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C370-068B-4D74-813D-3054CDCDEDE4}" type="datetimeFigureOut">
              <a:rPr lang="fr-FR" smtClean="0"/>
              <a:pPr/>
              <a:t>11/01/2021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4B49-1B5A-44A1-91CF-DB7050F8D0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C370-068B-4D74-813D-3054CDCDEDE4}" type="datetimeFigureOut">
              <a:rPr lang="fr-FR" smtClean="0"/>
              <a:pPr/>
              <a:t>11/01/2021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4B49-1B5A-44A1-91CF-DB7050F8D0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C370-068B-4D74-813D-3054CDCDEDE4}" type="datetimeFigureOut">
              <a:rPr lang="fr-FR" smtClean="0"/>
              <a:pPr/>
              <a:t>11/01/2021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4B49-1B5A-44A1-91CF-DB7050F8D0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C370-068B-4D74-813D-3054CDCDEDE4}" type="datetimeFigureOut">
              <a:rPr lang="fr-FR" smtClean="0"/>
              <a:pPr/>
              <a:t>11/01/2021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4B49-1B5A-44A1-91CF-DB7050F8D0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C370-068B-4D74-813D-3054CDCDEDE4}" type="datetimeFigureOut">
              <a:rPr lang="fr-FR" smtClean="0"/>
              <a:pPr/>
              <a:t>11/01/2021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4B49-1B5A-44A1-91CF-DB7050F8D0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C370-068B-4D74-813D-3054CDCDEDE4}" type="datetimeFigureOut">
              <a:rPr lang="fr-FR" smtClean="0"/>
              <a:pPr/>
              <a:t>11/01/2021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4B49-1B5A-44A1-91CF-DB7050F8D0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C370-068B-4D74-813D-3054CDCDEDE4}" type="datetimeFigureOut">
              <a:rPr lang="fr-FR" smtClean="0"/>
              <a:pPr/>
              <a:t>11/01/2021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4B49-1B5A-44A1-91CF-DB7050F8D0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C370-068B-4D74-813D-3054CDCDEDE4}" type="datetimeFigureOut">
              <a:rPr lang="fr-FR" smtClean="0"/>
              <a:pPr/>
              <a:t>11/01/2021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4B49-1B5A-44A1-91CF-DB7050F8D0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C370-068B-4D74-813D-3054CDCDEDE4}" type="datetimeFigureOut">
              <a:rPr lang="fr-FR" smtClean="0"/>
              <a:pPr/>
              <a:t>11/01/2021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4B49-1B5A-44A1-91CF-DB7050F8D0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C370-068B-4D74-813D-3054CDCDEDE4}" type="datetimeFigureOut">
              <a:rPr lang="fr-FR" smtClean="0"/>
              <a:pPr/>
              <a:t>11/01/2021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4B49-1B5A-44A1-91CF-DB7050F8D0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C370-068B-4D74-813D-3054CDCDEDE4}" type="datetimeFigureOut">
              <a:rPr lang="fr-FR" smtClean="0"/>
              <a:pPr/>
              <a:t>11/01/2021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4B49-1B5A-44A1-91CF-DB7050F8D0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DC370-068B-4D74-813D-3054CDCDEDE4}" type="datetimeFigureOut">
              <a:rPr lang="fr-FR" smtClean="0"/>
              <a:pPr/>
              <a:t>11/01/2021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54B49-1B5A-44A1-91CF-DB7050F8D0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5786477"/>
          </a:xfrm>
        </p:spPr>
        <p:txBody>
          <a:bodyPr>
            <a:normAutofit fontScale="90000"/>
          </a:bodyPr>
          <a:lstStyle/>
          <a:p>
            <a:r>
              <a:rPr lang="fr-FR" b="1" dirty="0">
                <a:latin typeface="Bell MT" pitchFamily="18" charset="0"/>
              </a:rPr>
              <a:t/>
            </a:r>
            <a:br>
              <a:rPr lang="fr-FR" b="1" dirty="0">
                <a:latin typeface="Bell MT" pitchFamily="18" charset="0"/>
              </a:rPr>
            </a:br>
            <a:r>
              <a:rPr lang="fr-FR" b="1" dirty="0">
                <a:solidFill>
                  <a:schemeClr val="bg1"/>
                </a:solidFill>
                <a:latin typeface="Bell MT" pitchFamily="18" charset="0"/>
              </a:rPr>
              <a:t>BAC PRO OTM</a:t>
            </a:r>
            <a:br>
              <a:rPr lang="fr-FR" b="1" dirty="0">
                <a:solidFill>
                  <a:schemeClr val="bg1"/>
                </a:solidFill>
                <a:latin typeface="Bell MT" pitchFamily="18" charset="0"/>
              </a:rPr>
            </a:br>
            <a:r>
              <a:rPr lang="fr-FR" b="1" dirty="0">
                <a:solidFill>
                  <a:schemeClr val="bg1"/>
                </a:solidFill>
                <a:latin typeface="Bell MT" pitchFamily="18" charset="0"/>
              </a:rPr>
              <a:t/>
            </a:r>
            <a:br>
              <a:rPr lang="fr-FR" b="1" dirty="0">
                <a:solidFill>
                  <a:schemeClr val="bg1"/>
                </a:solidFill>
                <a:latin typeface="Bell MT" pitchFamily="18" charset="0"/>
              </a:rPr>
            </a:br>
            <a:r>
              <a:rPr lang="fr-FR" dirty="0">
                <a:solidFill>
                  <a:schemeClr val="bg1"/>
                </a:solidFill>
                <a:latin typeface="Bell MT" pitchFamily="18" charset="0"/>
              </a:rPr>
              <a:t>COHÉRENCE GLOBALE DE FORMATION ET APPROCHE SPIRALAIRE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b="1" dirty="0">
              <a:latin typeface="Bell MT" pitchFamily="18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13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Espace réservé du contenu 3" descr="MAT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428992" y="142852"/>
            <a:ext cx="1428760" cy="857256"/>
          </a:xfrm>
        </p:spPr>
      </p:pic>
      <p:sp>
        <p:nvSpPr>
          <p:cNvPr id="5" name="ZoneTexte 4"/>
          <p:cNvSpPr txBox="1"/>
          <p:nvPr/>
        </p:nvSpPr>
        <p:spPr>
          <a:xfrm>
            <a:off x="4929190" y="285728"/>
            <a:ext cx="378621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Transport MATO</a:t>
            </a:r>
            <a:endParaRPr lang="fr-FR" sz="1400" b="1" dirty="0"/>
          </a:p>
          <a:p>
            <a:r>
              <a:rPr lang="fr-FR" sz="1400" dirty="0"/>
              <a:t>ZI 52200 LANGRES</a:t>
            </a:r>
          </a:p>
          <a:p>
            <a:r>
              <a:rPr lang="fr-FR" sz="1400" dirty="0"/>
              <a:t>Transporteur, commissionnaire, prestataire logistique </a:t>
            </a:r>
          </a:p>
        </p:txBody>
      </p:sp>
      <p:pic>
        <p:nvPicPr>
          <p:cNvPr id="6" name="Image 5" descr="ROME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86116" y="5500702"/>
            <a:ext cx="1714512" cy="928694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143504" y="5500702"/>
            <a:ext cx="314327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Transport ROMEN</a:t>
            </a:r>
          </a:p>
          <a:p>
            <a:r>
              <a:rPr lang="fr-FR" sz="1400" dirty="0"/>
              <a:t>ZAC  21800 CHEVIGNY SAINT SAUVEUR</a:t>
            </a:r>
          </a:p>
          <a:p>
            <a:r>
              <a:rPr lang="fr-FR" sz="1400" dirty="0"/>
              <a:t>Commissionnaire, transitaire, </a:t>
            </a:r>
            <a:r>
              <a:rPr lang="fr-FR" sz="1400" dirty="0" smtClean="0"/>
              <a:t>représentant en douane</a:t>
            </a:r>
            <a:endParaRPr lang="fr-FR" sz="1400" dirty="0"/>
          </a:p>
        </p:txBody>
      </p:sp>
      <p:cxnSp>
        <p:nvCxnSpPr>
          <p:cNvPr id="9" name="Connecteur droit avec flèche 8"/>
          <p:cNvCxnSpPr/>
          <p:nvPr/>
        </p:nvCxnSpPr>
        <p:spPr>
          <a:xfrm rot="5400000">
            <a:off x="1964513" y="3250405"/>
            <a:ext cx="4357718" cy="158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4714876" y="1285860"/>
            <a:ext cx="35719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C00000"/>
                </a:solidFill>
              </a:rPr>
              <a:t>Les transports MATO souhaite racheter les transports ROMEN spécialisé dans le transport international import, export  en Turquie.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14282" y="428604"/>
            <a:ext cx="328614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EN SECONDE</a:t>
            </a:r>
          </a:p>
          <a:p>
            <a:r>
              <a:rPr lang="fr-FR" sz="1200" b="1" dirty="0"/>
              <a:t>S’appuyer sur la compétence C1.1 prendre en compte la demande du client / donneur d’ordre</a:t>
            </a:r>
          </a:p>
          <a:p>
            <a:r>
              <a:rPr lang="fr-FR" sz="1200" u="sng" dirty="0"/>
              <a:t>Savoir associé </a:t>
            </a:r>
          </a:p>
          <a:p>
            <a:r>
              <a:rPr lang="fr-FR" sz="1200" dirty="0"/>
              <a:t>C1.S1 l’organisation de la profession</a:t>
            </a:r>
          </a:p>
          <a:p>
            <a:r>
              <a:rPr lang="fr-FR" sz="1200" dirty="0"/>
              <a:t>C1.S2 l’organisation d’une entreprise de transport</a:t>
            </a:r>
          </a:p>
          <a:p>
            <a:r>
              <a:rPr lang="fr-FR" sz="1200" dirty="0">
                <a:solidFill>
                  <a:srgbClr val="C00000"/>
                </a:solidFill>
              </a:rPr>
              <a:t>Transversalité Eco Droit</a:t>
            </a:r>
          </a:p>
          <a:p>
            <a:r>
              <a:rPr lang="fr-FR" sz="1200" dirty="0">
                <a:solidFill>
                  <a:srgbClr val="C00000"/>
                </a:solidFill>
              </a:rPr>
              <a:t>Transversalité Histoire Géographie </a:t>
            </a:r>
          </a:p>
          <a:p>
            <a:endParaRPr lang="fr-FR" sz="1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214282" y="2143116"/>
            <a:ext cx="32861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EN PREMIERE</a:t>
            </a:r>
          </a:p>
          <a:p>
            <a:r>
              <a:rPr lang="fr-FR" sz="1200" b="1" dirty="0"/>
              <a:t>S’appuyer sur la compétence C2.2 Exécuter la demande du client / donneur d’ordre</a:t>
            </a:r>
          </a:p>
          <a:p>
            <a:r>
              <a:rPr lang="fr-FR" sz="1200" u="sng" dirty="0"/>
              <a:t>Savoir associé </a:t>
            </a:r>
          </a:p>
          <a:p>
            <a:r>
              <a:rPr lang="fr-FR" sz="1200" dirty="0"/>
              <a:t>C2.S6 les procédures de sûreté et les mesures de sécurité </a:t>
            </a:r>
          </a:p>
          <a:p>
            <a:r>
              <a:rPr lang="fr-FR" sz="1200" b="1" dirty="0"/>
              <a:t>S’appuyer sur la compétence C3.4 contribuer à l’amélioration de la performance de l’entreprise </a:t>
            </a:r>
          </a:p>
          <a:p>
            <a:r>
              <a:rPr lang="fr-FR" sz="1200" u="sng" dirty="0"/>
              <a:t>Savoir associé</a:t>
            </a:r>
          </a:p>
          <a:p>
            <a:r>
              <a:rPr lang="fr-FR" sz="1200" dirty="0"/>
              <a:t>C3.S10 les normes qualité</a:t>
            </a:r>
          </a:p>
          <a:p>
            <a:r>
              <a:rPr lang="fr-FR" sz="1200" dirty="0">
                <a:solidFill>
                  <a:srgbClr val="C00000"/>
                </a:solidFill>
              </a:rPr>
              <a:t>Transversalité Français</a:t>
            </a:r>
          </a:p>
          <a:p>
            <a:endParaRPr lang="fr-FR" sz="1400" dirty="0">
              <a:solidFill>
                <a:srgbClr val="C00000"/>
              </a:solidFill>
            </a:endParaRPr>
          </a:p>
          <a:p>
            <a:endParaRPr lang="fr-FR" sz="1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285720" y="4500570"/>
            <a:ext cx="3143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EN TERMINALE</a:t>
            </a:r>
          </a:p>
          <a:p>
            <a:r>
              <a:rPr lang="fr-FR" sz="1200" dirty="0"/>
              <a:t>S’appuyer sur la compétence C3.4 contribuer à l’amélioration de la performance de l’entreprise </a:t>
            </a:r>
          </a:p>
          <a:p>
            <a:r>
              <a:rPr lang="fr-FR" sz="1200" u="sng" dirty="0"/>
              <a:t>Savoir associé</a:t>
            </a:r>
          </a:p>
          <a:p>
            <a:r>
              <a:rPr lang="fr-FR" sz="1200" dirty="0"/>
              <a:t>C3.S15 Le bilan</a:t>
            </a:r>
          </a:p>
          <a:p>
            <a:r>
              <a:rPr lang="fr-FR" sz="1200" dirty="0"/>
              <a:t>C3.S16 Le compte de résultat </a:t>
            </a:r>
          </a:p>
          <a:p>
            <a:r>
              <a:rPr lang="fr-FR" sz="1200" dirty="0">
                <a:solidFill>
                  <a:srgbClr val="C00000"/>
                </a:solidFill>
              </a:rPr>
              <a:t>Transversalité Mathématique 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13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ffectLst>
                <a:outerShdw dist="50800" sx="1000" sy="1000" algn="ctr" rotWithShape="0">
                  <a:srgbClr val="000000"/>
                </a:outerShdw>
              </a:effectLst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00108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rgbClr val="C00000"/>
                </a:solidFill>
              </a:rPr>
              <a:t>EN SECONDE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92922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sz="2000" dirty="0"/>
              <a:t>	S’appuyer sur la compétence </a:t>
            </a:r>
          </a:p>
          <a:p>
            <a:pPr>
              <a:buNone/>
            </a:pPr>
            <a:r>
              <a:rPr lang="fr-FR" sz="2000" b="1" dirty="0"/>
              <a:t>	</a:t>
            </a:r>
            <a:r>
              <a:rPr lang="fr-FR" sz="2400" b="1" dirty="0"/>
              <a:t>C1.1 prendre en compte la demande du client / donneur d’ordre</a:t>
            </a:r>
          </a:p>
          <a:p>
            <a:pPr>
              <a:buNone/>
            </a:pPr>
            <a:endParaRPr lang="fr-FR" sz="2000" b="1" dirty="0"/>
          </a:p>
          <a:p>
            <a:pPr>
              <a:buNone/>
            </a:pPr>
            <a:r>
              <a:rPr lang="fr-FR" sz="2000" dirty="0"/>
              <a:t>	</a:t>
            </a:r>
            <a:r>
              <a:rPr lang="fr-FR" sz="2800" u="sng" dirty="0"/>
              <a:t>Savoirs associés</a:t>
            </a:r>
            <a:endParaRPr lang="fr-FR" sz="800" u="sng" dirty="0"/>
          </a:p>
          <a:p>
            <a:pPr>
              <a:buNone/>
            </a:pPr>
            <a:endParaRPr lang="fr-FR" sz="2800" u="sng" dirty="0"/>
          </a:p>
          <a:p>
            <a:r>
              <a:rPr lang="fr-FR" sz="2000" b="1" dirty="0"/>
              <a:t>C1.S1 l’organisation de la profession</a:t>
            </a:r>
          </a:p>
          <a:p>
            <a:pPr>
              <a:buNone/>
            </a:pPr>
            <a:r>
              <a:rPr lang="fr-FR" sz="2000" dirty="0"/>
              <a:t>	  - l’accès à la profession</a:t>
            </a:r>
          </a:p>
          <a:p>
            <a:pPr>
              <a:buNone/>
            </a:pPr>
            <a:r>
              <a:rPr lang="fr-FR" sz="2000" dirty="0"/>
              <a:t>	  - les différents marchés, clients, concurrence</a:t>
            </a:r>
          </a:p>
          <a:p>
            <a:pPr>
              <a:buNone/>
            </a:pPr>
            <a:r>
              <a:rPr lang="fr-FR" sz="2000" dirty="0">
                <a:solidFill>
                  <a:srgbClr val="C00000"/>
                </a:solidFill>
              </a:rPr>
              <a:t>	Transversalité Eco Droit : </a:t>
            </a:r>
            <a:r>
              <a:rPr lang="fr-FR" sz="2000" dirty="0" smtClean="0">
                <a:solidFill>
                  <a:srgbClr val="C00000"/>
                </a:solidFill>
              </a:rPr>
              <a:t>identifier la source de droit applicable dans une situation donnée (cadre juridique), interpréter des indicateurs de l’activité économique</a:t>
            </a:r>
            <a:endParaRPr lang="fr-FR" sz="2000" dirty="0">
              <a:solidFill>
                <a:srgbClr val="C00000"/>
              </a:solidFill>
            </a:endParaRPr>
          </a:p>
          <a:p>
            <a:pPr>
              <a:buNone/>
            </a:pPr>
            <a:endParaRPr lang="fr-FR" sz="2000" b="1" dirty="0"/>
          </a:p>
          <a:p>
            <a:r>
              <a:rPr lang="fr-FR" sz="2000" b="1" dirty="0"/>
              <a:t>C1.S2 l’organisation d’une entreprise de transport </a:t>
            </a:r>
          </a:p>
          <a:p>
            <a:pPr>
              <a:buNone/>
            </a:pPr>
            <a:r>
              <a:rPr lang="fr-FR" sz="2000" dirty="0"/>
              <a:t>	- étude de l’organigramme de l’entreprise</a:t>
            </a:r>
          </a:p>
          <a:p>
            <a:pPr>
              <a:buNone/>
            </a:pPr>
            <a:r>
              <a:rPr lang="fr-FR" sz="2000" dirty="0">
                <a:solidFill>
                  <a:srgbClr val="C00000"/>
                </a:solidFill>
              </a:rPr>
              <a:t>	</a:t>
            </a:r>
            <a:r>
              <a:rPr lang="fr-FR" sz="2000" dirty="0"/>
              <a:t>- intégration du rachat de l’entreprise ROMEN dans l’organigramme MATO</a:t>
            </a:r>
          </a:p>
          <a:p>
            <a:pPr>
              <a:buNone/>
            </a:pPr>
            <a:r>
              <a:rPr lang="fr-FR" sz="2000" dirty="0"/>
              <a:t>	- identifier les partenaires communs entre les deux entreprises et fusion éventuelle de service </a:t>
            </a:r>
          </a:p>
          <a:p>
            <a:pPr>
              <a:buNone/>
            </a:pPr>
            <a:r>
              <a:rPr lang="fr-FR" sz="2000" dirty="0">
                <a:solidFill>
                  <a:srgbClr val="C00000"/>
                </a:solidFill>
              </a:rPr>
              <a:t>     </a:t>
            </a:r>
          </a:p>
          <a:p>
            <a:pPr>
              <a:buNone/>
            </a:pPr>
            <a:endParaRPr lang="fr-FR" sz="2000" dirty="0">
              <a:solidFill>
                <a:srgbClr val="C00000"/>
              </a:solidFill>
            </a:endParaRPr>
          </a:p>
          <a:p>
            <a:pPr>
              <a:buNone/>
            </a:pPr>
            <a:endParaRPr lang="fr-F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13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EN PREMIERE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1497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fr-FR" dirty="0"/>
              <a:t>S’appuyer sur la compétence </a:t>
            </a:r>
          </a:p>
          <a:p>
            <a:pPr>
              <a:buNone/>
            </a:pPr>
            <a:r>
              <a:rPr lang="fr-FR" b="1" dirty="0"/>
              <a:t>	</a:t>
            </a:r>
            <a:r>
              <a:rPr lang="fr-FR" sz="3600" b="1" dirty="0"/>
              <a:t>C2.2 Exécuter la demande client / donneur d’ordre</a:t>
            </a:r>
          </a:p>
          <a:p>
            <a:pPr>
              <a:buNone/>
            </a:pPr>
            <a:endParaRPr lang="fr-FR" b="1" dirty="0"/>
          </a:p>
          <a:p>
            <a:pPr>
              <a:buNone/>
            </a:pPr>
            <a:r>
              <a:rPr lang="fr-FR" dirty="0"/>
              <a:t>	</a:t>
            </a:r>
            <a:r>
              <a:rPr lang="fr-FR" sz="4000" u="sng" dirty="0"/>
              <a:t>Savoirs associés</a:t>
            </a:r>
            <a:endParaRPr lang="fr-FR" sz="1050" u="sng" dirty="0"/>
          </a:p>
          <a:p>
            <a:pPr>
              <a:buNone/>
            </a:pPr>
            <a:endParaRPr lang="fr-FR" sz="4000" u="sng" dirty="0"/>
          </a:p>
          <a:p>
            <a:r>
              <a:rPr lang="fr-FR" b="1" dirty="0"/>
              <a:t>C2.S6 Les procédures de sûreté et les mesures de sécurité</a:t>
            </a:r>
          </a:p>
          <a:p>
            <a:pPr>
              <a:buNone/>
            </a:pPr>
            <a:r>
              <a:rPr lang="fr-FR" dirty="0"/>
              <a:t>	  - s’assurer du protocole de sécurité et des règles de sûreté en place dans l’entreprise ROMEN</a:t>
            </a:r>
          </a:p>
          <a:p>
            <a:pPr>
              <a:buNone/>
            </a:pPr>
            <a:r>
              <a:rPr lang="fr-FR" dirty="0"/>
              <a:t>	  - vérifier le document unique dans l’entreprise ROMEN</a:t>
            </a:r>
          </a:p>
          <a:p>
            <a:pPr>
              <a:buNone/>
            </a:pPr>
            <a:r>
              <a:rPr lang="fr-FR" dirty="0"/>
              <a:t>	  - l’entreprise ROMEN possède le statut OEA définir cette fonction  et en  tirer les avantages et les inconvénients de ce statut</a:t>
            </a:r>
          </a:p>
          <a:p>
            <a:pPr>
              <a:buNone/>
            </a:pPr>
            <a:r>
              <a:rPr lang="fr-FR" dirty="0">
                <a:solidFill>
                  <a:srgbClr val="C00000"/>
                </a:solidFill>
              </a:rPr>
              <a:t>	Transversalité Français : </a:t>
            </a:r>
            <a:r>
              <a:rPr lang="fr-FR" dirty="0" smtClean="0">
                <a:solidFill>
                  <a:srgbClr val="C00000"/>
                </a:solidFill>
              </a:rPr>
              <a:t>maîtriser l’échange écrit, lire, analyser, écrire et adapter son expression écrite selon les situations destinataires. </a:t>
            </a:r>
            <a:endParaRPr lang="fr-FR" dirty="0">
              <a:solidFill>
                <a:srgbClr val="C00000"/>
              </a:solidFill>
            </a:endParaRPr>
          </a:p>
          <a:p>
            <a:pPr>
              <a:buNone/>
            </a:pPr>
            <a:endParaRPr lang="fr-FR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fr-FR" dirty="0"/>
              <a:t>S’appuyer sur la compétence </a:t>
            </a:r>
          </a:p>
          <a:p>
            <a:pPr>
              <a:buNone/>
            </a:pPr>
            <a:r>
              <a:rPr lang="fr-FR" b="1" dirty="0"/>
              <a:t>	C3.4  Contribuer à l’amélioration de la performance de l’entreprise </a:t>
            </a:r>
          </a:p>
          <a:p>
            <a:pPr>
              <a:buNone/>
            </a:pPr>
            <a:endParaRPr lang="fr-FR" b="1" dirty="0"/>
          </a:p>
          <a:p>
            <a:pPr>
              <a:buNone/>
            </a:pPr>
            <a:r>
              <a:rPr lang="fr-FR" dirty="0"/>
              <a:t>	</a:t>
            </a:r>
            <a:r>
              <a:rPr lang="fr-FR" sz="4000" u="sng" dirty="0"/>
              <a:t> Savoirs associés</a:t>
            </a:r>
            <a:endParaRPr lang="fr-FR" sz="4000" dirty="0"/>
          </a:p>
          <a:p>
            <a:r>
              <a:rPr lang="fr-FR" b="1" dirty="0"/>
              <a:t>C3.S10 Les normes qualité</a:t>
            </a:r>
          </a:p>
          <a:p>
            <a:pPr>
              <a:buNone/>
            </a:pPr>
            <a:r>
              <a:rPr lang="fr-FR" b="1" dirty="0"/>
              <a:t>	- </a:t>
            </a:r>
            <a:r>
              <a:rPr lang="fr-FR" dirty="0"/>
              <a:t>l’entreprise MATO est certifiée ISO 9001 Version 2015, l’entreprise ROMEN n’est pas certifiée .</a:t>
            </a:r>
          </a:p>
          <a:p>
            <a:pPr>
              <a:buNone/>
            </a:pPr>
            <a:r>
              <a:rPr lang="fr-FR" b="1" dirty="0"/>
              <a:t>	- </a:t>
            </a:r>
            <a:r>
              <a:rPr lang="fr-FR" dirty="0"/>
              <a:t>définir les procédures d’extension de la norme à l’entreprise ROMEN</a:t>
            </a:r>
          </a:p>
          <a:p>
            <a:pPr>
              <a:buNone/>
            </a:pPr>
            <a:r>
              <a:rPr lang="fr-FR" b="1" dirty="0"/>
              <a:t>	</a:t>
            </a:r>
            <a:r>
              <a:rPr lang="fr-FR" dirty="0">
                <a:solidFill>
                  <a:srgbClr val="C00000"/>
                </a:solidFill>
              </a:rPr>
              <a:t> Transversalité Français : </a:t>
            </a:r>
            <a:r>
              <a:rPr lang="fr-FR" dirty="0" smtClean="0">
                <a:solidFill>
                  <a:srgbClr val="C00000"/>
                </a:solidFill>
              </a:rPr>
              <a:t>maîtriser l’échange écrit, lire, analyser, écrire et adapter son expression écrite selon les situations destinataires. </a:t>
            </a:r>
            <a:endParaRPr lang="fr-FR" b="1" dirty="0"/>
          </a:p>
          <a:p>
            <a:pPr>
              <a:buNone/>
            </a:pPr>
            <a:r>
              <a:rPr lang="fr-FR" dirty="0"/>
              <a:t>	</a:t>
            </a:r>
            <a:endParaRPr lang="fr-FR" dirty="0">
              <a:solidFill>
                <a:srgbClr val="C00000"/>
              </a:solidFill>
            </a:endParaRPr>
          </a:p>
          <a:p>
            <a:pPr>
              <a:buNone/>
            </a:pPr>
            <a:endParaRPr lang="fr-FR" dirty="0">
              <a:solidFill>
                <a:srgbClr val="C0000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13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lt1">
                  <a:alpha val="89000"/>
                </a:scheme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EN TERMINALE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fr-FR" dirty="0"/>
              <a:t>S’appuyer sur la compétence </a:t>
            </a:r>
          </a:p>
          <a:p>
            <a:pPr>
              <a:buNone/>
            </a:pPr>
            <a:r>
              <a:rPr lang="fr-FR" b="1" dirty="0"/>
              <a:t>	</a:t>
            </a:r>
            <a:r>
              <a:rPr lang="fr-FR" sz="3600" b="1" dirty="0"/>
              <a:t>C3.4 Contribuer à l’amélioration de la performance de l’entreprise </a:t>
            </a:r>
          </a:p>
          <a:p>
            <a:pPr>
              <a:buNone/>
            </a:pPr>
            <a:endParaRPr lang="fr-FR" b="1" dirty="0"/>
          </a:p>
          <a:p>
            <a:pPr>
              <a:buNone/>
            </a:pPr>
            <a:r>
              <a:rPr lang="fr-FR" dirty="0"/>
              <a:t>	</a:t>
            </a:r>
            <a:r>
              <a:rPr lang="fr-FR" sz="4000" u="sng" dirty="0"/>
              <a:t>Savoirs associés</a:t>
            </a:r>
            <a:endParaRPr lang="fr-FR" sz="1050" u="sng" dirty="0"/>
          </a:p>
          <a:p>
            <a:pPr>
              <a:buNone/>
            </a:pPr>
            <a:endParaRPr lang="fr-FR" sz="4000" u="sng" dirty="0"/>
          </a:p>
          <a:p>
            <a:r>
              <a:rPr lang="fr-FR" b="1" dirty="0"/>
              <a:t>C3.S15 Le Bilan</a:t>
            </a:r>
          </a:p>
          <a:p>
            <a:pPr>
              <a:buNone/>
            </a:pPr>
            <a:r>
              <a:rPr lang="fr-FR" dirty="0"/>
              <a:t>	  - Analyse des grandes masses du bilan : actif immobilisé, actif circulant, trésorerie, capitaux propres et les dettes de l’entreprise ROMEN</a:t>
            </a:r>
          </a:p>
          <a:p>
            <a:pPr>
              <a:buNone/>
            </a:pPr>
            <a:r>
              <a:rPr lang="fr-FR" dirty="0"/>
              <a:t>	  - </a:t>
            </a:r>
            <a:r>
              <a:rPr lang="fr-FR" dirty="0" smtClean="0"/>
              <a:t>Prolongement possible pour des élèves dont le projet est l’entreprenariat d</a:t>
            </a:r>
            <a:r>
              <a:rPr lang="fr-FR" dirty="0" smtClean="0"/>
              <a:t> analyser et interpréter les masses </a:t>
            </a:r>
            <a:r>
              <a:rPr lang="fr-FR" dirty="0"/>
              <a:t>du </a:t>
            </a:r>
            <a:r>
              <a:rPr lang="fr-FR" dirty="0" smtClean="0"/>
              <a:t>bilan </a:t>
            </a:r>
            <a:r>
              <a:rPr lang="fr-FR" dirty="0"/>
              <a:t>Fond de Roulement Net Global (FRNG) et le Besoin de Fond de Roulement (BFR)</a:t>
            </a:r>
          </a:p>
          <a:p>
            <a:pPr>
              <a:buNone/>
            </a:pPr>
            <a:r>
              <a:rPr lang="fr-FR" dirty="0"/>
              <a:t>	  - Identification et interprétation des résultats</a:t>
            </a:r>
          </a:p>
          <a:p>
            <a:pPr>
              <a:buNone/>
            </a:pPr>
            <a:r>
              <a:rPr lang="fr-FR" dirty="0">
                <a:solidFill>
                  <a:srgbClr val="C00000"/>
                </a:solidFill>
              </a:rPr>
              <a:t>	Transversalité Mathématiques </a:t>
            </a:r>
            <a:r>
              <a:rPr lang="fr-FR" dirty="0" smtClean="0">
                <a:solidFill>
                  <a:srgbClr val="C00000"/>
                </a:solidFill>
              </a:rPr>
              <a:t>: </a:t>
            </a:r>
            <a:r>
              <a:rPr lang="fr-FR" b="1" dirty="0" smtClean="0">
                <a:solidFill>
                  <a:srgbClr val="C00000"/>
                </a:solidFill>
              </a:rPr>
              <a:t>S’approprier </a:t>
            </a:r>
            <a:r>
              <a:rPr lang="fr-FR" dirty="0" smtClean="0">
                <a:solidFill>
                  <a:srgbClr val="C00000"/>
                </a:solidFill>
              </a:rPr>
              <a:t>/ rechercher, extraire et organiser l’information</a:t>
            </a:r>
          </a:p>
          <a:p>
            <a:pPr>
              <a:buNone/>
            </a:pPr>
            <a:r>
              <a:rPr lang="fr-FR" dirty="0" smtClean="0">
                <a:solidFill>
                  <a:srgbClr val="C00000"/>
                </a:solidFill>
              </a:rPr>
              <a:t>	</a:t>
            </a:r>
            <a:r>
              <a:rPr lang="fr-FR" b="1" dirty="0" smtClean="0">
                <a:solidFill>
                  <a:srgbClr val="C00000"/>
                </a:solidFill>
              </a:rPr>
              <a:t>Réaliser </a:t>
            </a:r>
            <a:r>
              <a:rPr lang="fr-FR" dirty="0" smtClean="0">
                <a:solidFill>
                  <a:srgbClr val="C00000"/>
                </a:solidFill>
              </a:rPr>
              <a:t>/ calculer. </a:t>
            </a:r>
            <a:r>
              <a:rPr lang="fr-FR" b="1" dirty="0" smtClean="0">
                <a:solidFill>
                  <a:srgbClr val="C00000"/>
                </a:solidFill>
              </a:rPr>
              <a:t>Valider</a:t>
            </a:r>
            <a:r>
              <a:rPr lang="fr-FR" dirty="0" smtClean="0">
                <a:solidFill>
                  <a:srgbClr val="C00000"/>
                </a:solidFill>
              </a:rPr>
              <a:t> / Exploiter et interpréter les résultats obtenus ou  les informations effectuées. </a:t>
            </a:r>
            <a:endParaRPr lang="fr-FR" dirty="0">
              <a:solidFill>
                <a:srgbClr val="C00000"/>
              </a:solidFill>
            </a:endParaRPr>
          </a:p>
          <a:p>
            <a:pPr>
              <a:buNone/>
            </a:pPr>
            <a:endParaRPr lang="fr-FR" dirty="0">
              <a:solidFill>
                <a:srgbClr val="C00000"/>
              </a:solidFill>
            </a:endParaRPr>
          </a:p>
          <a:p>
            <a:r>
              <a:rPr lang="fr-FR" b="1" dirty="0"/>
              <a:t>C3.S16 Le compte de résultat</a:t>
            </a:r>
          </a:p>
          <a:p>
            <a:pPr>
              <a:buNone/>
            </a:pPr>
            <a:r>
              <a:rPr lang="fr-FR" b="1" dirty="0"/>
              <a:t>	- </a:t>
            </a:r>
            <a:r>
              <a:rPr lang="fr-FR" dirty="0"/>
              <a:t>Calcul des Soldes Intermédiaires de Gestion (SIG), Valeur Ajoutée (VA), Excédent Brut d’Exploitation (EBE), Résultat.</a:t>
            </a:r>
          </a:p>
          <a:p>
            <a:pPr>
              <a:buNone/>
            </a:pPr>
            <a:r>
              <a:rPr lang="fr-FR" b="1" dirty="0"/>
              <a:t>	</a:t>
            </a:r>
            <a:r>
              <a:rPr lang="fr-FR" b="1" dirty="0" smtClean="0"/>
              <a:t>- </a:t>
            </a:r>
            <a:r>
              <a:rPr lang="fr-FR" dirty="0" smtClean="0"/>
              <a:t>Prolongement possible pour des élèves dont le projet est l’entreprenariat</a:t>
            </a:r>
            <a:r>
              <a:rPr lang="fr-FR" b="1" dirty="0" smtClean="0"/>
              <a:t> </a:t>
            </a:r>
            <a:r>
              <a:rPr lang="fr-FR" dirty="0"/>
              <a:t>Identification et interprétation des résultats</a:t>
            </a:r>
            <a:endParaRPr lang="fr-FR" b="1" dirty="0"/>
          </a:p>
          <a:p>
            <a:pPr>
              <a:buNone/>
            </a:pPr>
            <a:r>
              <a:rPr lang="fr-FR" b="1" dirty="0"/>
              <a:t>	</a:t>
            </a:r>
            <a:r>
              <a:rPr lang="fr-FR" dirty="0">
                <a:solidFill>
                  <a:srgbClr val="C00000"/>
                </a:solidFill>
              </a:rPr>
              <a:t> Transversalité Mathématiques </a:t>
            </a:r>
            <a:r>
              <a:rPr lang="fr-FR" dirty="0" smtClean="0">
                <a:solidFill>
                  <a:srgbClr val="C00000"/>
                </a:solidFill>
              </a:rPr>
              <a:t>: </a:t>
            </a:r>
            <a:r>
              <a:rPr lang="fr-FR" b="1" dirty="0" smtClean="0">
                <a:solidFill>
                  <a:srgbClr val="C00000"/>
                </a:solidFill>
              </a:rPr>
              <a:t>S’approprier </a:t>
            </a:r>
            <a:r>
              <a:rPr lang="fr-FR" dirty="0" smtClean="0">
                <a:solidFill>
                  <a:srgbClr val="C00000"/>
                </a:solidFill>
              </a:rPr>
              <a:t>/ rechercher, extraire et organiser l’information</a:t>
            </a:r>
          </a:p>
          <a:p>
            <a:pPr>
              <a:buNone/>
            </a:pPr>
            <a:r>
              <a:rPr lang="fr-FR" dirty="0" smtClean="0">
                <a:solidFill>
                  <a:srgbClr val="C00000"/>
                </a:solidFill>
              </a:rPr>
              <a:t>	</a:t>
            </a:r>
            <a:r>
              <a:rPr lang="fr-FR" b="1" dirty="0" smtClean="0">
                <a:solidFill>
                  <a:srgbClr val="C00000"/>
                </a:solidFill>
              </a:rPr>
              <a:t>Réaliser </a:t>
            </a:r>
            <a:r>
              <a:rPr lang="fr-FR" dirty="0" smtClean="0">
                <a:solidFill>
                  <a:srgbClr val="C00000"/>
                </a:solidFill>
              </a:rPr>
              <a:t>/ calculer. </a:t>
            </a:r>
            <a:r>
              <a:rPr lang="fr-FR" b="1" dirty="0" smtClean="0">
                <a:solidFill>
                  <a:srgbClr val="C00000"/>
                </a:solidFill>
              </a:rPr>
              <a:t>Valider</a:t>
            </a:r>
            <a:r>
              <a:rPr lang="fr-FR" dirty="0" smtClean="0">
                <a:solidFill>
                  <a:srgbClr val="C00000"/>
                </a:solidFill>
              </a:rPr>
              <a:t> / Exploiter et interpréter les résultats obtenus ou  les informations effectuées. </a:t>
            </a:r>
          </a:p>
          <a:p>
            <a:pPr>
              <a:buNone/>
            </a:pPr>
            <a:endParaRPr lang="fr-FR" dirty="0">
              <a:solidFill>
                <a:srgbClr val="C00000"/>
              </a:solidFill>
            </a:endParaRPr>
          </a:p>
          <a:p>
            <a:pPr>
              <a:buNone/>
            </a:pPr>
            <a:endParaRPr lang="fr-FR" b="1" dirty="0"/>
          </a:p>
          <a:p>
            <a:endParaRPr lang="fr-FR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26000"/>
              <a:lum bright="4000" contrast="3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/>
          </a:p>
          <a:p>
            <a:endParaRPr lang="fr-FR" dirty="0"/>
          </a:p>
          <a:p>
            <a:pPr>
              <a:buNone/>
            </a:pP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85720" y="5072074"/>
            <a:ext cx="5715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bg1"/>
                </a:solidFill>
              </a:rPr>
              <a:t>BONNE ROUTE !!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3405</TotalTime>
  <Words>172</Words>
  <Application>Microsoft Office PowerPoint</Application>
  <PresentationFormat>Affichage à l'écran (4:3)</PresentationFormat>
  <Paragraphs>87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 BAC PRO OTM  COHÉRENCE GLOBALE DE FORMATION ET APPROCHE SPIRALAIRE   </vt:lpstr>
      <vt:lpstr>Diapositive 2</vt:lpstr>
      <vt:lpstr>EN SECONDE </vt:lpstr>
      <vt:lpstr>EN PREMIERE</vt:lpstr>
      <vt:lpstr>EN TERMINALE</vt:lpstr>
      <vt:lpstr>Diapositive 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BAC PRO OTM  COHÉRENCE GLOBALE DE FORMATION ET APPROCHE SPIRALAIRE   </dc:title>
  <dc:creator>SANDRINE</dc:creator>
  <cp:lastModifiedBy>SANDRINE</cp:lastModifiedBy>
  <cp:revision>22</cp:revision>
  <dcterms:created xsi:type="dcterms:W3CDTF">2020-12-01T15:02:48Z</dcterms:created>
  <dcterms:modified xsi:type="dcterms:W3CDTF">2021-01-11T15:09:43Z</dcterms:modified>
</cp:coreProperties>
</file>