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59" r:id="rId5"/>
    <p:sldId id="268" r:id="rId6"/>
    <p:sldId id="260" r:id="rId7"/>
    <p:sldId id="285" r:id="rId8"/>
    <p:sldId id="269" r:id="rId9"/>
    <p:sldId id="277" r:id="rId10"/>
    <p:sldId id="278" r:id="rId11"/>
    <p:sldId id="279" r:id="rId12"/>
    <p:sldId id="281" r:id="rId13"/>
    <p:sldId id="283" r:id="rId14"/>
    <p:sldId id="287" r:id="rId15"/>
    <p:sldId id="293" r:id="rId16"/>
    <p:sldId id="294" r:id="rId17"/>
    <p:sldId id="295" r:id="rId18"/>
    <p:sldId id="296" r:id="rId19"/>
    <p:sldId id="290" r:id="rId20"/>
    <p:sldId id="291" r:id="rId21"/>
    <p:sldId id="261" r:id="rId22"/>
    <p:sldId id="292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33"/>
    <a:srgbClr val="FC9242"/>
    <a:srgbClr val="FF0066"/>
    <a:srgbClr val="FF5050"/>
    <a:srgbClr val="D35C0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5D05-FFDA-40A1-8376-2D3B4487D992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56B7-3056-4EF3-92DD-6EDBC71E3A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20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E3B9-7482-41E5-B447-342C55C19631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CE77-B1D3-4A5E-952D-954FBF9DED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48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571C-C7AE-4FC5-98A0-3FF5D6E55D0C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8FFE-8A75-4680-9B52-4887F67A5D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E019-AFD6-48B4-92C3-283730F9A03C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F79E-F830-4113-8526-FE257F426B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D7C1-C27D-4BBA-B41C-BF963E9FB1AC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7E7D-4D5B-41D6-B219-7284BDC7F7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04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FF65-CB42-4D51-AA9C-CAE912F29334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FECF-465C-4232-93CE-100305FE6D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9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6AF1-1B72-4525-983B-D1CC67A0999D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27F0-C2A8-45B0-8DF9-C1A84F1FE8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4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B9ED-3051-4396-A89B-71CBAEF9F4F0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DC10-D249-4E2F-AB48-BC4FDD626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3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5F3B-9AA1-43BB-A194-74729E3363FE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3C3C-35A6-4C11-AE4F-6AFADC7491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6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BC19-81E8-4AC0-94A6-181B0EFA6E75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3421-6F94-412A-AF8A-48DB0823F6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9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6003-9507-40F9-86FE-4DDABC4D31EB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660E-E367-4830-9258-5F784A6C96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4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3CC29-75CD-40F5-BE70-BA2BB77A1D7E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F5876-656B-426E-8FFB-0D37267DF0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8288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AP METHODOLOGIE</a:t>
            </a:r>
            <a:endParaRPr lang="fr-FR" dirty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fr-FR" altLang="fr-FR" sz="3200" dirty="0" smtClean="0"/>
          </a:p>
          <a:p>
            <a:pPr marR="0" eaLnBrk="1" hangingPunct="1"/>
            <a:r>
              <a:rPr lang="fr-FR" altLang="fr-FR" sz="3200" b="1" dirty="0" smtClean="0">
                <a:solidFill>
                  <a:schemeClr val="bg1"/>
                </a:solidFill>
              </a:rPr>
              <a:t>LA PRISE DE NOTES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3095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2808287"/>
          </a:xfrm>
        </p:spPr>
        <p:txBody>
          <a:bodyPr/>
          <a:lstStyle/>
          <a:p>
            <a:pPr algn="ctr" eaLnBrk="1" hangingPunct="1"/>
            <a:r>
              <a:rPr lang="fr-FR" altLang="fr-FR" sz="4000" b="1" dirty="0" smtClean="0">
                <a:solidFill>
                  <a:srgbClr val="FF0000"/>
                </a:solidFill>
              </a:rPr>
              <a:t>Voici 3 astuces </a:t>
            </a:r>
            <a:br>
              <a:rPr lang="fr-FR" altLang="fr-FR" sz="4000" b="1" dirty="0" smtClean="0">
                <a:solidFill>
                  <a:srgbClr val="FF0000"/>
                </a:solidFill>
              </a:rPr>
            </a:br>
            <a:r>
              <a:rPr lang="fr-FR" altLang="fr-FR" sz="4000" dirty="0" smtClean="0">
                <a:solidFill>
                  <a:schemeClr val="tx1"/>
                </a:solidFill>
              </a:rPr>
              <a:t>pour identifier plus facilement les idées importantes et les mots-clés :</a:t>
            </a:r>
            <a:endParaRPr lang="fr-FR" altLang="fr-FR" sz="40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52736"/>
            <a:ext cx="128078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63938" y="1125538"/>
            <a:ext cx="4165600" cy="2519362"/>
          </a:xfrm>
          <a:prstGeom prst="cloudCallout">
            <a:avLst>
              <a:gd name="adj1" fmla="val -69625"/>
              <a:gd name="adj2" fmla="val 241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latin typeface="Arial" pitchFamily="34" charset="0"/>
              </a:rPr>
              <a:t>… </a:t>
            </a:r>
            <a:r>
              <a:rPr lang="fr-FR" altLang="fr-FR" sz="2800" dirty="0" smtClean="0">
                <a:latin typeface="Arial" pitchFamily="34" charset="0"/>
              </a:rPr>
              <a:t>Dans ce métier il faut être </a:t>
            </a:r>
            <a:r>
              <a:rPr lang="fr-FR" altLang="fr-FR" sz="2800" b="1" dirty="0" smtClean="0">
                <a:latin typeface="Arial" pitchFamily="34" charset="0"/>
              </a:rPr>
              <a:t>AUTONOME </a:t>
            </a:r>
            <a:r>
              <a:rPr lang="fr-FR" altLang="fr-FR" sz="2800" dirty="0">
                <a:latin typeface="Arial" pitchFamily="34" charset="0"/>
              </a:rPr>
              <a:t>…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843213" y="4941888"/>
            <a:ext cx="5400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>
                <a:solidFill>
                  <a:srgbClr val="FF0000"/>
                </a:solidFill>
              </a:rPr>
              <a:t>1</a:t>
            </a:r>
            <a:r>
              <a:rPr lang="fr-FR" altLang="fr-FR" sz="3200" baseline="30000">
                <a:solidFill>
                  <a:srgbClr val="FF0000"/>
                </a:solidFill>
              </a:rPr>
              <a:t>ère</a:t>
            </a:r>
            <a:r>
              <a:rPr lang="fr-FR" altLang="fr-FR" sz="3200">
                <a:solidFill>
                  <a:srgbClr val="FF0000"/>
                </a:solidFill>
              </a:rPr>
              <a:t> ASTUCE : le changement d’INTONATION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068960"/>
            <a:ext cx="1448397" cy="1872928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563888" y="1125539"/>
            <a:ext cx="4824462" cy="2951534"/>
          </a:xfrm>
          <a:prstGeom prst="cloudCallout">
            <a:avLst>
              <a:gd name="adj1" fmla="val -66944"/>
              <a:gd name="adj2" fmla="val 1178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300" dirty="0">
                <a:latin typeface="Arial" pitchFamily="34" charset="0"/>
              </a:rPr>
              <a:t>… </a:t>
            </a:r>
            <a:r>
              <a:rPr lang="fr-FR" altLang="fr-FR" sz="2300" b="1" dirty="0" smtClean="0">
                <a:latin typeface="Arial" pitchFamily="34" charset="0"/>
              </a:rPr>
              <a:t>Prospection </a:t>
            </a:r>
            <a:r>
              <a:rPr lang="fr-FR" altLang="fr-FR" sz="2300" dirty="0" smtClean="0">
                <a:latin typeface="Arial" pitchFamily="34" charset="0"/>
              </a:rPr>
              <a:t>…</a:t>
            </a:r>
            <a:r>
              <a:rPr lang="fr-FR" altLang="fr-FR" sz="2300" dirty="0" err="1" smtClean="0">
                <a:latin typeface="Arial" pitchFamily="34" charset="0"/>
              </a:rPr>
              <a:t>blabla</a:t>
            </a:r>
            <a:r>
              <a:rPr lang="fr-FR" altLang="fr-FR" sz="2300" dirty="0">
                <a:latin typeface="Arial" pitchFamily="34" charset="0"/>
              </a:rPr>
              <a:t>… </a:t>
            </a:r>
            <a:r>
              <a:rPr lang="fr-FR" altLang="fr-FR" sz="2300" b="1" dirty="0" smtClean="0">
                <a:latin typeface="Arial" pitchFamily="34" charset="0"/>
              </a:rPr>
              <a:t>Prospection</a:t>
            </a:r>
            <a:r>
              <a:rPr lang="fr-FR" altLang="fr-FR" sz="2300" dirty="0" smtClean="0">
                <a:latin typeface="Arial" pitchFamily="34" charset="0"/>
              </a:rPr>
              <a:t> </a:t>
            </a:r>
            <a:r>
              <a:rPr lang="fr-FR" altLang="fr-FR" sz="2300" b="1" dirty="0" smtClean="0">
                <a:latin typeface="Arial" pitchFamily="34" charset="0"/>
              </a:rPr>
              <a:t>terrain</a:t>
            </a:r>
            <a:r>
              <a:rPr lang="fr-FR" altLang="fr-FR" sz="2300" dirty="0" smtClean="0">
                <a:latin typeface="Arial" pitchFamily="34" charset="0"/>
              </a:rPr>
              <a:t>…  </a:t>
            </a:r>
            <a:r>
              <a:rPr lang="fr-FR" altLang="fr-FR" sz="2300" b="1" dirty="0" smtClean="0">
                <a:latin typeface="Arial" pitchFamily="34" charset="0"/>
              </a:rPr>
              <a:t>Prospection au téléphone</a:t>
            </a:r>
            <a:r>
              <a:rPr lang="fr-FR" altLang="fr-FR" sz="2300" dirty="0" smtClean="0">
                <a:latin typeface="Arial" pitchFamily="34" charset="0"/>
              </a:rPr>
              <a:t> </a:t>
            </a:r>
            <a:r>
              <a:rPr lang="fr-FR" altLang="fr-FR" sz="2300" dirty="0">
                <a:latin typeface="Arial" pitchFamily="34" charset="0"/>
              </a:rPr>
              <a:t>…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132138" y="4941888"/>
            <a:ext cx="5327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>
                <a:solidFill>
                  <a:srgbClr val="FF0000"/>
                </a:solidFill>
              </a:rPr>
              <a:t>2</a:t>
            </a:r>
            <a:r>
              <a:rPr lang="fr-FR" altLang="fr-FR" sz="3200" baseline="30000">
                <a:solidFill>
                  <a:srgbClr val="FF0000"/>
                </a:solidFill>
              </a:rPr>
              <a:t>e</a:t>
            </a:r>
            <a:r>
              <a:rPr lang="fr-FR" altLang="fr-FR" sz="3200">
                <a:solidFill>
                  <a:srgbClr val="FF0000"/>
                </a:solidFill>
              </a:rPr>
              <a:t>  ASTUCE : la REPETITION de certains mots.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068960"/>
            <a:ext cx="1448397" cy="1872928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987675" y="1125538"/>
            <a:ext cx="5688013" cy="2879725"/>
          </a:xfrm>
          <a:prstGeom prst="cloudCallout">
            <a:avLst>
              <a:gd name="adj1" fmla="val -66245"/>
              <a:gd name="adj2" fmla="val 3759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latin typeface="Arial" pitchFamily="34" charset="0"/>
              </a:rPr>
              <a:t>La communication verbale </a:t>
            </a:r>
            <a:r>
              <a:rPr lang="fr-FR" altLang="fr-FR" sz="2400" dirty="0" smtClean="0">
                <a:latin typeface="Arial" pitchFamily="34" charset="0"/>
              </a:rPr>
              <a:t>… (composée à 7% des mots et 38% du paralangage)….</a:t>
            </a:r>
            <a:endParaRPr lang="fr-FR" altLang="fr-FR" sz="2400" dirty="0">
              <a:latin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132138" y="4941888"/>
            <a:ext cx="57610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dirty="0" err="1">
                <a:solidFill>
                  <a:srgbClr val="FF0000"/>
                </a:solidFill>
              </a:rPr>
              <a:t>3</a:t>
            </a:r>
            <a:r>
              <a:rPr lang="fr-FR" altLang="fr-FR" sz="3200" baseline="30000" dirty="0" err="1">
                <a:solidFill>
                  <a:srgbClr val="FF0000"/>
                </a:solidFill>
              </a:rPr>
              <a:t>e</a:t>
            </a:r>
            <a:r>
              <a:rPr lang="fr-FR" altLang="fr-FR" sz="3200" dirty="0">
                <a:solidFill>
                  <a:srgbClr val="FF0000"/>
                </a:solidFill>
              </a:rPr>
              <a:t>  ASTUCE : le fait de développer des mots-clés par des EXEMPLES.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05871"/>
            <a:ext cx="1448397" cy="1872928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7559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600" dirty="0">
                <a:latin typeface="Arial" pitchFamily="34" charset="0"/>
              </a:rPr>
              <a:t>La prise de notes, surtout lorsqu’elle concerne le domaine de l’expression orale, nécessite le recours à un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  <a:latin typeface="Arial" pitchFamily="34" charset="0"/>
              </a:rPr>
              <a:t>code</a:t>
            </a:r>
            <a:r>
              <a:rPr lang="fr-FR" altLang="fr-FR" sz="3600" b="1" dirty="0">
                <a:latin typeface="Arial" pitchFamily="34" charset="0"/>
              </a:rPr>
              <a:t> </a:t>
            </a:r>
            <a:r>
              <a:rPr lang="fr-FR" altLang="fr-FR" sz="3600" b="1" dirty="0">
                <a:solidFill>
                  <a:srgbClr val="FF0000"/>
                </a:solidFill>
                <a:latin typeface="Arial" pitchFamily="34" charset="0"/>
              </a:rPr>
              <a:t>d’abréviations </a:t>
            </a:r>
            <a:r>
              <a:rPr lang="fr-FR" altLang="fr-FR" sz="3600" b="1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600" dirty="0">
                <a:latin typeface="Arial" pitchFamily="34" charset="0"/>
              </a:rPr>
              <a:t>pour ne pas  devoir noter toute </a:t>
            </a:r>
            <a:r>
              <a:rPr lang="fr-FR" altLang="fr-FR" sz="3600" dirty="0" smtClean="0">
                <a:latin typeface="Arial" pitchFamily="34" charset="0"/>
              </a:rPr>
              <a:t>l'information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9188"/>
            <a:ext cx="7910512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981075"/>
            <a:ext cx="71278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12946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28700"/>
            <a:ext cx="52482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60800"/>
            <a:ext cx="4867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71600" y="1844824"/>
            <a:ext cx="7200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i="1" dirty="0">
                <a:latin typeface="+mj-lt"/>
                <a:cs typeface="+mn-cs"/>
              </a:rPr>
              <a:t>Pour prendre des notes, il ne faut pas vouloir tout noter mais il faut conserver </a:t>
            </a:r>
            <a:r>
              <a:rPr lang="fr-FR" sz="4000" b="1" i="1" dirty="0">
                <a:solidFill>
                  <a:schemeClr val="bg2">
                    <a:lumMod val="25000"/>
                  </a:schemeClr>
                </a:solidFill>
                <a:latin typeface="+mj-lt"/>
                <a:cs typeface="+mn-cs"/>
              </a:rPr>
              <a:t>l’intelligibilité </a:t>
            </a:r>
            <a:endParaRPr lang="fr-FR" sz="4000" b="1" i="1" dirty="0" smtClean="0">
              <a:solidFill>
                <a:schemeClr val="bg2">
                  <a:lumMod val="2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b="1" i="1" dirty="0">
              <a:solidFill>
                <a:schemeClr val="bg2">
                  <a:lumMod val="2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000" b="1" i="1" dirty="0">
                <a:solidFill>
                  <a:srgbClr val="FF0000"/>
                </a:solidFill>
                <a:latin typeface="+mj-lt"/>
                <a:cs typeface="+mn-cs"/>
              </a:rPr>
              <a:t>la relecture doit être facile,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000" b="1" i="1" dirty="0">
                <a:solidFill>
                  <a:srgbClr val="FF0000"/>
                </a:solidFill>
                <a:latin typeface="+mj-lt"/>
                <a:cs typeface="+mn-cs"/>
              </a:rPr>
              <a:t>les idées doivent garder du sens</a:t>
            </a:r>
            <a:endParaRPr lang="fr-FR" sz="4000" i="1" dirty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i="1" dirty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0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Prendre des notes peut se faire dans différentes situations</a:t>
            </a:r>
            <a:endParaRPr lang="fr-FR" sz="40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781300"/>
            <a:ext cx="82296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altLang="fr-FR" dirty="0" smtClean="0">
                <a:solidFill>
                  <a:schemeClr val="bg1"/>
                </a:solidFill>
              </a:rPr>
              <a:t>……………………………</a:t>
            </a:r>
            <a:endParaRPr lang="fr-FR" altLang="fr-FR" dirty="0" smtClean="0">
              <a:solidFill>
                <a:schemeClr val="bg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188" y="35004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BE" altLang="fr-FR" sz="3200">
                <a:solidFill>
                  <a:schemeClr val="bg1"/>
                </a:solidFill>
                <a:latin typeface="Arial" pitchFamily="34" charset="0"/>
              </a:rPr>
              <a:t>……………………………</a:t>
            </a:r>
            <a:endParaRPr lang="fr-FR" altLang="fr-FR" sz="3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11188" y="414972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fr-FR" altLang="fr-FR" sz="3200">
              <a:latin typeface="Arial" pitchFamily="34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84213" y="522922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BE" altLang="fr-FR" sz="5400">
                <a:solidFill>
                  <a:schemeClr val="bg1"/>
                </a:solidFill>
                <a:latin typeface="Arial" pitchFamily="34" charset="0"/>
              </a:rPr>
              <a:t>… </a:t>
            </a:r>
            <a:endParaRPr lang="fr-FR" altLang="fr-FR" sz="5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611188" y="479742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BE" altLang="fr-FR" sz="3200" dirty="0">
                <a:solidFill>
                  <a:schemeClr val="bg1"/>
                </a:solidFill>
                <a:latin typeface="Arial" pitchFamily="34" charset="0"/>
              </a:rPr>
              <a:t>……………………………</a:t>
            </a:r>
            <a:endParaRPr lang="fr-FR" altLang="fr-FR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35562" y="5609335"/>
            <a:ext cx="83169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 dirty="0" smtClean="0">
                <a:solidFill>
                  <a:schemeClr val="accent5"/>
                </a:solidFill>
                <a:latin typeface="Arial Narrow" pitchFamily="34" charset="0"/>
              </a:rPr>
              <a:t>Préparer un compte rendu d'activité en tant que commercial, une demande à traiter …</a:t>
            </a:r>
            <a:endParaRPr lang="fr-FR" altLang="fr-FR" sz="2800" b="1" dirty="0">
              <a:solidFill>
                <a:schemeClr val="accent5"/>
              </a:solidFill>
              <a:latin typeface="Arial Narrow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81321" y="2909888"/>
            <a:ext cx="467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2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Pour analyser une vidéo</a:t>
            </a:r>
            <a:endParaRPr lang="fr-FR" altLang="fr-FR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1320" y="3429000"/>
            <a:ext cx="6066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Lors d’un </a:t>
            </a:r>
            <a:r>
              <a:rPr lang="fr-BE" alt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exposé ou </a:t>
            </a:r>
            <a:r>
              <a:rPr lang="fr-FR" alt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compte rendu</a:t>
            </a:r>
            <a:endParaRPr lang="fr-FR" altLang="fr-FR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04295" y="3900941"/>
            <a:ext cx="6258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Lors </a:t>
            </a:r>
            <a:r>
              <a:rPr lang="fr-BE" alt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de l’intervention d’un professionnel</a:t>
            </a:r>
            <a:endParaRPr lang="fr-FR" altLang="fr-FR" sz="2800" b="1" dirty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30878" y="2362068"/>
            <a:ext cx="467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2800" b="1" u="sng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En classe </a:t>
            </a:r>
            <a:r>
              <a:rPr lang="fr-BE" altLang="fr-FR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:</a:t>
            </a:r>
            <a:endParaRPr lang="fr-FR" altLang="fr-FR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81320" y="4721171"/>
            <a:ext cx="467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2800" b="1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En entreprise </a:t>
            </a:r>
            <a:r>
              <a:rPr lang="fr-BE" altLang="fr-FR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:</a:t>
            </a:r>
            <a:endParaRPr lang="fr-FR" altLang="fr-FR" sz="28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935562" y="5139393"/>
            <a:ext cx="7810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28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Pour </a:t>
            </a:r>
            <a:r>
              <a:rPr lang="fr-BE" altLang="fr-FR" sz="2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faire le compte rendu d’une réunion</a:t>
            </a:r>
            <a:endParaRPr lang="fr-FR" altLang="fr-FR" sz="28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41438"/>
            <a:ext cx="439102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10" descr="exe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341438"/>
            <a:ext cx="41798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28384" y="1772816"/>
            <a:ext cx="648072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b="1" smtClean="0"/>
              <a:t>J’y comprend rien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On ne comprend pas certaines notions =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altLang="fr-FR" dirty="0" smtClean="0">
                <a:solidFill>
                  <a:srgbClr val="FF0000"/>
                </a:solidFill>
              </a:rPr>
              <a:t>Il ne faut pas hésiter à poser des questions</a:t>
            </a:r>
          </a:p>
          <a:p>
            <a:pPr eaLnBrk="1" hangingPunct="1">
              <a:buFont typeface="Wingdings 2" pitchFamily="18" charset="2"/>
              <a:buNone/>
            </a:pPr>
            <a:endParaRPr lang="fr-FR" altLang="fr-FR" dirty="0" smtClean="0"/>
          </a:p>
          <a:p>
            <a:pPr eaLnBrk="1" hangingPunct="1"/>
            <a:r>
              <a:rPr lang="fr-FR" altLang="fr-FR" dirty="0" smtClean="0"/>
              <a:t>On n’a pas eu le temps de noter une idée importante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altLang="fr-FR" dirty="0" smtClean="0"/>
              <a:t>= </a:t>
            </a:r>
            <a:r>
              <a:rPr lang="fr-FR" altLang="fr-FR" dirty="0" smtClean="0">
                <a:solidFill>
                  <a:srgbClr val="FF0000"/>
                </a:solidFill>
              </a:rPr>
              <a:t>il faut demander à la personne de répéter</a:t>
            </a:r>
          </a:p>
        </p:txBody>
      </p:sp>
      <p:pic>
        <p:nvPicPr>
          <p:cNvPr id="4" name="Image 3" descr="questionneme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0795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1595438"/>
            <a:ext cx="8713788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zh-CN" sz="4400" b="1" i="1" dirty="0" smtClean="0">
                <a:latin typeface="+mj-lt"/>
                <a:cs typeface="+mn-cs"/>
              </a:rPr>
              <a:t>Revoir ses </a:t>
            </a:r>
            <a:r>
              <a:rPr lang="fr-CA" altLang="zh-CN" sz="4400" b="1" i="1" dirty="0">
                <a:latin typeface="+mj-lt"/>
                <a:cs typeface="+mn-cs"/>
              </a:rPr>
              <a:t>notes </a:t>
            </a:r>
            <a:r>
              <a:rPr lang="fr-CA" altLang="zh-CN" sz="4400" b="1" i="1" dirty="0" smtClean="0">
                <a:latin typeface="+mj-lt"/>
                <a:cs typeface="+mn-cs"/>
              </a:rPr>
              <a:t>s’impose </a:t>
            </a:r>
            <a:r>
              <a:rPr lang="fr-CA" altLang="zh-CN" sz="4400" b="1" i="1" dirty="0">
                <a:latin typeface="+mj-lt"/>
                <a:cs typeface="+mn-cs"/>
              </a:rPr>
              <a:t>: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A" altLang="zh-CN" sz="4400" b="1" i="1" dirty="0">
                <a:latin typeface="+mj-lt"/>
                <a:cs typeface="+mn-cs"/>
              </a:rPr>
              <a:t>préciser et compléter les notes en indiquant les points incompris,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A" altLang="zh-CN" sz="4400" b="1" i="1" dirty="0">
                <a:latin typeface="+mj-lt"/>
                <a:cs typeface="+mn-cs"/>
              </a:rPr>
              <a:t>noter les éléments qui reviennent en mémoire et non notés,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A" altLang="zh-CN" sz="4400" b="1" i="1" dirty="0">
                <a:latin typeface="+mj-lt"/>
                <a:cs typeface="+mn-cs"/>
              </a:rPr>
              <a:t>surligner les points importants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zh-CN" sz="4400" b="1" i="1" dirty="0">
                <a:latin typeface="+mj-lt"/>
                <a:cs typeface="+mn-cs"/>
              </a:rPr>
              <a:t>Chercher les mots </a:t>
            </a:r>
            <a:r>
              <a:rPr lang="fr-CA" altLang="zh-CN" sz="4400" b="1" i="1" dirty="0" smtClean="0">
                <a:latin typeface="+mj-lt"/>
                <a:cs typeface="+mn-cs"/>
              </a:rPr>
              <a:t>inconnus</a:t>
            </a:r>
            <a:endParaRPr lang="fr-FR" sz="4400" b="1" i="1" dirty="0">
              <a:latin typeface="+mj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908050"/>
            <a:ext cx="79930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800" b="1" i="1" dirty="0">
                <a:solidFill>
                  <a:srgbClr val="FF0000"/>
                </a:solidFill>
                <a:latin typeface="Academy Engraved LET" pitchFamily="2" charset="0"/>
                <a:cs typeface="+mn-cs"/>
              </a:rPr>
              <a:t>APRES </a:t>
            </a:r>
            <a:r>
              <a:rPr lang="fr-CA" sz="4800" b="1" i="1" dirty="0" smtClean="0">
                <a:solidFill>
                  <a:srgbClr val="FF0000"/>
                </a:solidFill>
                <a:latin typeface="Academy Engraved LET" pitchFamily="2" charset="0"/>
                <a:cs typeface="+mn-cs"/>
              </a:rPr>
              <a:t>LA PRISE DE NOTES</a:t>
            </a:r>
            <a:endParaRPr lang="fr-FR" sz="4800" b="1" i="1" dirty="0">
              <a:solidFill>
                <a:srgbClr val="FF0000"/>
              </a:solidFill>
              <a:latin typeface="Academy Engraved LET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>
                <a:latin typeface="+mn-lt"/>
              </a:rPr>
              <a:t>Ça va trop vite !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smtClean="0"/>
              <a:t>On veut tout </a:t>
            </a:r>
            <a:r>
              <a:rPr lang="fr-FR" dirty="0" smtClean="0">
                <a:latin typeface="+mj-lt"/>
              </a:rPr>
              <a:t>noter</a:t>
            </a:r>
            <a:r>
              <a:rPr lang="fr-FR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smtClean="0"/>
              <a:t>On ne reformule pas les informations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smtClean="0"/>
              <a:t>On écrit « sous la dictée 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Des méthodes qui conduisent à l’échec car ….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FR" altLang="fr-F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fr-FR" altLang="fr-FR" sz="3200" b="1" smtClean="0">
                <a:solidFill>
                  <a:srgbClr val="FF0000"/>
                </a:solidFill>
              </a:rPr>
              <a:t>….tout noter est physiquement impossible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81075"/>
            <a:ext cx="8229600" cy="3960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3600" b="1" dirty="0" smtClean="0">
                <a:latin typeface="Arial Narrow" pitchFamily="34" charset="0"/>
              </a:rPr>
              <a:t>Il est difficile de bien prendre des notes </a:t>
            </a:r>
          </a:p>
          <a:p>
            <a:pPr algn="ctr" eaLnBrk="1" hangingPunct="1">
              <a:buFontTx/>
              <a:buNone/>
            </a:pPr>
            <a:r>
              <a:rPr lang="fr-FR" altLang="fr-FR" sz="3600" b="1" dirty="0" smtClean="0">
                <a:latin typeface="Arial Narrow" pitchFamily="34" charset="0"/>
              </a:rPr>
              <a:t>dès le début.  </a:t>
            </a:r>
          </a:p>
          <a:p>
            <a:pPr algn="ctr" eaLnBrk="1" hangingPunct="1">
              <a:buFontTx/>
              <a:buNone/>
            </a:pPr>
            <a:endParaRPr lang="fr-FR" altLang="fr-FR" sz="3600" b="1" dirty="0" smtClean="0">
              <a:latin typeface="Arial Narrow" pitchFamily="34" charset="0"/>
            </a:endParaRPr>
          </a:p>
          <a:p>
            <a:pPr algn="ctr" eaLnBrk="1" hangingPunct="1">
              <a:buFontTx/>
              <a:buNone/>
            </a:pPr>
            <a:r>
              <a:rPr lang="fr-FR" altLang="fr-FR" sz="3600" b="1" dirty="0" smtClean="0">
                <a:latin typeface="Arial Narrow" pitchFamily="34" charset="0"/>
              </a:rPr>
              <a:t>Il FAUT donc </a:t>
            </a:r>
            <a:r>
              <a:rPr lang="fr-FR" altLang="fr-FR" sz="3600" b="1" dirty="0" smtClean="0">
                <a:solidFill>
                  <a:srgbClr val="FF0000"/>
                </a:solidFill>
                <a:latin typeface="Arial Narrow" pitchFamily="34" charset="0"/>
              </a:rPr>
              <a:t>s’entraîner régulièrement.</a:t>
            </a:r>
          </a:p>
        </p:txBody>
      </p:sp>
      <p:pic>
        <p:nvPicPr>
          <p:cNvPr id="2050" name="Picture 2" descr="http://assets.etudiant.lefigaro.fr/cms/pics/PHO05dcd01c-ed81-11e3-8c10-7a6e01fec63d-805x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57" y="3789040"/>
            <a:ext cx="4536504" cy="25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6084168" y="3789040"/>
            <a:ext cx="360040" cy="36004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>
                <a:latin typeface="+mn-lt"/>
              </a:rPr>
              <a:t>Qu’est-ce qu’il a dit ??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>
                <a:latin typeface="+mj-lt"/>
              </a:rPr>
              <a:t>Il faut rester attentif et actif </a:t>
            </a:r>
          </a:p>
          <a:p>
            <a:pPr marL="0" indent="0" eaLnBrk="1" hangingPunct="1">
              <a:buNone/>
            </a:pPr>
            <a:endParaRPr lang="fr-FR" altLang="fr-FR" sz="800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fr-FR" altLang="fr-FR" dirty="0" smtClean="0">
                <a:latin typeface="+mj-lt"/>
              </a:rPr>
              <a:t>La prise de notes demande donc  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altLang="fr-FR" dirty="0" smtClean="0">
                <a:latin typeface="+mj-lt"/>
              </a:rPr>
              <a:t>de l’</a:t>
            </a:r>
            <a:r>
              <a:rPr lang="fr-FR" altLang="fr-FR" sz="3200" b="1" dirty="0" smtClean="0">
                <a:solidFill>
                  <a:srgbClr val="FF0000"/>
                </a:solidFill>
                <a:latin typeface="+mj-lt"/>
              </a:rPr>
              <a:t>Attention &amp; </a:t>
            </a:r>
            <a:r>
              <a:rPr lang="fr-FR" altLang="fr-FR" dirty="0" smtClean="0">
                <a:latin typeface="+mj-lt"/>
              </a:rPr>
              <a:t>de la </a:t>
            </a:r>
            <a:r>
              <a:rPr lang="fr-FR" altLang="fr-FR" sz="3200" b="1" dirty="0" smtClean="0">
                <a:solidFill>
                  <a:srgbClr val="FF0000"/>
                </a:solidFill>
                <a:latin typeface="+mj-lt"/>
              </a:rPr>
              <a:t>Concentration</a:t>
            </a:r>
          </a:p>
        </p:txBody>
      </p:sp>
      <p:pic>
        <p:nvPicPr>
          <p:cNvPr id="1026" name="Picture 2" descr="http://referentiel.nouvelobs.com/file/7249729-yoga-a-l-ecole-la-classe-en-mode-rel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3880560"/>
            <a:ext cx="5457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r-FR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Méthode pour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prendre des notes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fr-F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064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3600">
                <a:latin typeface="+mj-lt"/>
              </a:rPr>
              <a:t>En même temps que le message oral,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3600">
                <a:latin typeface="+mj-lt"/>
              </a:rPr>
              <a:t>on doit être capable :</a:t>
            </a:r>
            <a:endParaRPr lang="fr-FR" altLang="fr-FR" sz="3600">
              <a:latin typeface="+mj-lt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5650" y="3789363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BE" altLang="fr-FR" sz="2400">
                <a:solidFill>
                  <a:srgbClr val="0070C0"/>
                </a:solidFill>
                <a:latin typeface="Forte" pitchFamily="66" charset="0"/>
              </a:rPr>
              <a:t>  d’écouter</a:t>
            </a:r>
            <a:endParaRPr lang="fr-FR" altLang="fr-FR" sz="2400">
              <a:solidFill>
                <a:srgbClr val="0070C0"/>
              </a:solidFill>
              <a:latin typeface="Forte" pitchFamily="66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03575" y="566102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BE" altLang="fr-FR" sz="2400">
                <a:solidFill>
                  <a:srgbClr val="0070C0"/>
                </a:solidFill>
                <a:latin typeface="Forte" pitchFamily="66" charset="0"/>
              </a:rPr>
              <a:t>  de comprendre</a:t>
            </a:r>
            <a:endParaRPr lang="fr-FR" altLang="fr-FR" sz="2400">
              <a:solidFill>
                <a:srgbClr val="0070C0"/>
              </a:solidFill>
              <a:latin typeface="Forte" pitchFamily="66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940425" y="3789363"/>
            <a:ext cx="262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BE" altLang="fr-FR">
                <a:solidFill>
                  <a:srgbClr val="0070C0"/>
                </a:solidFill>
                <a:latin typeface="Forte" pitchFamily="66" charset="0"/>
              </a:rPr>
              <a:t>  d’analyser</a:t>
            </a:r>
            <a:endParaRPr lang="fr-FR" altLang="fr-FR">
              <a:solidFill>
                <a:srgbClr val="0070C0"/>
              </a:solidFill>
              <a:latin typeface="Forte" pitchFamily="66" charset="0"/>
            </a:endParaRPr>
          </a:p>
        </p:txBody>
      </p:sp>
      <p:pic>
        <p:nvPicPr>
          <p:cNvPr id="1026" name="Picture 2" descr="http://2.bp.blogspot.com/-oI6gIk5N7Ao/Ud1ECoebBFI/AAAAAAAAAAY/Pn9wsm2BRRk/s1600/Oreille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6" y="4278816"/>
            <a:ext cx="1392779" cy="1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g8NDw8UEA8UFBQPDw8UEBUUDxQVFxQXFRQVFRUUFRUXHCYfGBkjGRgVHzIgIycpLSwtFh8xNTAqNTIrLCkBCQoKBQUFDQUFDSkYEhgpKSkpKSkpKSkpKSkpKSkpKSkpKSkpKSkpKSkpKSkpKSkpKSkpKSkpKSkpKSkpKSkpKf/AABEIAQsAvQMBIgACEQEDEQH/xAAcAAEAAgMBAQEAAAAAAAAAAAAABgcBBAUDAgj/xABJEAACAQMCAwYDAwcICAcBAAABAgMABBEFEgYhMQcTIkFRYRRxgSMykTNCUmJygqEVNFOSorHB0ggkQ2OEo7LCNURUc5Oz0SX/xAAUAQEAAAAAAAAAAAAAAAAAAAAA/8QAFBEBAAAAAAAAAAAAAAAAAAAAAP/aAAwDAQACEQMRAD8AvGlKUClKUClKUGKUpQKULAdT0rlJxbp7LIy31sVhz3pFzGQmOu47uVB1qVH9C4803UWZba7R2TmVIZGI/SVXALL7jI513wwPQ0GaUpQKUpQKUpQKUrFBmlKUClKxQZpSlApSlApSsUCoNxvx7c2tzDZ6Zai7u5EaSRSx2woDhS+CMZPqRjA9RXxxhxRdXM0unaVEZJu7T4u4WVUW0WRwvU9ZNm44ByOozggSXQ+FLTTojHaQrFuXDOFBkY/pO7ZLnPPnmgrpuznXtXV21TVTAshGbaDLR7c8wwVlXp0zv9Sa25OxHR2lVTb3SJbIC8nfApcee08y+R+oqjyFSfSeAobGd7pZrqefa/Oa6Lb8qBswQFAJGfYn05V1uH474Rk3skTO5VgsUZURZUFoixY79rZAbln0oK9seEuHtQne3bSpLd4o4nUvIYmZZCVjBVZSysduQjgNjBxWynZtFpSXE1te6haxlthhgdZy4LhYzGuwkEkjHmMnmOdT+bQbSSdJ3tomnj+5KYlMi9ej4yOp/Gt6gqzQrXWGtnNhrvxUltIytb3dmqNuVjuimdmMqt15k49DjmN99f4nuSkKaXDaOfylzLcrNGoHUqic8nyHi/xqcabo1tZqwt4I4gxy3dxqu48+bYHM8zzNcjjfhdtRg+x2rcRg/DyPLMqxFsZkAiYZcYBUkHB9s5CK3XHGuaN/4lpwuoQ385syRhfV4yDg/PaPnU34X4qtdWtxPauWQsVYFdrIwwSrL5HmPxr20JLxYQL0xGVTjdDv2sAB4juAwxOTgcqqyzduE9b7gLmx1iVO58fOF8qvT0VnC+67TnIxQXJSsVmgUpWKDNKUoFKVigzSlKBSlKBXB451mSy0+4khx3xCR24JHOWV1ij69cMwOP1a71VV2lad8Vruhw3W82cveeAOVUzLuI3Y9fsx64Jx50HU0bgW7020itbWfZJdvLJqN7s7yQPtGBGrEYzlgGOcYJxluUmutPuo4Le3tJQoSPY9xMO+dQiBVO0kb3Y8yx5DB5EkVsaRxBBevdJC2TZzmCX7v3woY4AOcc8ZIHNT6V0qDwsBL3UXfFTL3ad6UztL7RvK557d2cV70pQZrFZpQKUpQYYZGPWql4u7N5INNvWEnePZTte2MzTSPMFXDSRy94SuFVeRU+LapIznNt1G9aupzqFnbiPvLa5t7wXad2NqgKoV5HIxtOSmwYJ3Z5gYoPns34kk1TS7a4mCiRw6ybcYLI7JuwPu5wDjyzUmqrOxPT/h5tbWFs2iX5S1OcglC4YqfPwGIZ88CrToFKUoFKUoFKVigzSlKBSlKBVbcf6oy63oMM3gtjO0ofH3pwHSNC3ljcvz7yrJqI9qmiPfaRdpFCJZVVZIVx4gyMCWTHPfs34x1zjnnFB3tI0OCyEohQL308s0hwMs8jF2yQMkZJAz0HKt+oBwpqM+rQ6PdW11/NFeHUoXd1LsYlRywAOZFZdwDdd+cip/QKVzeINei0+BpZAzc1SNEG55ZHOEijXzZjy/E9K4vDCazcXBuL8x28JjZYrOPDsNxBDzS+bADovLn5UEtpSsUGa83uEVgpZQzDKqWGTj0HU16VEOL+y6w1mdZrkzCRIhGpjl28gzMORBGcsaCX1pa1aia1uEKb+8gmTYG2ltyEbQfLOcZrj8IcLXGl95Gb+S5tyB3KTrmWI+Y70HxIR5Y5Y5e+1xnrS2Gn3kzSbDHBJ3Zzg94VIjC/rFyuKCK9gxb+RYw0gYrcXA2gjMQ3fk2A5g5y3PycVYtVt2C6UkWkibdukvJpXlO7OCrFFB9DgbufPxVZNAqNax2j6TYuUnvoldThlBaRlPowjBwfY1r9oOpOi2Vskxh/lG8S3kmBwyRlWZxG3k7YCA+W71rX1i70Lhu3QSQxRBgRGiwh5ZcYzzIyx5jLMfPrQb2m9pej3RAi1CHJ6B37sn2AkC5qTKwIBByD096qW17QuFtSfurizSEvyVrmziQHP+8TOz5kj51173s+uNPUzaDdPEwG74SWUy20w67VDk7CfI5+q9aCxKVF+BeNRqscqyQtBdWrhLuBs5RjnDDPMqcHHyPXqZRQKUpQKUpQKqzjTjzVZdRfT9GiRpYUVp3ZVJGVDHBfwKoDICTkktge9pVWPCFu0PEfEAKgyyRQSQbiQCjAHqATtyYwSAcYoNbs/4b1yHVnub2CGFJoXF0YpIwJ36o7RIxHeZ/OAXlnzJza9RDhrjG7lu3s7+waCZULxyRlpIJUHUiTHhPTr/AAPKpfQatzpsUssMjrua3LmLJOFZ12lgOm7bkZ8gx9a19f4jtdMh767lEce9U3bWbxNnAAUEnofLyNdKtTVNJt7yMxXEKSxkglHUMMjmDg+dB96fqEV1FHLC4eOVA8bDOGU8wefOvu8ulgjkkc4WJHdzjOFUFicfIV9QQJGqoihVRQqqoACgDAAA5AAUmiDqysMhlKsPUEYP8KDx0vUUu7eCZAQs8McqBgAQrqGAIBPPBqM672lQ2WpW9j8NcSSzmLDIg2gSNjPM5YAZJIGBj517dmt1nT44GP2mnvJZzD0a3Yov4psb96pTtFBmqu7QLaDUNc06zvnItFtJ7gr3mxXkBceNsjACr6+Z9TVo1UXbFw5HqGq6JDISouhdxFlxkYCsh59cMc48/agcM6Kuj8UPbWZK2t1Yd+0e8sq4JAIJJJwynBPk5FW7VdWGjpp+t6TGJO8YaHLbFj1IgeNlcjyzlh9KsWg4fF/B1rrNv3FyGwHDoyNtZHAIDA9DyJ5EEVEeGOyaW21BZ729N7HbRFbNZgzNGxbOSGJHhGcYPU55YFWDqWoR2sMs0zbY4Y2eQ+iqMnl5/KoTFxJxDe7ZLTTbaGCQBojeTt3jKejMkZ8GRz2nPzoJVxFwzaanA0VzCrqwIBIG5CejI3VWHtUW7FJpW0lUkfeILm4hhb1jRsLg+YzuA9gBSfh7iDUFaO8v7a2hcYkFjFIZWU9UEkv3M+orqDV9L0G3htkkA7tdsNvHmWeQkk8okyzMWJJOAMnyoNBIhFxS3dj+caNvnA9UuAkbH32+H6VOaivCmkTtcXN/dp3c10sccMOQTBbxklEYjkZGYlmxkA4FSqgUr4llVFZmICqCWJOAABkkn0xVWXWuX+tJNci8OmaTFuxMBi4uFU4Lqesak8hjnzxhjQWrms1+cTf8MswMi6sys234t5ORPQv19f1c+1TO0W/0ONLyzvn1LS2XfKkj7pYo/OSJj128yRy6EFfMBbdRDjDhe5kuLe+05kW7tlaNlkJEdxC3NoXI5gg8wfI/QiV286yoroQyuqspHQhhkEfQ16UFWX3aLrUGo6bb3OmxWsd5cpGWM4nLjcqvsZCAp8Q6g+VWlVW9vdrIlvYXkQJbT71GOPzQ+0gn99EH71WXYXqXEMUsZyk0aSIfVXUMD+BoPelKUGaxWa5XElteywbbGeOGVnXdJJH3m1Oe4qnQt0xnl1oIheSvpHEEbf8AldcCxuP0LqJcI2P1l2j33H0qxKhOkdmapcxXV9fXF9PAxaEykJFGx/OSJeQP1xyHLpU1oM1Vvavp8l3qugQwzmCRpLx0lC7jGUWNw23Iz93GPerSqvr5fieK7ReosNMmlPoGlcx/jtYUHvwN2atptzNdXV695cypsEjqRsUkEgbmYknA9MDkBU6pSgjHaLotzf6fJFbBWcywMY3baJVSRXaMt5Zx51GNWt+INXntImgl0yFXmNxLb38UhYbPsx4CrfeBGOY8efKpD2l8R3GnWSNbsiPNcwwGaUZjtxJnMzjB5DAHTGWHyrS7M9Yv52v4ru6hu0tZYVhuoQu2Tem9k8AAJUFPkWxk0GLfsmhP851HUbkH7yyXzhD7EJg/xqS6HwpY6cMWtrHFnqyp42/akOWb6mutSgUpWKCOdo85j0fUiM5+DnHL9ZSv+NQHjLV9Nu+F4UW+ijYW1sYow4LNJCq5hMY8Q55HPkDgnlVvTwJIjI6hldSrqwBDAjBBB6giuDo3Z9pVgxe3sYkYnO4qXYfss5JUewxQa+l6hZrolvJdRrDbfBQ95HMgChdgG0oeufIdTkVAeANTWw4b1OaVSLeSe7+CR+ZdZFWNEHqC/L6Ma9dXkTXTNfag7R6Pp8jiCJclrp0bY0rbfzS3hGPUgEeInt6ToVxrVxbT3VubXT7LY1hZHaGkZfuTTIvJQBjCf4ZLBMeErF7bTrGJ/vQ2dsj58mWNQR+Oa69YpQaGvaPHf2s9vL9yeJkb1GRyYe4OCPcVX3ZFrstq8+kXp23FizfD56Sw/e8JPXGdw/VYehq0KhXaJwG+od1c2b91f2fit5By3gHPdOfTrgnkMkHkTQTWlRTgPjpdUjeOVO4vLbw3duwwVYct6g8yhP4ZwfImV0Co/rXHun2L93JPvm8oIUaaX6xxglf3sVqXvZ/8RI7TanqDI7ljCLpY48E52fZorFfLr0rmXyQ6VKkGm3elWRZR3kVwv2zsT4WLCVWbIxjdkn1PkG1J2oQkER2N+0xBEcRsJULN5AsRhRnqSeVSzTpJXhiadAkrRoZUVtwRyo3KG8wDkZrnaBZX6NK99dRylxGI0hhMccYXdlvEzMWYtzyceEV2aD5mmWNWZ2CqilmJOAABkknyAFQrs3X4x7/UmXH8oT7bfI5i2g+zi5eRYhmP0rm8aaw+tXJ0iwkwOuqTrzWGIHnCp85GPIj6fpYsHTrCO1hiiiXakMaIg9FUAD+AoNmlKUHjeWcc8bRyxrIjjDo6hlYehB5GvLS9Jt7OIRW8KRRqSQiKFGTzJwPP3rbpQKUpQKUpQK8rqDvI3TJG9GXI6jcCMj3r1pQU3ccGaTofw8V893qLkObW1VGkVEDFmcW6tjGScljg5PLrVpcPa7BqFtHNbkmN8jBXaylSVZGU/dYEEYrjcS8EyXN1Hd2l41pcpCYGkEKTK0Rbdt2PyDA8wwrscPaFHp9usMbM2Gd3dzl5Hdi8kjH1LEmg6dK0Na1220+FprqZYo16sx6nyVQObN7AE1AJeIdb1440yI2Nm3/m51+1kX9KGPyBHQ/2h0oJ/quvWlku65uYoR5d5KqZ+QJyfpUcPanYyZ+Eiu7zBIJtbKWRcjy3sFX+NaugdjunWzd5chr24Y5eW5JfJ9oySP624+9TmKJUUKqhVUYAAAAHoAOQoKZ4vvb3UJUns9Bv7e7h/I3WVibHTZKm0iRPYn64yD1uFe2yLebbV1FrcxNsd+sTMOu4rnu29RzHuOlTTjzV5LHTL6eLk8Vu5jP6LHwhvoTn6VW9pwbDFqnD1qF3C3s7i9uSessj4yzHz+0VRg+QAoLfs76K4QPDIkiN0ZHDqfkykiohwRodve6YZbmBJH1Np57gugYnvZG2Lk+SpsUem3lXpqfZTp8pd7fvbKR+r2kzQ5PqUHg/ACtns0Vo9Njhc5aylurVjjG7uJ5Iw2PLKgGg+eA9UEejW73MgUWscsUzu2APhpHhLMT7JUe1Hji614m20IOqE7bm/dGRIl8xDnxGQj5EeWPvCFa2puJLq0uLy4Fpa6nfyT29pYmRkjMxlE00gbwqS5xkEDaTg4qc9gl/FJpPdo4LW9zOrDocO29GI9wf4H0oJbwjwhbaRbiG3Xrzlkbm8r+bufM+3QV3KUoFKUoFKUoFKUoFKUoFKUoFcTi3i220i3M1w36sUa83lfyRB5n38q69xcLEju7BVRWZ2JwFVRkkn0Aqp+CoJOJNUk1O4Ui1snaPTomHIsP9oR6jkxP6RA/NoO3w/wAFy6lIt9rS75Sd1raEkxWidQGTo8h5Zz/f0sAClRLgXWpNRl1K47wmD4v4e0X83ZAuGkUee92Jz+qB5UEtpSlBqatpkd5bzQSjMc8bxuAcHDDBwfI+eaqLWry90q5sUKNNf2kbRWZiTvBqNpuAaOVF8cMiAZ3YIyrHnV0VX3ANl8ZqOr385LyRXs9lbZ6RQwkZCDyJyMn5+poPS3m1DXpDzvNMtoEQFe7WKeaZslvGwOIkAA5DxFvoJBwdw4+m28kclwZ2kubiYyMuGPevu8Xv6keZNd2hoK9t7mOC24nuWUbvirxWOPvCG1jVF/Et9WNRvhvs1u7bTrC90ubub42yvNG5+yulkJkEcgPIMFKj05eR8Vb3E6OdJ4pjT78eoPIw8+7dbWUn5bN34VYXCV2s2n2Mi9HtLcj2+zXl9OlBHOEu1SC8l+FvI2s71TtaGXIV2/3bnrnyB5nPLd1qdVwuKeCrHVowt1CGKj7ORfDJH+w45jn5HI9qiz63fcN7Rfu15YFgiXYUme3zyUXCj76+W8c/rgUFjUrwsb6O4jSSF1eORQyMpyGB6EGvegUpSgUpSgUpSgUpWKCtO2zV5GhtdOtj9vqk6oQD0jDAHOOgLFforVPOH9Fi0+1gt4RhII1Ue5/OY+7HJPuaq/gwnWuJr6+J3Qaepgtj5ZO6NSvsQJn/AHxVwUEQ7V+IzpukXUiHEkiiGI+YaXw5HuF3N+7W52d6L8BpVjDjDLAjSD9eT7R/7TEfSoV2vf6/qWiacPuy3Hfzj9QHbn+os1WuBQKUpQKhPBkq2mp6zZdC1wL6H9ZLhV7zHssgx+9U2qF9oFi9s9vqluhaXT9wuEXrNat+VT5r98fI0E1rFeFhfR3MUUsTbkmjR42HmrAMD+Br3oNW40yGRZ1Ma/6yhWYhQC4K7PEfPw8uflUN7Fbp20run5myurm2B9Qjbh/14+lS3X9ZjsLWe4lPggiZz746KPcnAHuajfZFpkkGkwvKMSXckt049O+bK/2Ap+tBNK8bu0jnjeOVA6SKyurDIZSMEEele1KCquEC/DmqtpkrlrS+3S6a7H7j58UJPqenudp/ONWrVe9tun501bpOUum3ME8TDqPGqsPlzU/uCp7bziREYdHVWHyYZFB60pSgUpSgUpSgV5zwrIrKwyHUq3MjkRg8xzHKvSsGgo/hjgGW0169tbHUp4YIIEmkMZGVd/yMMisCkhAJOSOY9DVguNftMYNpfov3hta0nYexy0Wf6tcPsblN3LrV6efxWosqH9SMEoB7ASAfSrLoKb4fvW1LjCaR4njNnZECOQoWQhERgTGzL96V+h86uWqW7EiLrV9cuc82c7flLPI//YtXRQKUpQK+ZYw6srDIYEEHzBGCK+qUEC7OL+aykm0m6/KWSb7STGBPalsIw91JCn8PImp7UJ4nn7rX9BP9NHqcTY8x3SOM+2RU2oK47WpJLi40Wxx9hfXym4PkywtG3dn2IYn5qKmraxHHdwWgU7pLeaYYwFRImjTBHuXAGP0TUQ7bbZ10+K6i/KabeW9wp9t2w/TLIfpW3os4vNcNwn3F0Oz2e3xM0ko/ggoJvSlKCMdpsO/RtSHpaSt/VG7/AAr27Pr/AOI0nTpPM2kIb9pFCN/FTW3xbb97p1+n6dndL+MTiox2H3Qk0K0HnG1wh+kzsP4MKCe0pSgUpSgUpSgVpa1P3Vrcv+hBM39VGNbtcHj2bu9J1Jh1FjdY+ZiYD++gjfYRb7NDtz/SS3Lf8wr/ANoqe3TlY3I6hGI+gNRTsjUDQ9Ox/QsfxkcmpfQUf/o0nP8AKfrizz/z6vGql0WJ+GdS1aSe0na1vpVlglt4e9RAGkcrIFOUxvxzH5td217cNDkODdNGf95byj+KqcUE8pXE0rjjTL1gtvfQOx6IJVDn5I2D/Cu3QKUpQQXjQhdb4cY/0uor/Wt1A/jU6qq+2W7NrfcPT89sN8+8+QBaDIPzUNVqUGlrmlJe2txBJ92eGSM+24EZHuDg/Sqc7MON7bS3votUuFhmg+FtVBSQ5W1WSP8ANU9Cf41eNV5q2iWdtratc2sMsOsIqAywo/d3UIO0AsDtEkfLl1ZKDr2natokx8Oowj9stH/9iiuknGumN01G0P8AxcP+asPwTpbddOtD/wAJF/lryfgLSACTplpgDn/qsX+Wg9RxTp90JI4b22kdkYbEuY2JyDywG51BP9HScnTLhD/s718fvRRH+/NQHge1024hvFbR7i9kmu5PhxAjhYY8AoDPuATqfXoM1aPY/wAFXekxXfxAEa3MyvFB3glaIAMMSSKArMQVHL9HPngBYdKUoFKUoFKUoFcDj6AyaTqSjqbG6x9I2P8AhXfryubdZUdHGVkRlYeoYEEfgaCFdil8s2h2eDzi76N/YrKxH9llP1qdVTPY48mkanqOlXB57u9tyeQfaMFh+1GUb9w1c1BiuZqnC9jefzi0gl93hRj9GIyPxrqUoK21bsD0efJiWW3by7uUsoP7Mm7l7AiubH2bcQaYP/52td6q9IrgMFx+iA29fw21bVKCqY+0HiKwONQ0QyoOslrknH6WFLg/2fpXb0ztr0ac7ZJ3t380uIWQj5sMqPqandaWo6Ja3YxcW8Uo/wB5Ej/9Q5UEB7W5bPVtFuGtriKZrUx3Cd1KjkbTtfO05HgZ/wAKm/Cuqi9sbScHPfW8Tt+0VG4fRsj6VFNc7E9IuFkaK27mQxuE7qV1XcVIXKZIxnHTFc3/AEf9dMuny2r8pLCZhtPUJISw/BxIPwoLSrgccaB/KFjNGpIlQCW2YdUmi8cbD6jHyY136UFe6L2qSXtrE9vpV5PLtAmCxrHEsi8nUTOcHnnkAT64rF92jl4L+G4sp7O5TTrueJZdrLIqRtko6nBINcp7t7DUtRtGv5reKSRLq1htrITzy/EBmmER2PtAkVvzfzuoqIdp+mvbwRXNrp13AD3yXN3cyhpZhMuwrKneMwDZPNgMZAAFBZHYbZd1odsf6WS4f5/asgP4KKn9R/gC1EOk6aoHSyticerRqxP4k1IKBSlKBSlKBSlKBSlKCHcd8CtqDQXNpKIL6zINvKR4WGc91JjOV5nyOMnkQTXJl47160wtzw+8p6b7W43qffaFYqPmasesUFYJ25ok4guNJvo5zjESxq7nIyMIdpPL2rebtrsV+/aX6eu+yIx8/FUeiJfjmTJ5RWoA+RtF5fi5NXFigga9tui/nTyp+1aTf4Ka2Ye2PQn6aggz+lFMv8SmKmTID1GfnzrRuOH7OX8paQP+1BG394oNG0470qb8nqNqfb4mMH8CQa31160PS6hPynj/AP2tOXgjS3+9p1of+Ei/y1o3PZfosow2mwD9lNh/FCDQSGG/ik+5Kjfsup/uNUlNOOHOK2YsFt9SwW9As7HJ9BsmUn9k1OLnsP0Nx4bRoz6pcTA/2mIqH9oXYda29jNPZNMZLdTIUklDho15vjw53Bcnr5UF2VmoP2R8ajVtPTewNxahYrgZ5nAwkv7wH4hqnFBX/Haz2+qaRPavHHJc/EWLvLG0i4cCWMFVZSfErY59TUb7aNInTTGe71Yu4ljMVusMcMcp3AEBBl2IBLZLEDb086kvbfZd5o7yZZTa3FtMGU4ZftBGWU+RAkJ+lQ7tD7MtP0/R7m5Ek9xPi3EU085YgNKg8IXAwVJ65oLa4S/8OsMf+itcf/EldauTwnHs0+xU/m2dqD9IkFdagUpSgUpSgUpSgUpSgUpSgpvhWUXHGmpv/RQSKPmggiP+NXJVX9kfDZe51HVHP8+uLpbcA/7LvyWYjHmygD2X3qz6BSlKBSlKDNfLoGBBAIIIII5Eehr6pQfnea0m4M1xZQGNlcsy5AJBhYgsn/uRnB9wB6mv0FaXSTRpJG4dJFVkZTkMpGQQfMEVqa/oFtqVu8FzGHjcdD1U+TKeqsPIiqrsrm+4MkaO4El1pUjfZSqMvbsx6EdBk9RyB6rg5WgtLiTRE1GzuLZ22rcRMm4DJUnowHng4P0quu1WHFnpOkRyF5bqa1jLHG7u4gEMrAdPFg/ut6VsXvbzZsCllaXVzOR9mgh2gnyzglsfJTXz2ccH6hNfS6pq42zuhS2iPIxKeRO3nsAXKhc58TE86CzoIgiKo6IqqPkBgV6UpQKUpQKUpQKUpQKUpQK8btGaOQIcMUYIT0DEHBP1xXtSg43B2htp2n2lu7BmghVXK52lurYzzxkmuzSsUClKUClKUGaUrFBmoF2zBm06FFUt32oWSEKM8i+f7wB88VPawRmgwEA6CvqlKBSlKBSlKBSlKBSlKBSlKBSlKBSlYoFKVmgxSlZoFKUoFKUoFKUoFKVigzSlKBSlKBSlK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www.terre-a-psy.com/wp-content/uploads/comprend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1198868" cy="16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istockimg.com/file_thumbview_approve/17860628/2/stock-photo-17860628-analy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42" y="4315070"/>
            <a:ext cx="1440160" cy="1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7" grpId="0"/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384550"/>
          </a:xfrm>
        </p:spPr>
        <p:txBody>
          <a:bodyPr>
            <a:normAutofit fontScale="85000" lnSpcReduction="10000"/>
          </a:bodyPr>
          <a:lstStyle/>
          <a:p>
            <a:pPr marL="92075" indent="-92075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r-FR" sz="4000" b="1" dirty="0" smtClean="0">
                <a:latin typeface="Banjoman Open Bold" pitchFamily="34" charset="0"/>
              </a:rPr>
              <a:t>Prendre des notes consiste à relever ce qui </a:t>
            </a:r>
            <a:r>
              <a:rPr lang="fr-FR" sz="4000" b="1" dirty="0" smtClean="0">
                <a:latin typeface="+mj-lt"/>
              </a:rPr>
              <a:t>est</a:t>
            </a:r>
            <a:r>
              <a:rPr lang="fr-FR" sz="4000" b="1" dirty="0" smtClean="0">
                <a:latin typeface="Banjoman Open Bold" pitchFamily="34" charset="0"/>
              </a:rPr>
              <a:t> essentiel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r-FR" sz="4000" b="1" dirty="0" smtClean="0">
                <a:solidFill>
                  <a:srgbClr val="FF0000"/>
                </a:solidFill>
                <a:latin typeface="Banjoman Open Bold" pitchFamily="34" charset="0"/>
              </a:rPr>
              <a:t>les mots-clés   </a:t>
            </a:r>
            <a:endParaRPr lang="fr-FR" sz="4000" b="1" dirty="0">
              <a:solidFill>
                <a:srgbClr val="FF0000"/>
              </a:solidFill>
              <a:latin typeface="Banjoman Open Bold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fr-FR" sz="4000" b="1" dirty="0" smtClean="0">
              <a:solidFill>
                <a:srgbClr val="FF0000"/>
              </a:solidFill>
              <a:latin typeface="Banjoman Open Bold" pitchFamily="34" charset="0"/>
            </a:endParaRPr>
          </a:p>
          <a:p>
            <a:pPr marL="92075" indent="-92075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r-FR" sz="4000" b="1" dirty="0" smtClean="0">
                <a:latin typeface="Banjoman Open Bold" pitchFamily="34" charset="0"/>
              </a:rPr>
              <a:t> c’est-à-dire que l’on va effectuer un </a:t>
            </a:r>
          </a:p>
          <a:p>
            <a:pPr marL="92075" indent="-92075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r-FR" sz="4000" b="1" dirty="0" smtClean="0">
                <a:solidFill>
                  <a:srgbClr val="FF0000"/>
                </a:solidFill>
                <a:latin typeface="Banjoman Open Bold" pitchFamily="34" charset="0"/>
              </a:rPr>
              <a:t>tri sélectif des informations </a:t>
            </a:r>
            <a:r>
              <a:rPr lang="fr-FR" sz="4000" b="1" dirty="0" smtClean="0">
                <a:latin typeface="Banjoman Open Bold" pitchFamily="34" charset="0"/>
              </a:rPr>
              <a:t>reçues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1418</TotalTime>
  <Words>384</Words>
  <Application>Microsoft Office PowerPoint</Application>
  <PresentationFormat>Affichage à l'écran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宋体</vt:lpstr>
      <vt:lpstr>Academy Engraved LET</vt:lpstr>
      <vt:lpstr>Arial</vt:lpstr>
      <vt:lpstr>Arial Narrow</vt:lpstr>
      <vt:lpstr>Banjoman Open Bold</vt:lpstr>
      <vt:lpstr>Calibri</vt:lpstr>
      <vt:lpstr>Constantia</vt:lpstr>
      <vt:lpstr>Forte</vt:lpstr>
      <vt:lpstr>Wingdings 2</vt:lpstr>
      <vt:lpstr>Débit</vt:lpstr>
      <vt:lpstr>AP METHODOLOGIE</vt:lpstr>
      <vt:lpstr>Prendre des notes peut se faire dans différentes situations</vt:lpstr>
      <vt:lpstr>Ça va trop vite ! </vt:lpstr>
      <vt:lpstr>Présentation PowerPoint</vt:lpstr>
      <vt:lpstr>Présentation PowerPoint</vt:lpstr>
      <vt:lpstr>Qu’est-ce qu’il a dit ??</vt:lpstr>
      <vt:lpstr>Présentation PowerPoint</vt:lpstr>
      <vt:lpstr>Présentation PowerPoint</vt:lpstr>
      <vt:lpstr>Présentation PowerPoint</vt:lpstr>
      <vt:lpstr>Voici 3 astuces  pour identifier plus facilement les idées importantes et les mots-clés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J’y comprend rien !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METHODOLOGIE</dc:title>
  <dc:creator>ADMIN1</dc:creator>
  <cp:lastModifiedBy>Sév&amp;Stf</cp:lastModifiedBy>
  <cp:revision>79</cp:revision>
  <dcterms:created xsi:type="dcterms:W3CDTF">2011-09-29T08:25:55Z</dcterms:created>
  <dcterms:modified xsi:type="dcterms:W3CDTF">2014-10-23T21:18:13Z</dcterms:modified>
</cp:coreProperties>
</file>