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03" r:id="rId2"/>
    <p:sldId id="406" r:id="rId3"/>
    <p:sldId id="407" r:id="rId4"/>
    <p:sldId id="428" r:id="rId5"/>
    <p:sldId id="416" r:id="rId6"/>
    <p:sldId id="429" r:id="rId7"/>
    <p:sldId id="424" r:id="rId8"/>
    <p:sldId id="409" r:id="rId9"/>
    <p:sldId id="411" r:id="rId10"/>
    <p:sldId id="413" r:id="rId11"/>
    <p:sldId id="417" r:id="rId12"/>
    <p:sldId id="422" r:id="rId13"/>
    <p:sldId id="421" r:id="rId14"/>
    <p:sldId id="410" r:id="rId15"/>
    <p:sldId id="423" r:id="rId16"/>
    <p:sldId id="427" r:id="rId17"/>
    <p:sldId id="42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ange kucwaj" initials="sk" lastIdx="3" clrIdx="0">
    <p:extLst>
      <p:ext uri="{19B8F6BF-5375-455C-9EA6-DF929625EA0E}">
        <p15:presenceInfo xmlns:p15="http://schemas.microsoft.com/office/powerpoint/2012/main" userId="45dc23b2972748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30"/>
    <a:srgbClr val="FEF80C"/>
    <a:srgbClr val="D7D32D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00" autoAdjust="0"/>
  </p:normalViewPr>
  <p:slideViewPr>
    <p:cSldViewPr snapToGrid="0">
      <p:cViewPr varScale="1">
        <p:scale>
          <a:sx n="67" d="100"/>
          <a:sy n="67" d="100"/>
        </p:scale>
        <p:origin x="4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DF1D5-A73B-4578-A0E5-158AE457683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B9A51-7F7A-4103-A274-FDC3AD5EC3AE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C2.1</a:t>
          </a:r>
          <a:r>
            <a:rPr lang="fr-FR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fr-FR" sz="1800" dirty="0">
              <a:latin typeface="+mn-lt"/>
              <a:cs typeface="Times New Roman" panose="02020603050405020304" pitchFamily="18" charset="0"/>
            </a:rPr>
            <a:t/>
          </a:r>
          <a:br>
            <a:rPr lang="fr-FR" sz="1800" dirty="0">
              <a:latin typeface="+mn-lt"/>
              <a:cs typeface="Times New Roman" panose="02020603050405020304" pitchFamily="18" charset="0"/>
            </a:rPr>
          </a:b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Constituer le dossier de transport 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95E8AA3-35C4-44AC-A126-E63852783FF1}" type="parTrans" cxnId="{E0756A73-5359-4C61-A636-1916D077B69E}">
      <dgm:prSet/>
      <dgm:spPr/>
      <dgm:t>
        <a:bodyPr/>
        <a:lstStyle/>
        <a:p>
          <a:endParaRPr lang="fr-FR"/>
        </a:p>
      </dgm:t>
    </dgm:pt>
    <dgm:pt modelId="{CCB5DB69-FE57-4477-8036-F2B3034A4C41}" type="sibTrans" cxnId="{E0756A73-5359-4C61-A636-1916D077B69E}">
      <dgm:prSet/>
      <dgm:spPr/>
      <dgm:t>
        <a:bodyPr/>
        <a:lstStyle/>
        <a:p>
          <a:endParaRPr lang="fr-FR"/>
        </a:p>
      </dgm:t>
    </dgm:pt>
    <dgm:pt modelId="{6E4FF94E-AC86-406E-83E5-163EE5979EFF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kern="1200" dirty="0">
              <a:solidFill>
                <a:srgbClr val="5B9BD5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Times New Roman" panose="02020603050405020304" pitchFamily="18" charset="0"/>
            </a:rPr>
            <a:t>C2.3</a:t>
          </a: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Times New Roman" panose="02020603050405020304" pitchFamily="18" charset="0"/>
            </a:rPr>
            <a:t>Suivre l’opération de transport et communiquer avec les interlocuteurs</a:t>
          </a:r>
        </a:p>
      </dgm:t>
    </dgm:pt>
    <dgm:pt modelId="{E051BAD1-665C-4150-9B9E-D37C889C7F8B}" type="parTrans" cxnId="{CF7AA320-5155-4450-9E30-71BFC58FFA72}">
      <dgm:prSet/>
      <dgm:spPr/>
      <dgm:t>
        <a:bodyPr/>
        <a:lstStyle/>
        <a:p>
          <a:endParaRPr lang="fr-FR"/>
        </a:p>
      </dgm:t>
    </dgm:pt>
    <dgm:pt modelId="{9AB4B124-A5A0-4012-BE84-479DE669319C}" type="sibTrans" cxnId="{CF7AA320-5155-4450-9E30-71BFC58FFA72}">
      <dgm:prSet/>
      <dgm:spPr/>
      <dgm:t>
        <a:bodyPr/>
        <a:lstStyle/>
        <a:p>
          <a:endParaRPr lang="fr-FR"/>
        </a:p>
      </dgm:t>
    </dgm:pt>
    <dgm:pt modelId="{D34D39F4-7B8E-4D56-AC73-60DE95B64D04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kern="1200" dirty="0">
              <a:solidFill>
                <a:srgbClr val="5B9BD5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Times New Roman" panose="02020603050405020304" pitchFamily="18" charset="0"/>
            </a:rPr>
            <a:t>C2.2</a:t>
          </a: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Exécuter la demande du client/donneur d’ordre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AFDD793-58FA-4F34-8634-6FC26087E900}" type="parTrans" cxnId="{678ED9AB-5924-4FE6-8615-A1E91213FFBC}">
      <dgm:prSet/>
      <dgm:spPr/>
      <dgm:t>
        <a:bodyPr/>
        <a:lstStyle/>
        <a:p>
          <a:endParaRPr lang="fr-FR"/>
        </a:p>
      </dgm:t>
    </dgm:pt>
    <dgm:pt modelId="{6B67730C-A3A1-4733-840D-F31B127430E8}" type="sibTrans" cxnId="{678ED9AB-5924-4FE6-8615-A1E91213FFBC}">
      <dgm:prSet/>
      <dgm:spPr/>
      <dgm:t>
        <a:bodyPr/>
        <a:lstStyle/>
        <a:p>
          <a:endParaRPr lang="fr-FR"/>
        </a:p>
      </dgm:t>
    </dgm:pt>
    <dgm:pt modelId="{7D67A584-BB13-4090-84B4-96C00161BEE9}" type="pres">
      <dgm:prSet presAssocID="{DFDDF1D5-A73B-4578-A0E5-158AE4576834}" presName="CompostProcess" presStyleCnt="0">
        <dgm:presLayoutVars>
          <dgm:dir/>
          <dgm:resizeHandles val="exact"/>
        </dgm:presLayoutVars>
      </dgm:prSet>
      <dgm:spPr/>
    </dgm:pt>
    <dgm:pt modelId="{AA7A1178-A63F-41F5-B13F-A12F880FD1A5}" type="pres">
      <dgm:prSet presAssocID="{DFDDF1D5-A73B-4578-A0E5-158AE4576834}" presName="arrow" presStyleLbl="bgShp" presStyleIdx="0" presStyleCnt="1" custLinFactNeighborY="-302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</dgm:pt>
    <dgm:pt modelId="{9FCD80A7-817B-4A6C-8C84-2BF8B7CAEB45}" type="pres">
      <dgm:prSet presAssocID="{DFDDF1D5-A73B-4578-A0E5-158AE4576834}" presName="linearProcess" presStyleCnt="0"/>
      <dgm:spPr/>
    </dgm:pt>
    <dgm:pt modelId="{65DAD531-66D1-459C-B18A-DC44B39DA1D9}" type="pres">
      <dgm:prSet presAssocID="{4EBB9A51-7F7A-4103-A274-FDC3AD5EC3AE}" presName="textNode" presStyleLbl="node1" presStyleIdx="0" presStyleCnt="3" custScaleX="82230" custScaleY="102490" custLinFactNeighborX="36519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B5A436-B441-4459-8854-150F521DB693}" type="pres">
      <dgm:prSet presAssocID="{CCB5DB69-FE57-4477-8036-F2B3034A4C41}" presName="sibTrans" presStyleCnt="0"/>
      <dgm:spPr/>
    </dgm:pt>
    <dgm:pt modelId="{10F6E696-5CDD-4314-BA2D-7E4EFFF62143}" type="pres">
      <dgm:prSet presAssocID="{D34D39F4-7B8E-4D56-AC73-60DE95B64D04}" presName="textNode" presStyleLbl="node1" presStyleIdx="1" presStyleCnt="3" custScaleY="1009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25D079-369C-492C-B2DC-2EB083D168E1}" type="pres">
      <dgm:prSet presAssocID="{6B67730C-A3A1-4733-840D-F31B127430E8}" presName="sibTrans" presStyleCnt="0"/>
      <dgm:spPr/>
    </dgm:pt>
    <dgm:pt modelId="{E99A6181-CF24-439F-93CD-96D6A294D608}" type="pres">
      <dgm:prSet presAssocID="{6E4FF94E-AC86-406E-83E5-163EE5979EFF}" presName="textNode" presStyleLbl="node1" presStyleIdx="2" presStyleCnt="3" custScaleX="111530" custLinFactNeighborX="-28848" custLinFactNeighborY="-6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756A73-5359-4C61-A636-1916D077B69E}" srcId="{DFDDF1D5-A73B-4578-A0E5-158AE4576834}" destId="{4EBB9A51-7F7A-4103-A274-FDC3AD5EC3AE}" srcOrd="0" destOrd="0" parTransId="{295E8AA3-35C4-44AC-A126-E63852783FF1}" sibTransId="{CCB5DB69-FE57-4477-8036-F2B3034A4C41}"/>
    <dgm:cxn modelId="{79612751-EE80-42D4-A633-1310724FB51A}" type="presOf" srcId="{6E4FF94E-AC86-406E-83E5-163EE5979EFF}" destId="{E99A6181-CF24-439F-93CD-96D6A294D608}" srcOrd="0" destOrd="0" presId="urn:microsoft.com/office/officeart/2005/8/layout/hProcess9"/>
    <dgm:cxn modelId="{A6C09109-CF2B-425A-864A-F6EC1E40BC51}" type="presOf" srcId="{D34D39F4-7B8E-4D56-AC73-60DE95B64D04}" destId="{10F6E696-5CDD-4314-BA2D-7E4EFFF62143}" srcOrd="0" destOrd="0" presId="urn:microsoft.com/office/officeart/2005/8/layout/hProcess9"/>
    <dgm:cxn modelId="{8661E505-0263-488E-A839-61FF106412FB}" type="presOf" srcId="{DFDDF1D5-A73B-4578-A0E5-158AE4576834}" destId="{7D67A584-BB13-4090-84B4-96C00161BEE9}" srcOrd="0" destOrd="0" presId="urn:microsoft.com/office/officeart/2005/8/layout/hProcess9"/>
    <dgm:cxn modelId="{64AC7243-3199-40D0-94F5-DEAD1803F592}" type="presOf" srcId="{4EBB9A51-7F7A-4103-A274-FDC3AD5EC3AE}" destId="{65DAD531-66D1-459C-B18A-DC44B39DA1D9}" srcOrd="0" destOrd="0" presId="urn:microsoft.com/office/officeart/2005/8/layout/hProcess9"/>
    <dgm:cxn modelId="{CF7AA320-5155-4450-9E30-71BFC58FFA72}" srcId="{DFDDF1D5-A73B-4578-A0E5-158AE4576834}" destId="{6E4FF94E-AC86-406E-83E5-163EE5979EFF}" srcOrd="2" destOrd="0" parTransId="{E051BAD1-665C-4150-9B9E-D37C889C7F8B}" sibTransId="{9AB4B124-A5A0-4012-BE84-479DE669319C}"/>
    <dgm:cxn modelId="{678ED9AB-5924-4FE6-8615-A1E91213FFBC}" srcId="{DFDDF1D5-A73B-4578-A0E5-158AE4576834}" destId="{D34D39F4-7B8E-4D56-AC73-60DE95B64D04}" srcOrd="1" destOrd="0" parTransId="{8AFDD793-58FA-4F34-8634-6FC26087E900}" sibTransId="{6B67730C-A3A1-4733-840D-F31B127430E8}"/>
    <dgm:cxn modelId="{7C69F243-D81B-4473-B2F0-187E6A5CBAD4}" type="presParOf" srcId="{7D67A584-BB13-4090-84B4-96C00161BEE9}" destId="{AA7A1178-A63F-41F5-B13F-A12F880FD1A5}" srcOrd="0" destOrd="0" presId="urn:microsoft.com/office/officeart/2005/8/layout/hProcess9"/>
    <dgm:cxn modelId="{399D4382-E2E7-4498-9857-657C3A79722D}" type="presParOf" srcId="{7D67A584-BB13-4090-84B4-96C00161BEE9}" destId="{9FCD80A7-817B-4A6C-8C84-2BF8B7CAEB45}" srcOrd="1" destOrd="0" presId="urn:microsoft.com/office/officeart/2005/8/layout/hProcess9"/>
    <dgm:cxn modelId="{8A6B76DC-A1E9-4A71-B04D-838BA0560294}" type="presParOf" srcId="{9FCD80A7-817B-4A6C-8C84-2BF8B7CAEB45}" destId="{65DAD531-66D1-459C-B18A-DC44B39DA1D9}" srcOrd="0" destOrd="0" presId="urn:microsoft.com/office/officeart/2005/8/layout/hProcess9"/>
    <dgm:cxn modelId="{B65FE59B-9EB5-4855-B994-B9541C46AF82}" type="presParOf" srcId="{9FCD80A7-817B-4A6C-8C84-2BF8B7CAEB45}" destId="{7EB5A436-B441-4459-8854-150F521DB693}" srcOrd="1" destOrd="0" presId="urn:microsoft.com/office/officeart/2005/8/layout/hProcess9"/>
    <dgm:cxn modelId="{BBC3FD6C-66C1-4327-8F8B-E35392D1373F}" type="presParOf" srcId="{9FCD80A7-817B-4A6C-8C84-2BF8B7CAEB45}" destId="{10F6E696-5CDD-4314-BA2D-7E4EFFF62143}" srcOrd="2" destOrd="0" presId="urn:microsoft.com/office/officeart/2005/8/layout/hProcess9"/>
    <dgm:cxn modelId="{DA2A7408-8B2D-4720-80A8-EDB9013C6EF7}" type="presParOf" srcId="{9FCD80A7-817B-4A6C-8C84-2BF8B7CAEB45}" destId="{A425D079-369C-492C-B2DC-2EB083D168E1}" srcOrd="3" destOrd="0" presId="urn:microsoft.com/office/officeart/2005/8/layout/hProcess9"/>
    <dgm:cxn modelId="{6985F26C-2FB2-410A-9575-6A7921246FF2}" type="presParOf" srcId="{9FCD80A7-817B-4A6C-8C84-2BF8B7CAEB45}" destId="{E99A6181-CF24-439F-93CD-96D6A294D6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EEAAA-78C8-495A-A684-A9103D7FBD4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751128-6DBE-438E-953B-0B3195B344AD}">
      <dgm:prSet phldrT="[Texte]"/>
      <dgm:spPr/>
      <dgm:t>
        <a:bodyPr/>
        <a:lstStyle/>
        <a:p>
          <a:r>
            <a:rPr lang="fr-FR" b="1" i="0" dirty="0">
              <a:solidFill>
                <a:schemeClr val="accent1">
                  <a:lumMod val="20000"/>
                  <a:lumOff val="80000"/>
                </a:schemeClr>
              </a:solidFill>
            </a:rPr>
            <a:t>A2.1C1</a:t>
          </a:r>
        </a:p>
      </dgm:t>
    </dgm:pt>
    <dgm:pt modelId="{FBA6690E-EAB4-4CB1-A5BB-7E091FCEB455}" type="parTrans" cxnId="{33125974-9468-4FAC-97D9-74D47AC3394F}">
      <dgm:prSet/>
      <dgm:spPr/>
      <dgm:t>
        <a:bodyPr/>
        <a:lstStyle/>
        <a:p>
          <a:endParaRPr lang="fr-FR"/>
        </a:p>
      </dgm:t>
    </dgm:pt>
    <dgm:pt modelId="{8942D689-867B-4C15-9FBA-FEC9C3189676}" type="sibTrans" cxnId="{33125974-9468-4FAC-97D9-74D47AC3394F}">
      <dgm:prSet/>
      <dgm:spPr/>
      <dgm:t>
        <a:bodyPr/>
        <a:lstStyle/>
        <a:p>
          <a:endParaRPr lang="fr-FR"/>
        </a:p>
      </dgm:t>
    </dgm:pt>
    <dgm:pt modelId="{36E6A405-A34D-440F-B0F8-F9E21F6E2374}">
      <dgm:prSet phldrT="[Texte]"/>
      <dgm:spPr/>
      <dgm:t>
        <a:bodyPr/>
        <a:lstStyle/>
        <a:p>
          <a:pPr algn="l"/>
          <a:r>
            <a:rPr lang="fr-FR" b="1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Collecter et vérifier les données et/ou les documents nécessaires à la création du dossier de transport</a:t>
          </a:r>
          <a:endParaRPr lang="fr-FR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A2919-79A5-4965-A295-1CA028909224}" type="parTrans" cxnId="{F58A4249-558E-4A3A-9409-1541F9DEF9A0}">
      <dgm:prSet/>
      <dgm:spPr/>
      <dgm:t>
        <a:bodyPr/>
        <a:lstStyle/>
        <a:p>
          <a:endParaRPr lang="fr-FR"/>
        </a:p>
      </dgm:t>
    </dgm:pt>
    <dgm:pt modelId="{9E4CEEC8-D8BC-4143-9C51-5D39CAAF5DE4}" type="sibTrans" cxnId="{F58A4249-558E-4A3A-9409-1541F9DEF9A0}">
      <dgm:prSet/>
      <dgm:spPr/>
      <dgm:t>
        <a:bodyPr/>
        <a:lstStyle/>
        <a:p>
          <a:endParaRPr lang="fr-FR"/>
        </a:p>
      </dgm:t>
    </dgm:pt>
    <dgm:pt modelId="{9C639C34-5850-4AB8-A75C-F9621977B794}">
      <dgm:prSet phldrT="[Texte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4472C4">
                  <a:lumMod val="20000"/>
                  <a:lumOff val="80000"/>
                </a:srgbClr>
              </a:solidFill>
              <a:latin typeface="Calibri" panose="020F0502020204030204"/>
              <a:ea typeface="+mn-ea"/>
              <a:cs typeface="+mn-cs"/>
            </a:rPr>
            <a:t>A2.1C2</a:t>
          </a:r>
        </a:p>
      </dgm:t>
    </dgm:pt>
    <dgm:pt modelId="{6DDE0F0C-A994-4EF1-864A-2D1871B66A7A}" type="parTrans" cxnId="{CB940B01-C147-4409-9100-DE156AC52144}">
      <dgm:prSet/>
      <dgm:spPr/>
      <dgm:t>
        <a:bodyPr/>
        <a:lstStyle/>
        <a:p>
          <a:endParaRPr lang="fr-FR"/>
        </a:p>
      </dgm:t>
    </dgm:pt>
    <dgm:pt modelId="{4CBD4CDC-6164-40DD-82E8-6D4BCA38DA9D}" type="sibTrans" cxnId="{CB940B01-C147-4409-9100-DE156AC52144}">
      <dgm:prSet/>
      <dgm:spPr/>
      <dgm:t>
        <a:bodyPr/>
        <a:lstStyle/>
        <a:p>
          <a:endParaRPr lang="fr-FR"/>
        </a:p>
      </dgm:t>
    </dgm:pt>
    <dgm:pt modelId="{C1F76340-1005-471F-8FB5-BFB733C441FE}">
      <dgm:prSet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Renseigner ou saisir les données nécessaires à la création du dossier de transport</a:t>
          </a:r>
        </a:p>
      </dgm:t>
    </dgm:pt>
    <dgm:pt modelId="{AE5F53DE-40C3-49C6-AA2C-B75944A318EF}" type="parTrans" cxnId="{AA10021D-E32A-41E8-9929-7DD74D6DF0DB}">
      <dgm:prSet/>
      <dgm:spPr/>
      <dgm:t>
        <a:bodyPr/>
        <a:lstStyle/>
        <a:p>
          <a:endParaRPr lang="fr-FR"/>
        </a:p>
      </dgm:t>
    </dgm:pt>
    <dgm:pt modelId="{46DB856B-C31D-4BE6-A47F-D405EF1A617D}" type="sibTrans" cxnId="{AA10021D-E32A-41E8-9929-7DD74D6DF0DB}">
      <dgm:prSet/>
      <dgm:spPr/>
      <dgm:t>
        <a:bodyPr/>
        <a:lstStyle/>
        <a:p>
          <a:endParaRPr lang="fr-FR"/>
        </a:p>
      </dgm:t>
    </dgm:pt>
    <dgm:pt modelId="{9CCFA1E3-71D5-46C0-ADF1-3AE64EAD8452}">
      <dgm:prSet phldrT="[Texte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4472C4">
                  <a:lumMod val="20000"/>
                  <a:lumOff val="80000"/>
                </a:srgbClr>
              </a:solidFill>
              <a:latin typeface="Calibri" panose="020F0502020204030204"/>
              <a:ea typeface="+mn-ea"/>
              <a:cs typeface="+mn-cs"/>
            </a:rPr>
            <a:t>A2.1C3</a:t>
          </a:r>
        </a:p>
      </dgm:t>
    </dgm:pt>
    <dgm:pt modelId="{C862CA03-3E63-4BA3-88A3-8EB2A72984CE}" type="parTrans" cxnId="{E30DCBC1-FF7B-47B2-A0BE-0B3942EA41BE}">
      <dgm:prSet/>
      <dgm:spPr/>
      <dgm:t>
        <a:bodyPr/>
        <a:lstStyle/>
        <a:p>
          <a:endParaRPr lang="fr-FR"/>
        </a:p>
      </dgm:t>
    </dgm:pt>
    <dgm:pt modelId="{F39D901E-CD99-4ABE-BB61-740D97012D16}" type="sibTrans" cxnId="{E30DCBC1-FF7B-47B2-A0BE-0B3942EA41BE}">
      <dgm:prSet/>
      <dgm:spPr/>
      <dgm:t>
        <a:bodyPr/>
        <a:lstStyle/>
        <a:p>
          <a:endParaRPr lang="fr-FR"/>
        </a:p>
      </dgm:t>
    </dgm:pt>
    <dgm:pt modelId="{CDCD6CCC-2FB0-434D-B2E6-1B2F05185BDE}">
      <dgm:prSet custT="1"/>
      <dgm:spPr/>
      <dgm:t>
        <a:bodyPr/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Actualiser et contrôler le dossier transport</a:t>
          </a:r>
        </a:p>
      </dgm:t>
    </dgm:pt>
    <dgm:pt modelId="{81767DBE-41DC-4DFE-AA37-540C688AB876}" type="parTrans" cxnId="{DD812BB0-5DA0-4B8B-AB53-31D5C32EBBDE}">
      <dgm:prSet/>
      <dgm:spPr/>
      <dgm:t>
        <a:bodyPr/>
        <a:lstStyle/>
        <a:p>
          <a:endParaRPr lang="fr-FR"/>
        </a:p>
      </dgm:t>
    </dgm:pt>
    <dgm:pt modelId="{52CCD7A8-816A-429D-87BE-E8231975F8CC}" type="sibTrans" cxnId="{DD812BB0-5DA0-4B8B-AB53-31D5C32EBBDE}">
      <dgm:prSet/>
      <dgm:spPr/>
      <dgm:t>
        <a:bodyPr/>
        <a:lstStyle/>
        <a:p>
          <a:endParaRPr lang="fr-FR"/>
        </a:p>
      </dgm:t>
    </dgm:pt>
    <dgm:pt modelId="{BC63E4BA-2043-4257-9CB1-5B1E2EA75000}" type="pres">
      <dgm:prSet presAssocID="{A95EEAAA-78C8-495A-A684-A9103D7FBD4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92E8262-20B9-419B-8B7D-B4690895C0AC}" type="pres">
      <dgm:prSet presAssocID="{50751128-6DBE-438E-953B-0B3195B344AD}" presName="parentText1" presStyleLbl="node1" presStyleIdx="0" presStyleCnt="3" custLinFactNeighborY="316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D5A254-FE90-47EE-A5DB-9BEA6A878D3C}" type="pres">
      <dgm:prSet presAssocID="{50751128-6DBE-438E-953B-0B3195B344AD}" presName="childText1" presStyleLbl="solidAlignAcc1" presStyleIdx="0" presStyleCnt="3" custScaleY="60089" custLinFactNeighborX="-389" custLinFactNeighborY="-4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C42306-5F30-482A-8E2A-1022D0970B74}" type="pres">
      <dgm:prSet presAssocID="{9C639C34-5850-4AB8-A75C-F9621977B794}" presName="parentText2" presStyleLbl="node1" presStyleIdx="1" presStyleCnt="3" custLinFactNeighborX="-1122" custLinFactNeighborY="405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BE32DB-3871-4AB4-B5AA-D005FE030D63}" type="pres">
      <dgm:prSet presAssocID="{9C639C34-5850-4AB8-A75C-F9621977B794}" presName="childText2" presStyleLbl="solidAlignAcc1" presStyleIdx="1" presStyleCnt="3" custScaleY="54775" custLinFactNeighborX="-460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2CEA93-8A18-4A39-9303-D8C6A923D782}" type="pres">
      <dgm:prSet presAssocID="{9CCFA1E3-71D5-46C0-ADF1-3AE64EAD8452}" presName="parentText3" presStyleLbl="node1" presStyleIdx="2" presStyleCnt="3" custLinFactNeighborX="-712" custLinFactNeighborY="4271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CFE914-C6B3-4B06-B1CB-1D3E60508748}" type="pres">
      <dgm:prSet presAssocID="{9CCFA1E3-71D5-46C0-ADF1-3AE64EAD8452}" presName="childText3" presStyleLbl="solidAlignAcc1" presStyleIdx="2" presStyleCnt="3" custScaleY="58446" custLinFactNeighborX="-110" custLinFactNeighborY="-6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0DCBC1-FF7B-47B2-A0BE-0B3942EA41BE}" srcId="{A95EEAAA-78C8-495A-A684-A9103D7FBD4F}" destId="{9CCFA1E3-71D5-46C0-ADF1-3AE64EAD8452}" srcOrd="2" destOrd="0" parTransId="{C862CA03-3E63-4BA3-88A3-8EB2A72984CE}" sibTransId="{F39D901E-CD99-4ABE-BB61-740D97012D16}"/>
    <dgm:cxn modelId="{AA10021D-E32A-41E8-9929-7DD74D6DF0DB}" srcId="{9C639C34-5850-4AB8-A75C-F9621977B794}" destId="{C1F76340-1005-471F-8FB5-BFB733C441FE}" srcOrd="0" destOrd="0" parTransId="{AE5F53DE-40C3-49C6-AA2C-B75944A318EF}" sibTransId="{46DB856B-C31D-4BE6-A47F-D405EF1A617D}"/>
    <dgm:cxn modelId="{61222228-D507-4B56-9196-8303430365CD}" type="presOf" srcId="{C1F76340-1005-471F-8FB5-BFB733C441FE}" destId="{44BE32DB-3871-4AB4-B5AA-D005FE030D63}" srcOrd="0" destOrd="0" presId="urn:microsoft.com/office/officeart/2009/3/layout/IncreasingArrowsProcess"/>
    <dgm:cxn modelId="{EC40CF59-9B82-4D72-A017-A624A75E2546}" type="presOf" srcId="{9C639C34-5850-4AB8-A75C-F9621977B794}" destId="{2CC42306-5F30-482A-8E2A-1022D0970B74}" srcOrd="0" destOrd="0" presId="urn:microsoft.com/office/officeart/2009/3/layout/IncreasingArrowsProcess"/>
    <dgm:cxn modelId="{13BBCAAD-32CE-4244-8F97-8B84BD7FFB86}" type="presOf" srcId="{50751128-6DBE-438E-953B-0B3195B344AD}" destId="{792E8262-20B9-419B-8B7D-B4690895C0AC}" srcOrd="0" destOrd="0" presId="urn:microsoft.com/office/officeart/2009/3/layout/IncreasingArrowsProcess"/>
    <dgm:cxn modelId="{CB940B01-C147-4409-9100-DE156AC52144}" srcId="{A95EEAAA-78C8-495A-A684-A9103D7FBD4F}" destId="{9C639C34-5850-4AB8-A75C-F9621977B794}" srcOrd="1" destOrd="0" parTransId="{6DDE0F0C-A994-4EF1-864A-2D1871B66A7A}" sibTransId="{4CBD4CDC-6164-40DD-82E8-6D4BCA38DA9D}"/>
    <dgm:cxn modelId="{EA2E3790-B00F-49EF-A225-0EDB76F3BFBF}" type="presOf" srcId="{36E6A405-A34D-440F-B0F8-F9E21F6E2374}" destId="{18D5A254-FE90-47EE-A5DB-9BEA6A878D3C}" srcOrd="0" destOrd="0" presId="urn:microsoft.com/office/officeart/2009/3/layout/IncreasingArrowsProcess"/>
    <dgm:cxn modelId="{586B8FCB-20E5-44B1-A1A6-CA875F393B31}" type="presOf" srcId="{9CCFA1E3-71D5-46C0-ADF1-3AE64EAD8452}" destId="{942CEA93-8A18-4A39-9303-D8C6A923D782}" srcOrd="0" destOrd="0" presId="urn:microsoft.com/office/officeart/2009/3/layout/IncreasingArrowsProcess"/>
    <dgm:cxn modelId="{CE3E2C8E-F2B1-41FF-920F-4452EA668645}" type="presOf" srcId="{A95EEAAA-78C8-495A-A684-A9103D7FBD4F}" destId="{BC63E4BA-2043-4257-9CB1-5B1E2EA75000}" srcOrd="0" destOrd="0" presId="urn:microsoft.com/office/officeart/2009/3/layout/IncreasingArrowsProcess"/>
    <dgm:cxn modelId="{33125974-9468-4FAC-97D9-74D47AC3394F}" srcId="{A95EEAAA-78C8-495A-A684-A9103D7FBD4F}" destId="{50751128-6DBE-438E-953B-0B3195B344AD}" srcOrd="0" destOrd="0" parTransId="{FBA6690E-EAB4-4CB1-A5BB-7E091FCEB455}" sibTransId="{8942D689-867B-4C15-9FBA-FEC9C3189676}"/>
    <dgm:cxn modelId="{7A81ADC5-FEAF-49D8-9886-9F5FEE12135C}" type="presOf" srcId="{CDCD6CCC-2FB0-434D-B2E6-1B2F05185BDE}" destId="{6ECFE914-C6B3-4B06-B1CB-1D3E60508748}" srcOrd="0" destOrd="0" presId="urn:microsoft.com/office/officeart/2009/3/layout/IncreasingArrowsProcess"/>
    <dgm:cxn modelId="{F58A4249-558E-4A3A-9409-1541F9DEF9A0}" srcId="{50751128-6DBE-438E-953B-0B3195B344AD}" destId="{36E6A405-A34D-440F-B0F8-F9E21F6E2374}" srcOrd="0" destOrd="0" parTransId="{468A2919-79A5-4965-A295-1CA028909224}" sibTransId="{9E4CEEC8-D8BC-4143-9C51-5D39CAAF5DE4}"/>
    <dgm:cxn modelId="{DD812BB0-5DA0-4B8B-AB53-31D5C32EBBDE}" srcId="{9CCFA1E3-71D5-46C0-ADF1-3AE64EAD8452}" destId="{CDCD6CCC-2FB0-434D-B2E6-1B2F05185BDE}" srcOrd="0" destOrd="0" parTransId="{81767DBE-41DC-4DFE-AA37-540C688AB876}" sibTransId="{52CCD7A8-816A-429D-87BE-E8231975F8CC}"/>
    <dgm:cxn modelId="{423256A6-77B5-44B8-8699-5F7C716F192D}" type="presParOf" srcId="{BC63E4BA-2043-4257-9CB1-5B1E2EA75000}" destId="{792E8262-20B9-419B-8B7D-B4690895C0AC}" srcOrd="0" destOrd="0" presId="urn:microsoft.com/office/officeart/2009/3/layout/IncreasingArrowsProcess"/>
    <dgm:cxn modelId="{D74335DA-A74B-4168-B002-FF214B1327D7}" type="presParOf" srcId="{BC63E4BA-2043-4257-9CB1-5B1E2EA75000}" destId="{18D5A254-FE90-47EE-A5DB-9BEA6A878D3C}" srcOrd="1" destOrd="0" presId="urn:microsoft.com/office/officeart/2009/3/layout/IncreasingArrowsProcess"/>
    <dgm:cxn modelId="{A1026373-933A-4998-ACB4-7E468F737198}" type="presParOf" srcId="{BC63E4BA-2043-4257-9CB1-5B1E2EA75000}" destId="{2CC42306-5F30-482A-8E2A-1022D0970B74}" srcOrd="2" destOrd="0" presId="urn:microsoft.com/office/officeart/2009/3/layout/IncreasingArrowsProcess"/>
    <dgm:cxn modelId="{8833DF1D-81F8-4522-BED1-2AEB5A1E0E07}" type="presParOf" srcId="{BC63E4BA-2043-4257-9CB1-5B1E2EA75000}" destId="{44BE32DB-3871-4AB4-B5AA-D005FE030D63}" srcOrd="3" destOrd="0" presId="urn:microsoft.com/office/officeart/2009/3/layout/IncreasingArrowsProcess"/>
    <dgm:cxn modelId="{1B2CC6F1-F4F6-4F61-9D2B-D3D804B52715}" type="presParOf" srcId="{BC63E4BA-2043-4257-9CB1-5B1E2EA75000}" destId="{942CEA93-8A18-4A39-9303-D8C6A923D782}" srcOrd="4" destOrd="0" presId="urn:microsoft.com/office/officeart/2009/3/layout/IncreasingArrowsProcess"/>
    <dgm:cxn modelId="{FB951F1D-F749-447D-83FF-03F666816505}" type="presParOf" srcId="{BC63E4BA-2043-4257-9CB1-5B1E2EA75000}" destId="{6ECFE914-C6B3-4B06-B1CB-1D3E6050874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235E4-DFAB-4C3A-9B6D-D8E1C46A4A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061266-9687-4A0A-9880-AE31B5F06A41}">
      <dgm:prSet phldrT="[Texte]" custT="1"/>
      <dgm:spPr/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Les bases documentaires</a:t>
          </a:r>
        </a:p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L’organisation des documents</a:t>
          </a:r>
        </a:p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Les méthodes de classement et d’archivage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C242307-2ADE-4BAA-9DE9-F79B7F3AC09F}" type="parTrans" cxnId="{0E2ED8A6-BB5A-4A8C-9E6C-3CFC4432554C}">
      <dgm:prSet/>
      <dgm:spPr/>
      <dgm:t>
        <a:bodyPr/>
        <a:lstStyle/>
        <a:p>
          <a:endParaRPr lang="fr-FR"/>
        </a:p>
      </dgm:t>
    </dgm:pt>
    <dgm:pt modelId="{F368539F-60EE-49F5-BF1A-140329934395}" type="sibTrans" cxnId="{0E2ED8A6-BB5A-4A8C-9E6C-3CFC4432554C}">
      <dgm:prSet/>
      <dgm:spPr/>
      <dgm:t>
        <a:bodyPr/>
        <a:lstStyle/>
        <a:p>
          <a:endParaRPr lang="fr-FR"/>
        </a:p>
      </dgm:t>
    </dgm:pt>
    <dgm:pt modelId="{EB384061-CB8C-49D5-88B8-C295E2F5FC65}">
      <dgm:prSet phldrT="[Texte]" custT="1"/>
      <dgm:spPr/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La définition des mots-clés</a:t>
          </a:r>
        </a:p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Les techniques de recherche</a:t>
          </a:r>
        </a:p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 contrôle de la numérisation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BCF99F1-8CCA-4489-A056-49E69549526A}" type="parTrans" cxnId="{0FFF8CB3-1AE3-48F6-B8AD-A741463FA532}">
      <dgm:prSet/>
      <dgm:spPr/>
      <dgm:t>
        <a:bodyPr/>
        <a:lstStyle/>
        <a:p>
          <a:endParaRPr lang="fr-FR"/>
        </a:p>
      </dgm:t>
    </dgm:pt>
    <dgm:pt modelId="{3FF7AF6F-4F41-4A1B-B680-39A131244E28}" type="sibTrans" cxnId="{0FFF8CB3-1AE3-48F6-B8AD-A741463FA532}">
      <dgm:prSet/>
      <dgm:spPr/>
      <dgm:t>
        <a:bodyPr/>
        <a:lstStyle/>
        <a:p>
          <a:endParaRPr lang="fr-FR"/>
        </a:p>
      </dgm:t>
    </dgm:pt>
    <dgm:pt modelId="{4EFB3C8C-67B5-4D41-ABEF-D532A51E7FE8}">
      <dgm:prSet phldrT="[Texte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 règlement général sur la protection des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données (RGPD)</a:t>
          </a:r>
        </a:p>
      </dgm:t>
    </dgm:pt>
    <dgm:pt modelId="{D78FA6B0-30DA-4182-A703-2BF41444C9CE}" type="parTrans" cxnId="{88A13494-15FE-4197-AC0A-D7CC39266963}">
      <dgm:prSet/>
      <dgm:spPr/>
      <dgm:t>
        <a:bodyPr/>
        <a:lstStyle/>
        <a:p>
          <a:endParaRPr lang="fr-FR"/>
        </a:p>
      </dgm:t>
    </dgm:pt>
    <dgm:pt modelId="{B1806707-FAA0-4A9D-AF16-6F74C561FCEC}" type="sibTrans" cxnId="{88A13494-15FE-4197-AC0A-D7CC39266963}">
      <dgm:prSet/>
      <dgm:spPr/>
      <dgm:t>
        <a:bodyPr/>
        <a:lstStyle/>
        <a:p>
          <a:endParaRPr lang="fr-FR"/>
        </a:p>
      </dgm:t>
    </dgm:pt>
    <dgm:pt modelId="{86B8A400-3DEF-4BB1-8B5F-2B1C5526B89A}" type="pres">
      <dgm:prSet presAssocID="{EE9235E4-DFAB-4C3A-9B6D-D8E1C46A4A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89B3C76-A3A6-4D48-8A13-620054EA5176}" type="pres">
      <dgm:prSet presAssocID="{08061266-9687-4A0A-9880-AE31B5F06A41}" presName="comp" presStyleCnt="0"/>
      <dgm:spPr/>
    </dgm:pt>
    <dgm:pt modelId="{859EAD6E-6D8A-4A70-8851-4842BDAF84F6}" type="pres">
      <dgm:prSet presAssocID="{08061266-9687-4A0A-9880-AE31B5F06A41}" presName="box" presStyleLbl="node1" presStyleIdx="0" presStyleCnt="3" custLinFactNeighborY="4496"/>
      <dgm:spPr/>
      <dgm:t>
        <a:bodyPr/>
        <a:lstStyle/>
        <a:p>
          <a:endParaRPr lang="fr-FR"/>
        </a:p>
      </dgm:t>
    </dgm:pt>
    <dgm:pt modelId="{F869E7DE-3585-4CA8-9294-ABC508573656}" type="pres">
      <dgm:prSet presAssocID="{08061266-9687-4A0A-9880-AE31B5F06A41}" presName="img" presStyleLbl="fgImgPlace1" presStyleIdx="0" presStyleCnt="3" custLinFactNeighborY="562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3D4A2E3-046D-48F1-86B1-7860812E2152}" type="pres">
      <dgm:prSet presAssocID="{08061266-9687-4A0A-9880-AE31B5F06A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D4FF55-1594-4339-8EEF-DDF8101FC341}" type="pres">
      <dgm:prSet presAssocID="{F368539F-60EE-49F5-BF1A-140329934395}" presName="spacer" presStyleCnt="0"/>
      <dgm:spPr/>
    </dgm:pt>
    <dgm:pt modelId="{552713A5-EBCF-40A7-9020-396EB8C800E5}" type="pres">
      <dgm:prSet presAssocID="{EB384061-CB8C-49D5-88B8-C295E2F5FC65}" presName="comp" presStyleCnt="0"/>
      <dgm:spPr/>
    </dgm:pt>
    <dgm:pt modelId="{C43843B2-7B82-4466-8C1D-F300D7A986C9}" type="pres">
      <dgm:prSet presAssocID="{EB384061-CB8C-49D5-88B8-C295E2F5FC65}" presName="box" presStyleLbl="node1" presStyleIdx="1" presStyleCnt="3" custLinFactNeighborY="4496"/>
      <dgm:spPr/>
      <dgm:t>
        <a:bodyPr/>
        <a:lstStyle/>
        <a:p>
          <a:endParaRPr lang="fr-FR"/>
        </a:p>
      </dgm:t>
    </dgm:pt>
    <dgm:pt modelId="{61E711FB-38C5-49D5-B321-04FA4DDE338E}" type="pres">
      <dgm:prSet presAssocID="{EB384061-CB8C-49D5-88B8-C295E2F5FC65}" presName="img" presStyleLbl="fgImgPlace1" presStyleIdx="1" presStyleCnt="3" custLinFactNeighborX="-1875" custLinFactNeighborY="56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fr-FR"/>
        </a:p>
      </dgm:t>
    </dgm:pt>
    <dgm:pt modelId="{9E8D2BFB-B8AA-4590-8F74-FD410BA8F674}" type="pres">
      <dgm:prSet presAssocID="{EB384061-CB8C-49D5-88B8-C295E2F5FC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69F326-0FA3-4833-A09B-B3AED26599C2}" type="pres">
      <dgm:prSet presAssocID="{3FF7AF6F-4F41-4A1B-B680-39A131244E28}" presName="spacer" presStyleCnt="0"/>
      <dgm:spPr/>
    </dgm:pt>
    <dgm:pt modelId="{CC81FF37-C290-4C1A-A7F2-2ED54EE1601A}" type="pres">
      <dgm:prSet presAssocID="{4EFB3C8C-67B5-4D41-ABEF-D532A51E7FE8}" presName="comp" presStyleCnt="0"/>
      <dgm:spPr/>
    </dgm:pt>
    <dgm:pt modelId="{C230F149-EEA3-4DEB-B96F-8744E000B081}" type="pres">
      <dgm:prSet presAssocID="{4EFB3C8C-67B5-4D41-ABEF-D532A51E7FE8}" presName="box" presStyleLbl="node1" presStyleIdx="2" presStyleCnt="3" custLinFactNeighborY="562"/>
      <dgm:spPr/>
      <dgm:t>
        <a:bodyPr/>
        <a:lstStyle/>
        <a:p>
          <a:endParaRPr lang="fr-FR"/>
        </a:p>
      </dgm:t>
    </dgm:pt>
    <dgm:pt modelId="{CDFF6E27-BD75-457E-A43C-359CBD1DA3EA}" type="pres">
      <dgm:prSet presAssocID="{4EFB3C8C-67B5-4D41-ABEF-D532A51E7FE8}" presName="img" presStyleLbl="fgImgPlace1" presStyleIdx="2" presStyleCnt="3" custLinFactNeighborY="56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0D71E74-6CDA-4618-9C41-A3762245A3F4}" type="pres">
      <dgm:prSet presAssocID="{4EFB3C8C-67B5-4D41-ABEF-D532A51E7FE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F0FFE9-DFB3-48AE-A945-9B50B26C13FF}" type="presOf" srcId="{4EFB3C8C-67B5-4D41-ABEF-D532A51E7FE8}" destId="{50D71E74-6CDA-4618-9C41-A3762245A3F4}" srcOrd="1" destOrd="0" presId="urn:microsoft.com/office/officeart/2005/8/layout/vList4"/>
    <dgm:cxn modelId="{CB020479-1DDB-4223-8B5B-33B23F7C1F25}" type="presOf" srcId="{EB384061-CB8C-49D5-88B8-C295E2F5FC65}" destId="{C43843B2-7B82-4466-8C1D-F300D7A986C9}" srcOrd="0" destOrd="0" presId="urn:microsoft.com/office/officeart/2005/8/layout/vList4"/>
    <dgm:cxn modelId="{8D3977F3-5908-43CA-9675-C2BFC94E804F}" type="presOf" srcId="{4EFB3C8C-67B5-4D41-ABEF-D532A51E7FE8}" destId="{C230F149-EEA3-4DEB-B96F-8744E000B081}" srcOrd="0" destOrd="0" presId="urn:microsoft.com/office/officeart/2005/8/layout/vList4"/>
    <dgm:cxn modelId="{7EB8A1E4-82DA-4C6D-BB16-53AC2BC3B2E0}" type="presOf" srcId="{08061266-9687-4A0A-9880-AE31B5F06A41}" destId="{859EAD6E-6D8A-4A70-8851-4842BDAF84F6}" srcOrd="0" destOrd="0" presId="urn:microsoft.com/office/officeart/2005/8/layout/vList4"/>
    <dgm:cxn modelId="{0E2ED8A6-BB5A-4A8C-9E6C-3CFC4432554C}" srcId="{EE9235E4-DFAB-4C3A-9B6D-D8E1C46A4A92}" destId="{08061266-9687-4A0A-9880-AE31B5F06A41}" srcOrd="0" destOrd="0" parTransId="{8C242307-2ADE-4BAA-9DE9-F79B7F3AC09F}" sibTransId="{F368539F-60EE-49F5-BF1A-140329934395}"/>
    <dgm:cxn modelId="{0FFF8CB3-1AE3-48F6-B8AD-A741463FA532}" srcId="{EE9235E4-DFAB-4C3A-9B6D-D8E1C46A4A92}" destId="{EB384061-CB8C-49D5-88B8-C295E2F5FC65}" srcOrd="1" destOrd="0" parTransId="{8BCF99F1-8CCA-4489-A056-49E69549526A}" sibTransId="{3FF7AF6F-4F41-4A1B-B680-39A131244E28}"/>
    <dgm:cxn modelId="{88A13494-15FE-4197-AC0A-D7CC39266963}" srcId="{EE9235E4-DFAB-4C3A-9B6D-D8E1C46A4A92}" destId="{4EFB3C8C-67B5-4D41-ABEF-D532A51E7FE8}" srcOrd="2" destOrd="0" parTransId="{D78FA6B0-30DA-4182-A703-2BF41444C9CE}" sibTransId="{B1806707-FAA0-4A9D-AF16-6F74C561FCEC}"/>
    <dgm:cxn modelId="{7FC248A5-BE84-43D1-B9FB-63D467057A5B}" type="presOf" srcId="{EB384061-CB8C-49D5-88B8-C295E2F5FC65}" destId="{9E8D2BFB-B8AA-4590-8F74-FD410BA8F674}" srcOrd="1" destOrd="0" presId="urn:microsoft.com/office/officeart/2005/8/layout/vList4"/>
    <dgm:cxn modelId="{F1DAA58A-CD9E-4FBA-876D-F1B0181CE3FD}" type="presOf" srcId="{08061266-9687-4A0A-9880-AE31B5F06A41}" destId="{53D4A2E3-046D-48F1-86B1-7860812E2152}" srcOrd="1" destOrd="0" presId="urn:microsoft.com/office/officeart/2005/8/layout/vList4"/>
    <dgm:cxn modelId="{38BD5EB4-5FE4-4B97-A186-5211F7BA44C3}" type="presOf" srcId="{EE9235E4-DFAB-4C3A-9B6D-D8E1C46A4A92}" destId="{86B8A400-3DEF-4BB1-8B5F-2B1C5526B89A}" srcOrd="0" destOrd="0" presId="urn:microsoft.com/office/officeart/2005/8/layout/vList4"/>
    <dgm:cxn modelId="{3A152F38-C1C9-4EBF-8A6F-660D37492379}" type="presParOf" srcId="{86B8A400-3DEF-4BB1-8B5F-2B1C5526B89A}" destId="{F89B3C76-A3A6-4D48-8A13-620054EA5176}" srcOrd="0" destOrd="0" presId="urn:microsoft.com/office/officeart/2005/8/layout/vList4"/>
    <dgm:cxn modelId="{5D3BD4E5-C9E5-4DFE-81B5-3BCE0B24B133}" type="presParOf" srcId="{F89B3C76-A3A6-4D48-8A13-620054EA5176}" destId="{859EAD6E-6D8A-4A70-8851-4842BDAF84F6}" srcOrd="0" destOrd="0" presId="urn:microsoft.com/office/officeart/2005/8/layout/vList4"/>
    <dgm:cxn modelId="{C7FE6D42-010C-45E5-BA61-E17DB81CE228}" type="presParOf" srcId="{F89B3C76-A3A6-4D48-8A13-620054EA5176}" destId="{F869E7DE-3585-4CA8-9294-ABC508573656}" srcOrd="1" destOrd="0" presId="urn:microsoft.com/office/officeart/2005/8/layout/vList4"/>
    <dgm:cxn modelId="{5545F3EE-D827-4F2F-BAE1-03A3D5EE1BBC}" type="presParOf" srcId="{F89B3C76-A3A6-4D48-8A13-620054EA5176}" destId="{53D4A2E3-046D-48F1-86B1-7860812E2152}" srcOrd="2" destOrd="0" presId="urn:microsoft.com/office/officeart/2005/8/layout/vList4"/>
    <dgm:cxn modelId="{D8023AFF-062C-4077-BFF8-03526DCC1546}" type="presParOf" srcId="{86B8A400-3DEF-4BB1-8B5F-2B1C5526B89A}" destId="{77D4FF55-1594-4339-8EEF-DDF8101FC341}" srcOrd="1" destOrd="0" presId="urn:microsoft.com/office/officeart/2005/8/layout/vList4"/>
    <dgm:cxn modelId="{0F3D105F-30B6-4BCC-B884-FCF7A12847AB}" type="presParOf" srcId="{86B8A400-3DEF-4BB1-8B5F-2B1C5526B89A}" destId="{552713A5-EBCF-40A7-9020-396EB8C800E5}" srcOrd="2" destOrd="0" presId="urn:microsoft.com/office/officeart/2005/8/layout/vList4"/>
    <dgm:cxn modelId="{B4080791-583A-4481-ABC0-D2CD91DB61FC}" type="presParOf" srcId="{552713A5-EBCF-40A7-9020-396EB8C800E5}" destId="{C43843B2-7B82-4466-8C1D-F300D7A986C9}" srcOrd="0" destOrd="0" presId="urn:microsoft.com/office/officeart/2005/8/layout/vList4"/>
    <dgm:cxn modelId="{AD71F200-1BA6-41BD-A147-29642E7E21DE}" type="presParOf" srcId="{552713A5-EBCF-40A7-9020-396EB8C800E5}" destId="{61E711FB-38C5-49D5-B321-04FA4DDE338E}" srcOrd="1" destOrd="0" presId="urn:microsoft.com/office/officeart/2005/8/layout/vList4"/>
    <dgm:cxn modelId="{4A50A39D-2ECB-41C6-922D-60CF7B8030A6}" type="presParOf" srcId="{552713A5-EBCF-40A7-9020-396EB8C800E5}" destId="{9E8D2BFB-B8AA-4590-8F74-FD410BA8F674}" srcOrd="2" destOrd="0" presId="urn:microsoft.com/office/officeart/2005/8/layout/vList4"/>
    <dgm:cxn modelId="{307DAEF0-A199-4DDE-B8A7-46AFD9E18F2D}" type="presParOf" srcId="{86B8A400-3DEF-4BB1-8B5F-2B1C5526B89A}" destId="{1269F326-0FA3-4833-A09B-B3AED26599C2}" srcOrd="3" destOrd="0" presId="urn:microsoft.com/office/officeart/2005/8/layout/vList4"/>
    <dgm:cxn modelId="{E15CD04D-157B-42B3-95A5-D4AB6A3E917A}" type="presParOf" srcId="{86B8A400-3DEF-4BB1-8B5F-2B1C5526B89A}" destId="{CC81FF37-C290-4C1A-A7F2-2ED54EE1601A}" srcOrd="4" destOrd="0" presId="urn:microsoft.com/office/officeart/2005/8/layout/vList4"/>
    <dgm:cxn modelId="{448301F9-95C9-401A-A61A-D716D581F79D}" type="presParOf" srcId="{CC81FF37-C290-4C1A-A7F2-2ED54EE1601A}" destId="{C230F149-EEA3-4DEB-B96F-8744E000B081}" srcOrd="0" destOrd="0" presId="urn:microsoft.com/office/officeart/2005/8/layout/vList4"/>
    <dgm:cxn modelId="{D4D0F158-76DB-4CFD-ACC6-885BEE1168F1}" type="presParOf" srcId="{CC81FF37-C290-4C1A-A7F2-2ED54EE1601A}" destId="{CDFF6E27-BD75-457E-A43C-359CBD1DA3EA}" srcOrd="1" destOrd="0" presId="urn:microsoft.com/office/officeart/2005/8/layout/vList4"/>
    <dgm:cxn modelId="{1B47EDF1-44D5-4108-AFAB-53FB81A624F7}" type="presParOf" srcId="{CC81FF37-C290-4C1A-A7F2-2ED54EE1601A}" destId="{50D71E74-6CDA-4618-9C41-A3762245A3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8175B-3456-4492-840A-353D8189907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D718692-5EF0-4144-AA43-D01275BCCB0A}">
      <dgm:prSet phldrT="[Texte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A2.2C1 - Réserver le ou les moyen(s) de transport approprié(s)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A2E4494-FD24-43ED-BB08-CB1F6CFC68B7}" type="parTrans" cxnId="{AD532D5A-B2E5-40F0-9AC7-3EB862EDAB87}">
      <dgm:prSet/>
      <dgm:spPr/>
      <dgm:t>
        <a:bodyPr/>
        <a:lstStyle/>
        <a:p>
          <a:endParaRPr lang="fr-FR"/>
        </a:p>
      </dgm:t>
    </dgm:pt>
    <dgm:pt modelId="{0E424F58-4D8F-481B-84F1-122A078EFB66}" type="sibTrans" cxnId="{AD532D5A-B2E5-40F0-9AC7-3EB862EDAB87}">
      <dgm:prSet/>
      <dgm:spPr/>
      <dgm:t>
        <a:bodyPr/>
        <a:lstStyle/>
        <a:p>
          <a:endParaRPr lang="fr-FR"/>
        </a:p>
      </dgm:t>
    </dgm:pt>
    <dgm:pt modelId="{D896F300-66BE-4A79-8A5A-D80601723549}">
      <dgm:prSet phldrT="[Texte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A2.2C2 - Planifier l’opération de transport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9FD809F-0533-4777-980D-0490671F0F20}" type="parTrans" cxnId="{CD9A4565-0392-4577-A3A1-991F9EC136AE}">
      <dgm:prSet/>
      <dgm:spPr/>
      <dgm:t>
        <a:bodyPr/>
        <a:lstStyle/>
        <a:p>
          <a:endParaRPr lang="fr-FR"/>
        </a:p>
      </dgm:t>
    </dgm:pt>
    <dgm:pt modelId="{68D2FAC2-603D-4F37-9FC4-6C092D6A44FE}" type="sibTrans" cxnId="{CD9A4565-0392-4577-A3A1-991F9EC136AE}">
      <dgm:prSet/>
      <dgm:spPr/>
      <dgm:t>
        <a:bodyPr/>
        <a:lstStyle/>
        <a:p>
          <a:endParaRPr lang="fr-FR"/>
        </a:p>
      </dgm:t>
    </dgm:pt>
    <dgm:pt modelId="{D8959E8C-546E-4C3F-A71D-7F6F94D960A4}">
      <dgm:prSet phldrT="[Texte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A2.2C3 - Mettre en œuvre les procédures de sûreté et de sécurité du personnel, des marchandises et des équipements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687A5-E8D3-43BD-AFC4-5DA2E20FB979}" type="parTrans" cxnId="{63646B8B-A470-4AEF-A36F-6DFA583FAFF4}">
      <dgm:prSet/>
      <dgm:spPr/>
      <dgm:t>
        <a:bodyPr/>
        <a:lstStyle/>
        <a:p>
          <a:endParaRPr lang="fr-FR"/>
        </a:p>
      </dgm:t>
    </dgm:pt>
    <dgm:pt modelId="{A44624ED-253C-4EDC-8568-4BF624A9A1F8}" type="sibTrans" cxnId="{63646B8B-A470-4AEF-A36F-6DFA583FAFF4}">
      <dgm:prSet/>
      <dgm:spPr/>
      <dgm:t>
        <a:bodyPr/>
        <a:lstStyle/>
        <a:p>
          <a:endParaRPr lang="fr-FR"/>
        </a:p>
      </dgm:t>
    </dgm:pt>
    <dgm:pt modelId="{E8BB6A78-9F68-445F-8A3A-10F7702CB03C}">
      <dgm:prSet phldrT="[Texte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A2.2C4 - Saisir les données utiles à l’établissement des documents de transport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8E276A5-09B4-441D-AD30-069480D67C5E}" type="parTrans" cxnId="{C62856F0-29BB-40B3-A23D-01658D1A6951}">
      <dgm:prSet/>
      <dgm:spPr/>
      <dgm:t>
        <a:bodyPr/>
        <a:lstStyle/>
        <a:p>
          <a:endParaRPr lang="fr-FR"/>
        </a:p>
      </dgm:t>
    </dgm:pt>
    <dgm:pt modelId="{38B19143-7337-4CA5-AA5A-298B2C45EC47}" type="sibTrans" cxnId="{C62856F0-29BB-40B3-A23D-01658D1A6951}">
      <dgm:prSet/>
      <dgm:spPr/>
      <dgm:t>
        <a:bodyPr/>
        <a:lstStyle/>
        <a:p>
          <a:endParaRPr lang="fr-FR"/>
        </a:p>
      </dgm:t>
    </dgm:pt>
    <dgm:pt modelId="{8674A234-EFED-4C70-8DB9-DAD80C62C462}">
      <dgm:prSet phldrT="[Texte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A22.C5 - Mettre à jour les données liées au déroulement de l’opération de transport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0D22C1B-1666-4269-A355-E77BA2BE7662}" type="parTrans" cxnId="{4A5D229E-B4C3-4E5D-BF3A-DCBB7079CE75}">
      <dgm:prSet/>
      <dgm:spPr/>
      <dgm:t>
        <a:bodyPr/>
        <a:lstStyle/>
        <a:p>
          <a:endParaRPr lang="fr-FR"/>
        </a:p>
      </dgm:t>
    </dgm:pt>
    <dgm:pt modelId="{17C0DCFC-7CD5-44B7-B4D1-1CAFE75189FF}" type="sibTrans" cxnId="{4A5D229E-B4C3-4E5D-BF3A-DCBB7079CE75}">
      <dgm:prSet/>
      <dgm:spPr/>
      <dgm:t>
        <a:bodyPr/>
        <a:lstStyle/>
        <a:p>
          <a:endParaRPr lang="fr-FR"/>
        </a:p>
      </dgm:t>
    </dgm:pt>
    <dgm:pt modelId="{85F21BDC-284B-4F34-8463-0654B89FC037}">
      <dgm:prSet phldrT="[Texte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A2.2C6 - Transmettre les informations, les documents et les instructions par le moyen de communication adapté</a:t>
          </a:r>
          <a:endParaRPr lang="fr-F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AA2E369-F492-433C-8365-7378F041EB0B}" type="parTrans" cxnId="{7E8C2FAE-CB49-4049-863B-6CFB15292A85}">
      <dgm:prSet/>
      <dgm:spPr/>
      <dgm:t>
        <a:bodyPr/>
        <a:lstStyle/>
        <a:p>
          <a:endParaRPr lang="fr-FR"/>
        </a:p>
      </dgm:t>
    </dgm:pt>
    <dgm:pt modelId="{233EE6E7-9544-45FE-BC19-0BC8FBC21920}" type="sibTrans" cxnId="{7E8C2FAE-CB49-4049-863B-6CFB15292A85}">
      <dgm:prSet/>
      <dgm:spPr/>
      <dgm:t>
        <a:bodyPr/>
        <a:lstStyle/>
        <a:p>
          <a:endParaRPr lang="fr-FR"/>
        </a:p>
      </dgm:t>
    </dgm:pt>
    <dgm:pt modelId="{58343C00-89D1-415C-83F1-7E913AD772FE}" type="pres">
      <dgm:prSet presAssocID="{8A98175B-3456-4492-840A-353D818990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F2E7C79-B080-4940-8A62-FAFDE630F740}" type="pres">
      <dgm:prSet presAssocID="{CD718692-5EF0-4144-AA43-D01275BCCB0A}" presName="node" presStyleLbl="node1" presStyleIdx="0" presStyleCnt="6" custScaleY="80878" custLinFactNeighborX="-209" custLinFactNeighborY="-165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B5780A-D252-4BE1-8564-90FDB37C42E5}" type="pres">
      <dgm:prSet presAssocID="{0E424F58-4D8F-481B-84F1-122A078EFB66}" presName="sibTrans" presStyleCnt="0"/>
      <dgm:spPr/>
    </dgm:pt>
    <dgm:pt modelId="{C6125B7F-9DAB-4729-AA16-EED710DD537F}" type="pres">
      <dgm:prSet presAssocID="{D896F300-66BE-4A79-8A5A-D80601723549}" presName="node" presStyleLbl="node1" presStyleIdx="1" presStyleCnt="6" custScaleY="80878" custLinFactX="-11689" custLinFactY="426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48A04B-8C6C-4C62-BB2B-21DD13D7D3EA}" type="pres">
      <dgm:prSet presAssocID="{68D2FAC2-603D-4F37-9FC4-6C092D6A44FE}" presName="sibTrans" presStyleCnt="0"/>
      <dgm:spPr/>
    </dgm:pt>
    <dgm:pt modelId="{A0C4D9EC-FCBC-45DD-80F6-41BB17EC59AD}" type="pres">
      <dgm:prSet presAssocID="{D8959E8C-546E-4C3F-A71D-7F6F94D960A4}" presName="node" presStyleLbl="node1" presStyleIdx="2" presStyleCnt="6" custScaleX="98027" custScaleY="80875" custLinFactX="-8192" custLinFactY="426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88FAC-193F-4D92-97D1-48DA9FE7A2FD}" type="pres">
      <dgm:prSet presAssocID="{A44624ED-253C-4EDC-8568-4BF624A9A1F8}" presName="sibTrans" presStyleCnt="0"/>
      <dgm:spPr/>
    </dgm:pt>
    <dgm:pt modelId="{34BAD22D-105D-406C-AF0D-BE27BB2E192E}" type="pres">
      <dgm:prSet presAssocID="{E8BB6A78-9F68-445F-8A3A-10F7702CB03C}" presName="node" presStyleLbl="node1" presStyleIdx="3" presStyleCnt="6" custScaleY="80878" custLinFactX="11415" custLinFactY="-1486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55C8CD-206D-428D-A675-A48D5A90F277}" type="pres">
      <dgm:prSet presAssocID="{38B19143-7337-4CA5-AA5A-298B2C45EC47}" presName="sibTrans" presStyleCnt="0"/>
      <dgm:spPr/>
    </dgm:pt>
    <dgm:pt modelId="{C3F918C9-CCE4-4809-9BB2-0DE8946B32C9}" type="pres">
      <dgm:prSet presAssocID="{8674A234-EFED-4C70-8DB9-DAD80C62C462}" presName="node" presStyleLbl="node1" presStyleIdx="4" presStyleCnt="6" custScaleY="80878" custLinFactX="10869" custLinFactY="-1445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8E19E-A4E9-4062-803B-5EC3927B79EB}" type="pres">
      <dgm:prSet presAssocID="{17C0DCFC-7CD5-44B7-B4D1-1CAFE75189FF}" presName="sibTrans" presStyleCnt="0"/>
      <dgm:spPr/>
    </dgm:pt>
    <dgm:pt modelId="{457A7072-2FCE-4033-A455-2AB943624408}" type="pres">
      <dgm:prSet presAssocID="{85F21BDC-284B-4F34-8463-0654B89FC037}" presName="node" presStyleLbl="node1" presStyleIdx="5" presStyleCnt="6" custScaleY="80878" custLinFactNeighborX="-1227" custLinFactNeighborY="6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D077C4-4B89-4D34-837D-6BF935612608}" type="presOf" srcId="{8A98175B-3456-4492-840A-353D81899079}" destId="{58343C00-89D1-415C-83F1-7E913AD772FE}" srcOrd="0" destOrd="0" presId="urn:microsoft.com/office/officeart/2005/8/layout/default"/>
    <dgm:cxn modelId="{1276441C-C8E6-49A4-AB44-2F9749688231}" type="presOf" srcId="{85F21BDC-284B-4F34-8463-0654B89FC037}" destId="{457A7072-2FCE-4033-A455-2AB943624408}" srcOrd="0" destOrd="0" presId="urn:microsoft.com/office/officeart/2005/8/layout/default"/>
    <dgm:cxn modelId="{63646B8B-A470-4AEF-A36F-6DFA583FAFF4}" srcId="{8A98175B-3456-4492-840A-353D81899079}" destId="{D8959E8C-546E-4C3F-A71D-7F6F94D960A4}" srcOrd="2" destOrd="0" parTransId="{984687A5-E8D3-43BD-AFC4-5DA2E20FB979}" sibTransId="{A44624ED-253C-4EDC-8568-4BF624A9A1F8}"/>
    <dgm:cxn modelId="{B7D98894-A89A-499E-893A-3A6C76C25DBD}" type="presOf" srcId="{8674A234-EFED-4C70-8DB9-DAD80C62C462}" destId="{C3F918C9-CCE4-4809-9BB2-0DE8946B32C9}" srcOrd="0" destOrd="0" presId="urn:microsoft.com/office/officeart/2005/8/layout/default"/>
    <dgm:cxn modelId="{D0EEF738-80B9-4B88-9C5D-58A33484A418}" type="presOf" srcId="{CD718692-5EF0-4144-AA43-D01275BCCB0A}" destId="{3F2E7C79-B080-4940-8A62-FAFDE630F740}" srcOrd="0" destOrd="0" presId="urn:microsoft.com/office/officeart/2005/8/layout/default"/>
    <dgm:cxn modelId="{9C835E6A-AAF0-4309-A7A5-794088896797}" type="presOf" srcId="{E8BB6A78-9F68-445F-8A3A-10F7702CB03C}" destId="{34BAD22D-105D-406C-AF0D-BE27BB2E192E}" srcOrd="0" destOrd="0" presId="urn:microsoft.com/office/officeart/2005/8/layout/default"/>
    <dgm:cxn modelId="{CD9A4565-0392-4577-A3A1-991F9EC136AE}" srcId="{8A98175B-3456-4492-840A-353D81899079}" destId="{D896F300-66BE-4A79-8A5A-D80601723549}" srcOrd="1" destOrd="0" parTransId="{A9FD809F-0533-4777-980D-0490671F0F20}" sibTransId="{68D2FAC2-603D-4F37-9FC4-6C092D6A44FE}"/>
    <dgm:cxn modelId="{7E8C2FAE-CB49-4049-863B-6CFB15292A85}" srcId="{8A98175B-3456-4492-840A-353D81899079}" destId="{85F21BDC-284B-4F34-8463-0654B89FC037}" srcOrd="5" destOrd="0" parTransId="{8AA2E369-F492-433C-8365-7378F041EB0B}" sibTransId="{233EE6E7-9544-45FE-BC19-0BC8FBC21920}"/>
    <dgm:cxn modelId="{C62856F0-29BB-40B3-A23D-01658D1A6951}" srcId="{8A98175B-3456-4492-840A-353D81899079}" destId="{E8BB6A78-9F68-445F-8A3A-10F7702CB03C}" srcOrd="3" destOrd="0" parTransId="{F8E276A5-09B4-441D-AD30-069480D67C5E}" sibTransId="{38B19143-7337-4CA5-AA5A-298B2C45EC47}"/>
    <dgm:cxn modelId="{AD532D5A-B2E5-40F0-9AC7-3EB862EDAB87}" srcId="{8A98175B-3456-4492-840A-353D81899079}" destId="{CD718692-5EF0-4144-AA43-D01275BCCB0A}" srcOrd="0" destOrd="0" parTransId="{1A2E4494-FD24-43ED-BB08-CB1F6CFC68B7}" sibTransId="{0E424F58-4D8F-481B-84F1-122A078EFB66}"/>
    <dgm:cxn modelId="{6D4B3D1E-5F1E-42AA-B6E7-D9C72731C032}" type="presOf" srcId="{D8959E8C-546E-4C3F-A71D-7F6F94D960A4}" destId="{A0C4D9EC-FCBC-45DD-80F6-41BB17EC59AD}" srcOrd="0" destOrd="0" presId="urn:microsoft.com/office/officeart/2005/8/layout/default"/>
    <dgm:cxn modelId="{7B9E0C6F-1514-4A18-82FA-D28525AEB19B}" type="presOf" srcId="{D896F300-66BE-4A79-8A5A-D80601723549}" destId="{C6125B7F-9DAB-4729-AA16-EED710DD537F}" srcOrd="0" destOrd="0" presId="urn:microsoft.com/office/officeart/2005/8/layout/default"/>
    <dgm:cxn modelId="{4A5D229E-B4C3-4E5D-BF3A-DCBB7079CE75}" srcId="{8A98175B-3456-4492-840A-353D81899079}" destId="{8674A234-EFED-4C70-8DB9-DAD80C62C462}" srcOrd="4" destOrd="0" parTransId="{70D22C1B-1666-4269-A355-E77BA2BE7662}" sibTransId="{17C0DCFC-7CD5-44B7-B4D1-1CAFE75189FF}"/>
    <dgm:cxn modelId="{59E53846-BB4A-4ACB-805F-F0F607C32AC4}" type="presParOf" srcId="{58343C00-89D1-415C-83F1-7E913AD772FE}" destId="{3F2E7C79-B080-4940-8A62-FAFDE630F740}" srcOrd="0" destOrd="0" presId="urn:microsoft.com/office/officeart/2005/8/layout/default"/>
    <dgm:cxn modelId="{AC1635D5-B652-4133-A127-17A509C281FE}" type="presParOf" srcId="{58343C00-89D1-415C-83F1-7E913AD772FE}" destId="{4AB5780A-D252-4BE1-8564-90FDB37C42E5}" srcOrd="1" destOrd="0" presId="urn:microsoft.com/office/officeart/2005/8/layout/default"/>
    <dgm:cxn modelId="{D6807844-24F1-478E-9244-4DC2DDE7E4A2}" type="presParOf" srcId="{58343C00-89D1-415C-83F1-7E913AD772FE}" destId="{C6125B7F-9DAB-4729-AA16-EED710DD537F}" srcOrd="2" destOrd="0" presId="urn:microsoft.com/office/officeart/2005/8/layout/default"/>
    <dgm:cxn modelId="{EFAA0BEF-E5E6-4E22-8770-2A9FD43380F3}" type="presParOf" srcId="{58343C00-89D1-415C-83F1-7E913AD772FE}" destId="{C248A04B-8C6C-4C62-BB2B-21DD13D7D3EA}" srcOrd="3" destOrd="0" presId="urn:microsoft.com/office/officeart/2005/8/layout/default"/>
    <dgm:cxn modelId="{EC4478A1-8C56-4C78-BC5B-4E3DE7DAEFFE}" type="presParOf" srcId="{58343C00-89D1-415C-83F1-7E913AD772FE}" destId="{A0C4D9EC-FCBC-45DD-80F6-41BB17EC59AD}" srcOrd="4" destOrd="0" presId="urn:microsoft.com/office/officeart/2005/8/layout/default"/>
    <dgm:cxn modelId="{668CD68F-DFF9-4A0C-B4FD-6A54BE8FB706}" type="presParOf" srcId="{58343C00-89D1-415C-83F1-7E913AD772FE}" destId="{B4388FAC-193F-4D92-97D1-48DA9FE7A2FD}" srcOrd="5" destOrd="0" presId="urn:microsoft.com/office/officeart/2005/8/layout/default"/>
    <dgm:cxn modelId="{1955FF75-8ED1-48B8-80C7-2FC790C53224}" type="presParOf" srcId="{58343C00-89D1-415C-83F1-7E913AD772FE}" destId="{34BAD22D-105D-406C-AF0D-BE27BB2E192E}" srcOrd="6" destOrd="0" presId="urn:microsoft.com/office/officeart/2005/8/layout/default"/>
    <dgm:cxn modelId="{D186A45C-CE83-4A94-95B4-0B5BFE72E82B}" type="presParOf" srcId="{58343C00-89D1-415C-83F1-7E913AD772FE}" destId="{3855C8CD-206D-428D-A675-A48D5A90F277}" srcOrd="7" destOrd="0" presId="urn:microsoft.com/office/officeart/2005/8/layout/default"/>
    <dgm:cxn modelId="{A60CB130-6CE7-4F31-883E-D48C340CB257}" type="presParOf" srcId="{58343C00-89D1-415C-83F1-7E913AD772FE}" destId="{C3F918C9-CCE4-4809-9BB2-0DE8946B32C9}" srcOrd="8" destOrd="0" presId="urn:microsoft.com/office/officeart/2005/8/layout/default"/>
    <dgm:cxn modelId="{A11C5DB3-0CF4-4B26-90A4-E9F060ED6897}" type="presParOf" srcId="{58343C00-89D1-415C-83F1-7E913AD772FE}" destId="{6378E19E-A4E9-4062-803B-5EC3927B79EB}" srcOrd="9" destOrd="0" presId="urn:microsoft.com/office/officeart/2005/8/layout/default"/>
    <dgm:cxn modelId="{F4EE44F4-684F-424C-BBF8-CCE226204C17}" type="presParOf" srcId="{58343C00-89D1-415C-83F1-7E913AD772FE}" destId="{457A7072-2FCE-4033-A455-2AB9436244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E90A6D-222A-4BE4-82AC-C597D153E95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AB489A6-EE5C-403C-8FD2-F728CD09E1F6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A2.3C1 - Assurer la traçabilité de l’opération de transport en moyen propre ou en moyen sous-traité</a:t>
          </a:r>
        </a:p>
      </dgm:t>
    </dgm:pt>
    <dgm:pt modelId="{152B929B-CDCE-44BD-9D8C-3A39A8A788F2}" type="parTrans" cxnId="{AF17B7C3-4F26-4E94-BF37-7B534650E77B}">
      <dgm:prSet/>
      <dgm:spPr/>
      <dgm:t>
        <a:bodyPr/>
        <a:lstStyle/>
        <a:p>
          <a:endParaRPr lang="fr-FR"/>
        </a:p>
      </dgm:t>
    </dgm:pt>
    <dgm:pt modelId="{15415A45-C238-4A60-AFEE-2C586AE523C2}" type="sibTrans" cxnId="{AF17B7C3-4F26-4E94-BF37-7B534650E77B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r-FR"/>
        </a:p>
      </dgm:t>
    </dgm:pt>
    <dgm:pt modelId="{617DF9EE-899C-467E-8EAD-CB9227B4B198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A2.3C2 - Prendre en compte le statut douanier de la marchandise</a:t>
          </a:r>
        </a:p>
      </dgm:t>
    </dgm:pt>
    <dgm:pt modelId="{70FE319C-3645-42C5-A04B-7F8D82F10E23}" type="parTrans" cxnId="{1AD0A4D9-8DE4-4864-B1A1-02479EB3F09E}">
      <dgm:prSet/>
      <dgm:spPr/>
      <dgm:t>
        <a:bodyPr/>
        <a:lstStyle/>
        <a:p>
          <a:endParaRPr lang="fr-FR"/>
        </a:p>
      </dgm:t>
    </dgm:pt>
    <dgm:pt modelId="{E3760B7C-9C2A-4F54-BAD6-807DE8ED2C05}" type="sibTrans" cxnId="{1AD0A4D9-8DE4-4864-B1A1-02479EB3F09E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r-FR"/>
        </a:p>
      </dgm:t>
    </dgm:pt>
    <dgm:pt modelId="{75B9A2FF-2783-4092-BEBD-06BEC5BB0C55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A2.3C3 - Prendre en charge le traitement des incidents</a:t>
          </a:r>
        </a:p>
      </dgm:t>
    </dgm:pt>
    <dgm:pt modelId="{1AB5372C-6492-41DC-B20D-312207346BE0}" type="parTrans" cxnId="{5CB0E3B8-04BC-49C9-9B4A-F45C3703FE9C}">
      <dgm:prSet/>
      <dgm:spPr/>
      <dgm:t>
        <a:bodyPr/>
        <a:lstStyle/>
        <a:p>
          <a:endParaRPr lang="fr-FR"/>
        </a:p>
      </dgm:t>
    </dgm:pt>
    <dgm:pt modelId="{C89B9A9D-98A4-4AD4-B724-2B40FD94175C}" type="sibTrans" cxnId="{5CB0E3B8-04BC-49C9-9B4A-F45C3703FE9C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r-FR"/>
        </a:p>
      </dgm:t>
    </dgm:pt>
    <dgm:pt modelId="{7B2B8004-0050-4573-BA45-E47363E36825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A2.3C4 - Assurer le suivi des autres opérations de transport en cours</a:t>
          </a:r>
        </a:p>
      </dgm:t>
    </dgm:pt>
    <dgm:pt modelId="{8A20D0CA-B530-455F-ABF0-CE0856DFC88B}" type="parTrans" cxnId="{3125633F-335E-4E40-8960-38855A538042}">
      <dgm:prSet/>
      <dgm:spPr/>
      <dgm:t>
        <a:bodyPr/>
        <a:lstStyle/>
        <a:p>
          <a:endParaRPr lang="fr-FR"/>
        </a:p>
      </dgm:t>
    </dgm:pt>
    <dgm:pt modelId="{5823B359-0532-43A9-A4E3-A7A8D2387655}" type="sibTrans" cxnId="{3125633F-335E-4E40-8960-38855A538042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r-FR"/>
        </a:p>
      </dgm:t>
    </dgm:pt>
    <dgm:pt modelId="{3531EAD0-1E1C-4772-BAA7-FA650075FB37}">
      <dgm:prSet phldrT="[Texte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A2.3C5 - Rendre compte de l’avancée de l’opération de transport aux différents interlocuteurs</a:t>
          </a:r>
          <a:endParaRPr lang="fr-F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7C88DCA-70E7-4843-A618-E7764CE6A257}" type="parTrans" cxnId="{C1408A96-6DAC-452B-8777-E5D4ECA3D13A}">
      <dgm:prSet/>
      <dgm:spPr/>
      <dgm:t>
        <a:bodyPr/>
        <a:lstStyle/>
        <a:p>
          <a:endParaRPr lang="fr-FR"/>
        </a:p>
      </dgm:t>
    </dgm:pt>
    <dgm:pt modelId="{4EF5FC7D-F408-4281-83FA-AD839C89ED31}" type="sibTrans" cxnId="{C1408A96-6DAC-452B-8777-E5D4ECA3D13A}">
      <dgm:prSet/>
      <dgm:spPr/>
      <dgm:t>
        <a:bodyPr/>
        <a:lstStyle/>
        <a:p>
          <a:endParaRPr lang="fr-FR"/>
        </a:p>
      </dgm:t>
    </dgm:pt>
    <dgm:pt modelId="{565B8821-4572-42BF-AEE8-9A42B596E441}" type="pres">
      <dgm:prSet presAssocID="{46E90A6D-222A-4BE4-82AC-C597D153E9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A27ABC8-304C-4B78-A285-11A7E8EABAF7}" type="pres">
      <dgm:prSet presAssocID="{0AB489A6-EE5C-403C-8FD2-F728CD09E1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698899-D273-4112-A8F6-EFDAF3DA33AE}" type="pres">
      <dgm:prSet presAssocID="{15415A45-C238-4A60-AFEE-2C586AE523C2}" presName="sibTrans" presStyleLbl="sibTrans2D1" presStyleIdx="0" presStyleCnt="4" custLinFactNeighborX="8000" custLinFactNeighborY="2813"/>
      <dgm:spPr/>
      <dgm:t>
        <a:bodyPr/>
        <a:lstStyle/>
        <a:p>
          <a:endParaRPr lang="fr-FR"/>
        </a:p>
      </dgm:t>
    </dgm:pt>
    <dgm:pt modelId="{18B2F667-9562-469A-8BE3-FCB1B0089CD8}" type="pres">
      <dgm:prSet presAssocID="{15415A45-C238-4A60-AFEE-2C586AE523C2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27B36635-E05B-4F4A-8AAC-82B3482BC26B}" type="pres">
      <dgm:prSet presAssocID="{617DF9EE-899C-467E-8EAD-CB9227B4B1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3FE1C5-F1E8-482A-B5B8-EBA42EB9254A}" type="pres">
      <dgm:prSet presAssocID="{E3760B7C-9C2A-4F54-BAD6-807DE8ED2C05}" presName="sibTrans" presStyleLbl="sibTrans2D1" presStyleIdx="1" presStyleCnt="4"/>
      <dgm:spPr/>
      <dgm:t>
        <a:bodyPr/>
        <a:lstStyle/>
        <a:p>
          <a:endParaRPr lang="fr-FR"/>
        </a:p>
      </dgm:t>
    </dgm:pt>
    <dgm:pt modelId="{AF0E4AEB-B6F8-45AA-BAE3-48045CCA4C2A}" type="pres">
      <dgm:prSet presAssocID="{E3760B7C-9C2A-4F54-BAD6-807DE8ED2C05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34D526E2-EA76-4FB1-812E-293151E9D7F3}" type="pres">
      <dgm:prSet presAssocID="{75B9A2FF-2783-4092-BEBD-06BEC5BB0C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374A26-6E2D-4F0C-8C31-7474ADD86BC2}" type="pres">
      <dgm:prSet presAssocID="{C89B9A9D-98A4-4AD4-B724-2B40FD94175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04B35D6C-6673-4C27-A9AD-4D00964CBE5C}" type="pres">
      <dgm:prSet presAssocID="{C89B9A9D-98A4-4AD4-B724-2B40FD94175C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C00F888D-E095-475F-ADCB-2112D838C81C}" type="pres">
      <dgm:prSet presAssocID="{7B2B8004-0050-4573-BA45-E47363E368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F7C4CA-4E6D-4046-A7BC-47E247492FFE}" type="pres">
      <dgm:prSet presAssocID="{5823B359-0532-43A9-A4E3-A7A8D2387655}" presName="sibTrans" presStyleLbl="sibTrans2D1" presStyleIdx="3" presStyleCnt="4" custLinFactNeighborX="-2517" custLinFactNeighborY="-178"/>
      <dgm:spPr/>
      <dgm:t>
        <a:bodyPr/>
        <a:lstStyle/>
        <a:p>
          <a:endParaRPr lang="fr-FR"/>
        </a:p>
      </dgm:t>
    </dgm:pt>
    <dgm:pt modelId="{F2841D5E-41EC-404D-9C98-678CDB152403}" type="pres">
      <dgm:prSet presAssocID="{5823B359-0532-43A9-A4E3-A7A8D2387655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201DDB33-BF94-4676-9311-F574BBBAF174}" type="pres">
      <dgm:prSet presAssocID="{3531EAD0-1E1C-4772-BAA7-FA650075FB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8314A2-2377-4601-9B44-767CEFB65ABC}" type="presOf" srcId="{C89B9A9D-98A4-4AD4-B724-2B40FD94175C}" destId="{04B35D6C-6673-4C27-A9AD-4D00964CBE5C}" srcOrd="1" destOrd="0" presId="urn:microsoft.com/office/officeart/2005/8/layout/process1"/>
    <dgm:cxn modelId="{290BEEA1-8F0F-4FC6-918C-4EF5C0BDB800}" type="presOf" srcId="{0AB489A6-EE5C-403C-8FD2-F728CD09E1F6}" destId="{BA27ABC8-304C-4B78-A285-11A7E8EABAF7}" srcOrd="0" destOrd="0" presId="urn:microsoft.com/office/officeart/2005/8/layout/process1"/>
    <dgm:cxn modelId="{C1408A96-6DAC-452B-8777-E5D4ECA3D13A}" srcId="{46E90A6D-222A-4BE4-82AC-C597D153E957}" destId="{3531EAD0-1E1C-4772-BAA7-FA650075FB37}" srcOrd="4" destOrd="0" parTransId="{D7C88DCA-70E7-4843-A618-E7764CE6A257}" sibTransId="{4EF5FC7D-F408-4281-83FA-AD839C89ED31}"/>
    <dgm:cxn modelId="{5B9E0B52-ED47-4C04-8962-451C4542CE0E}" type="presOf" srcId="{75B9A2FF-2783-4092-BEBD-06BEC5BB0C55}" destId="{34D526E2-EA76-4FB1-812E-293151E9D7F3}" srcOrd="0" destOrd="0" presId="urn:microsoft.com/office/officeart/2005/8/layout/process1"/>
    <dgm:cxn modelId="{3125633F-335E-4E40-8960-38855A538042}" srcId="{46E90A6D-222A-4BE4-82AC-C597D153E957}" destId="{7B2B8004-0050-4573-BA45-E47363E36825}" srcOrd="3" destOrd="0" parTransId="{8A20D0CA-B530-455F-ABF0-CE0856DFC88B}" sibTransId="{5823B359-0532-43A9-A4E3-A7A8D2387655}"/>
    <dgm:cxn modelId="{05C72A9B-8CD1-4912-BB66-E10350FBA24E}" type="presOf" srcId="{46E90A6D-222A-4BE4-82AC-C597D153E957}" destId="{565B8821-4572-42BF-AEE8-9A42B596E441}" srcOrd="0" destOrd="0" presId="urn:microsoft.com/office/officeart/2005/8/layout/process1"/>
    <dgm:cxn modelId="{1083CE45-E489-4DC9-9CB6-9C0E7C732913}" type="presOf" srcId="{5823B359-0532-43A9-A4E3-A7A8D2387655}" destId="{F2841D5E-41EC-404D-9C98-678CDB152403}" srcOrd="1" destOrd="0" presId="urn:microsoft.com/office/officeart/2005/8/layout/process1"/>
    <dgm:cxn modelId="{7F1741A2-8B6E-4559-8030-69C56798F8FF}" type="presOf" srcId="{C89B9A9D-98A4-4AD4-B724-2B40FD94175C}" destId="{AF374A26-6E2D-4F0C-8C31-7474ADD86BC2}" srcOrd="0" destOrd="0" presId="urn:microsoft.com/office/officeart/2005/8/layout/process1"/>
    <dgm:cxn modelId="{404B018E-E8D4-48AD-81F5-5E9076C4A419}" type="presOf" srcId="{617DF9EE-899C-467E-8EAD-CB9227B4B198}" destId="{27B36635-E05B-4F4A-8AAC-82B3482BC26B}" srcOrd="0" destOrd="0" presId="urn:microsoft.com/office/officeart/2005/8/layout/process1"/>
    <dgm:cxn modelId="{12B49704-ECE0-42A4-BDD1-995808A441FD}" type="presOf" srcId="{15415A45-C238-4A60-AFEE-2C586AE523C2}" destId="{BC698899-D273-4112-A8F6-EFDAF3DA33AE}" srcOrd="0" destOrd="0" presId="urn:microsoft.com/office/officeart/2005/8/layout/process1"/>
    <dgm:cxn modelId="{41637EB6-E372-47CE-8AAB-6C3A991D6E4F}" type="presOf" srcId="{E3760B7C-9C2A-4F54-BAD6-807DE8ED2C05}" destId="{D13FE1C5-F1E8-482A-B5B8-EBA42EB9254A}" srcOrd="0" destOrd="0" presId="urn:microsoft.com/office/officeart/2005/8/layout/process1"/>
    <dgm:cxn modelId="{B4B67698-2CFF-4A0B-BEEB-2E4976849AA4}" type="presOf" srcId="{5823B359-0532-43A9-A4E3-A7A8D2387655}" destId="{7CF7C4CA-4E6D-4046-A7BC-47E247492FFE}" srcOrd="0" destOrd="0" presId="urn:microsoft.com/office/officeart/2005/8/layout/process1"/>
    <dgm:cxn modelId="{AF17B7C3-4F26-4E94-BF37-7B534650E77B}" srcId="{46E90A6D-222A-4BE4-82AC-C597D153E957}" destId="{0AB489A6-EE5C-403C-8FD2-F728CD09E1F6}" srcOrd="0" destOrd="0" parTransId="{152B929B-CDCE-44BD-9D8C-3A39A8A788F2}" sibTransId="{15415A45-C238-4A60-AFEE-2C586AE523C2}"/>
    <dgm:cxn modelId="{596464F2-05F5-41DC-B09B-B9FD3A4113AB}" type="presOf" srcId="{3531EAD0-1E1C-4772-BAA7-FA650075FB37}" destId="{201DDB33-BF94-4676-9311-F574BBBAF174}" srcOrd="0" destOrd="0" presId="urn:microsoft.com/office/officeart/2005/8/layout/process1"/>
    <dgm:cxn modelId="{A3E85641-65E1-437D-9F34-79552BD4A0D8}" type="presOf" srcId="{E3760B7C-9C2A-4F54-BAD6-807DE8ED2C05}" destId="{AF0E4AEB-B6F8-45AA-BAE3-48045CCA4C2A}" srcOrd="1" destOrd="0" presId="urn:microsoft.com/office/officeart/2005/8/layout/process1"/>
    <dgm:cxn modelId="{B6462D38-F001-4639-B562-99FA26866114}" type="presOf" srcId="{7B2B8004-0050-4573-BA45-E47363E36825}" destId="{C00F888D-E095-475F-ADCB-2112D838C81C}" srcOrd="0" destOrd="0" presId="urn:microsoft.com/office/officeart/2005/8/layout/process1"/>
    <dgm:cxn modelId="{1AD0A4D9-8DE4-4864-B1A1-02479EB3F09E}" srcId="{46E90A6D-222A-4BE4-82AC-C597D153E957}" destId="{617DF9EE-899C-467E-8EAD-CB9227B4B198}" srcOrd="1" destOrd="0" parTransId="{70FE319C-3645-42C5-A04B-7F8D82F10E23}" sibTransId="{E3760B7C-9C2A-4F54-BAD6-807DE8ED2C05}"/>
    <dgm:cxn modelId="{5CB0E3B8-04BC-49C9-9B4A-F45C3703FE9C}" srcId="{46E90A6D-222A-4BE4-82AC-C597D153E957}" destId="{75B9A2FF-2783-4092-BEBD-06BEC5BB0C55}" srcOrd="2" destOrd="0" parTransId="{1AB5372C-6492-41DC-B20D-312207346BE0}" sibTransId="{C89B9A9D-98A4-4AD4-B724-2B40FD94175C}"/>
    <dgm:cxn modelId="{CB7CAA05-5C26-4B87-921C-E33F7BD9EE82}" type="presOf" srcId="{15415A45-C238-4A60-AFEE-2C586AE523C2}" destId="{18B2F667-9562-469A-8BE3-FCB1B0089CD8}" srcOrd="1" destOrd="0" presId="urn:microsoft.com/office/officeart/2005/8/layout/process1"/>
    <dgm:cxn modelId="{A8FDE3BD-54CD-4BE7-9AD5-D2C035F55EBD}" type="presParOf" srcId="{565B8821-4572-42BF-AEE8-9A42B596E441}" destId="{BA27ABC8-304C-4B78-A285-11A7E8EABAF7}" srcOrd="0" destOrd="0" presId="urn:microsoft.com/office/officeart/2005/8/layout/process1"/>
    <dgm:cxn modelId="{FCCE7639-5BAA-4F4D-A112-DF5DCBCAC6C4}" type="presParOf" srcId="{565B8821-4572-42BF-AEE8-9A42B596E441}" destId="{BC698899-D273-4112-A8F6-EFDAF3DA33AE}" srcOrd="1" destOrd="0" presId="urn:microsoft.com/office/officeart/2005/8/layout/process1"/>
    <dgm:cxn modelId="{8E3CF9E0-A2E2-44DE-8C36-C29ADAB8730B}" type="presParOf" srcId="{BC698899-D273-4112-A8F6-EFDAF3DA33AE}" destId="{18B2F667-9562-469A-8BE3-FCB1B0089CD8}" srcOrd="0" destOrd="0" presId="urn:microsoft.com/office/officeart/2005/8/layout/process1"/>
    <dgm:cxn modelId="{B50910F6-3C81-4D48-8CA5-625A4EC99C16}" type="presParOf" srcId="{565B8821-4572-42BF-AEE8-9A42B596E441}" destId="{27B36635-E05B-4F4A-8AAC-82B3482BC26B}" srcOrd="2" destOrd="0" presId="urn:microsoft.com/office/officeart/2005/8/layout/process1"/>
    <dgm:cxn modelId="{6807B70F-F43D-474D-9593-106F48BDCA16}" type="presParOf" srcId="{565B8821-4572-42BF-AEE8-9A42B596E441}" destId="{D13FE1C5-F1E8-482A-B5B8-EBA42EB9254A}" srcOrd="3" destOrd="0" presId="urn:microsoft.com/office/officeart/2005/8/layout/process1"/>
    <dgm:cxn modelId="{E4F04616-9F9E-45AB-B60F-B880AC5133E9}" type="presParOf" srcId="{D13FE1C5-F1E8-482A-B5B8-EBA42EB9254A}" destId="{AF0E4AEB-B6F8-45AA-BAE3-48045CCA4C2A}" srcOrd="0" destOrd="0" presId="urn:microsoft.com/office/officeart/2005/8/layout/process1"/>
    <dgm:cxn modelId="{F062D42C-3CE8-43E7-A009-860A798DD654}" type="presParOf" srcId="{565B8821-4572-42BF-AEE8-9A42B596E441}" destId="{34D526E2-EA76-4FB1-812E-293151E9D7F3}" srcOrd="4" destOrd="0" presId="urn:microsoft.com/office/officeart/2005/8/layout/process1"/>
    <dgm:cxn modelId="{390B9BEB-6E97-4AC5-A0A9-FB63EB21ADF0}" type="presParOf" srcId="{565B8821-4572-42BF-AEE8-9A42B596E441}" destId="{AF374A26-6E2D-4F0C-8C31-7474ADD86BC2}" srcOrd="5" destOrd="0" presId="urn:microsoft.com/office/officeart/2005/8/layout/process1"/>
    <dgm:cxn modelId="{11E0B31D-443D-4FFC-99A6-4023B6937FD9}" type="presParOf" srcId="{AF374A26-6E2D-4F0C-8C31-7474ADD86BC2}" destId="{04B35D6C-6673-4C27-A9AD-4D00964CBE5C}" srcOrd="0" destOrd="0" presId="urn:microsoft.com/office/officeart/2005/8/layout/process1"/>
    <dgm:cxn modelId="{DCCEDCFA-F524-47F2-9124-F7D2D55CD1F4}" type="presParOf" srcId="{565B8821-4572-42BF-AEE8-9A42B596E441}" destId="{C00F888D-E095-475F-ADCB-2112D838C81C}" srcOrd="6" destOrd="0" presId="urn:microsoft.com/office/officeart/2005/8/layout/process1"/>
    <dgm:cxn modelId="{818AB30A-A624-4A52-8370-7D8CEAB70BEB}" type="presParOf" srcId="{565B8821-4572-42BF-AEE8-9A42B596E441}" destId="{7CF7C4CA-4E6D-4046-A7BC-47E247492FFE}" srcOrd="7" destOrd="0" presId="urn:microsoft.com/office/officeart/2005/8/layout/process1"/>
    <dgm:cxn modelId="{1CBEB677-7F76-470F-BEE0-51DF9F7B8E21}" type="presParOf" srcId="{7CF7C4CA-4E6D-4046-A7BC-47E247492FFE}" destId="{F2841D5E-41EC-404D-9C98-678CDB152403}" srcOrd="0" destOrd="0" presId="urn:microsoft.com/office/officeart/2005/8/layout/process1"/>
    <dgm:cxn modelId="{C9B9EA08-3CCB-4A1C-A796-609451D72409}" type="presParOf" srcId="{565B8821-4572-42BF-AEE8-9A42B596E441}" destId="{201DDB33-BF94-4676-9311-F574BBBAF174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CB7926-B1C4-44E0-8F9B-D30634D34E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184E43-99BE-4327-9C5F-EAF399D4AFE1}">
      <dgm:prSet phldrT="[Texte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Incident</a:t>
          </a:r>
        </a:p>
      </dgm:t>
    </dgm:pt>
    <dgm:pt modelId="{E1B9D6EC-BE0E-46F2-9F36-1CE9E25C2CC2}" type="parTrans" cxnId="{ED97ABE7-A31F-4FC5-BF25-FA260E0685EC}">
      <dgm:prSet/>
      <dgm:spPr/>
      <dgm:t>
        <a:bodyPr/>
        <a:lstStyle/>
        <a:p>
          <a:endParaRPr lang="fr-FR"/>
        </a:p>
      </dgm:t>
    </dgm:pt>
    <dgm:pt modelId="{3938D248-8C27-4300-AB45-2DBE6B10507E}" type="sibTrans" cxnId="{ED97ABE7-A31F-4FC5-BF25-FA260E0685E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r-FR"/>
        </a:p>
      </dgm:t>
    </dgm:pt>
    <dgm:pt modelId="{3E00544B-F1AF-4F80-8C6E-A9D9091CEF12}">
      <dgm:prSet phldrT="[Texte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Étude</a:t>
          </a:r>
        </a:p>
      </dgm:t>
    </dgm:pt>
    <dgm:pt modelId="{C3899859-8E7D-45DB-8536-847EB8AE67AA}" type="parTrans" cxnId="{1F46810E-2C89-4C15-B32C-7E37611269B8}">
      <dgm:prSet/>
      <dgm:spPr/>
      <dgm:t>
        <a:bodyPr/>
        <a:lstStyle/>
        <a:p>
          <a:endParaRPr lang="fr-FR"/>
        </a:p>
      </dgm:t>
    </dgm:pt>
    <dgm:pt modelId="{1FCED619-F501-4ABF-AEEA-2562829B10E6}" type="sibTrans" cxnId="{1F46810E-2C89-4C15-B32C-7E37611269B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r-FR"/>
        </a:p>
      </dgm:t>
    </dgm:pt>
    <dgm:pt modelId="{8176B0C4-6367-4D80-AF7E-F53BDAFCD326}">
      <dgm:prSet phldrT="[Texte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b="1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Solutions</a:t>
          </a:r>
        </a:p>
      </dgm:t>
    </dgm:pt>
    <dgm:pt modelId="{A69F0B4D-EE7D-4B17-A446-6A5407FEB8D1}" type="parTrans" cxnId="{6556502D-BA0E-421D-8F62-2CE233C8FF72}">
      <dgm:prSet/>
      <dgm:spPr/>
      <dgm:t>
        <a:bodyPr/>
        <a:lstStyle/>
        <a:p>
          <a:endParaRPr lang="fr-FR"/>
        </a:p>
      </dgm:t>
    </dgm:pt>
    <dgm:pt modelId="{13724B64-12BC-4AC7-B699-AEF86F1715DA}" type="sibTrans" cxnId="{6556502D-BA0E-421D-8F62-2CE233C8FF72}">
      <dgm:prSet/>
      <dgm:spPr/>
      <dgm:t>
        <a:bodyPr/>
        <a:lstStyle/>
        <a:p>
          <a:endParaRPr lang="fr-FR"/>
        </a:p>
      </dgm:t>
    </dgm:pt>
    <dgm:pt modelId="{51A8556B-95B4-48C1-AD9F-1D3F35A7A086}" type="pres">
      <dgm:prSet presAssocID="{50CB7926-B1C4-44E0-8F9B-D30634D34E0E}" presName="Name0" presStyleCnt="0">
        <dgm:presLayoutVars>
          <dgm:dir/>
          <dgm:resizeHandles val="exact"/>
        </dgm:presLayoutVars>
      </dgm:prSet>
      <dgm:spPr/>
    </dgm:pt>
    <dgm:pt modelId="{510934A2-98D8-4C2D-8360-3C16AA4C1956}" type="pres">
      <dgm:prSet presAssocID="{04184E43-99BE-4327-9C5F-EAF399D4AFE1}" presName="node" presStyleLbl="node1" presStyleIdx="0" presStyleCnt="3" custLinFactNeighborX="-836" custLinFactNeighborY="60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821CCA-D88A-4612-9F15-B103D809EEE6}" type="pres">
      <dgm:prSet presAssocID="{3938D248-8C27-4300-AB45-2DBE6B10507E}" presName="sibTrans" presStyleLbl="sibTrans2D1" presStyleIdx="0" presStyleCnt="2"/>
      <dgm:spPr/>
      <dgm:t>
        <a:bodyPr/>
        <a:lstStyle/>
        <a:p>
          <a:endParaRPr lang="fr-FR"/>
        </a:p>
      </dgm:t>
    </dgm:pt>
    <dgm:pt modelId="{312E4369-10D4-42B0-AB46-C5735EADDA7A}" type="pres">
      <dgm:prSet presAssocID="{3938D248-8C27-4300-AB45-2DBE6B10507E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96FD1A75-CCBC-4C3A-8D79-3F7CE797259F}" type="pres">
      <dgm:prSet presAssocID="{3E00544B-F1AF-4F80-8C6E-A9D9091CEF12}" presName="node" presStyleLbl="node1" presStyleIdx="1" presStyleCnt="3" custLinFactNeighborX="-1255" custLinFactNeighborY="60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FBFDBF-9C22-46DF-958F-4FE82BD43F02}" type="pres">
      <dgm:prSet presAssocID="{1FCED619-F501-4ABF-AEEA-2562829B10E6}" presName="sibTrans" presStyleLbl="sibTrans2D1" presStyleIdx="1" presStyleCnt="2"/>
      <dgm:spPr/>
      <dgm:t>
        <a:bodyPr/>
        <a:lstStyle/>
        <a:p>
          <a:endParaRPr lang="fr-FR"/>
        </a:p>
      </dgm:t>
    </dgm:pt>
    <dgm:pt modelId="{F4CE5C76-BFCA-42E2-BBC8-5FA2D83BA2C8}" type="pres">
      <dgm:prSet presAssocID="{1FCED619-F501-4ABF-AEEA-2562829B10E6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3AEB039-619E-4EED-8874-955FCE4FB755}" type="pres">
      <dgm:prSet presAssocID="{8176B0C4-6367-4D80-AF7E-F53BDAFCD326}" presName="node" presStyleLbl="node1" presStyleIdx="2" presStyleCnt="3" custLinFactNeighborX="-1255" custLinFactNeighborY="60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DBB38D-84AE-463D-BB09-648B5D0956E8}" type="presOf" srcId="{3938D248-8C27-4300-AB45-2DBE6B10507E}" destId="{ED821CCA-D88A-4612-9F15-B103D809EEE6}" srcOrd="0" destOrd="0" presId="urn:microsoft.com/office/officeart/2005/8/layout/process1"/>
    <dgm:cxn modelId="{ED97ABE7-A31F-4FC5-BF25-FA260E0685EC}" srcId="{50CB7926-B1C4-44E0-8F9B-D30634D34E0E}" destId="{04184E43-99BE-4327-9C5F-EAF399D4AFE1}" srcOrd="0" destOrd="0" parTransId="{E1B9D6EC-BE0E-46F2-9F36-1CE9E25C2CC2}" sibTransId="{3938D248-8C27-4300-AB45-2DBE6B10507E}"/>
    <dgm:cxn modelId="{3565CB11-B9F0-4C29-BF2D-59DB49CAAA6A}" type="presOf" srcId="{1FCED619-F501-4ABF-AEEA-2562829B10E6}" destId="{A7FBFDBF-9C22-46DF-958F-4FE82BD43F02}" srcOrd="0" destOrd="0" presId="urn:microsoft.com/office/officeart/2005/8/layout/process1"/>
    <dgm:cxn modelId="{00977A5C-6E0E-4A96-BD45-A9561EE03CFF}" type="presOf" srcId="{3938D248-8C27-4300-AB45-2DBE6B10507E}" destId="{312E4369-10D4-42B0-AB46-C5735EADDA7A}" srcOrd="1" destOrd="0" presId="urn:microsoft.com/office/officeart/2005/8/layout/process1"/>
    <dgm:cxn modelId="{8F9A8B38-C69D-4A48-8F1A-BE07860EE1F4}" type="presOf" srcId="{1FCED619-F501-4ABF-AEEA-2562829B10E6}" destId="{F4CE5C76-BFCA-42E2-BBC8-5FA2D83BA2C8}" srcOrd="1" destOrd="0" presId="urn:microsoft.com/office/officeart/2005/8/layout/process1"/>
    <dgm:cxn modelId="{6556502D-BA0E-421D-8F62-2CE233C8FF72}" srcId="{50CB7926-B1C4-44E0-8F9B-D30634D34E0E}" destId="{8176B0C4-6367-4D80-AF7E-F53BDAFCD326}" srcOrd="2" destOrd="0" parTransId="{A69F0B4D-EE7D-4B17-A446-6A5407FEB8D1}" sibTransId="{13724B64-12BC-4AC7-B699-AEF86F1715DA}"/>
    <dgm:cxn modelId="{DDB0D061-610A-4C6D-B74A-CF55D70AD912}" type="presOf" srcId="{50CB7926-B1C4-44E0-8F9B-D30634D34E0E}" destId="{51A8556B-95B4-48C1-AD9F-1D3F35A7A086}" srcOrd="0" destOrd="0" presId="urn:microsoft.com/office/officeart/2005/8/layout/process1"/>
    <dgm:cxn modelId="{B04875F3-58DD-420D-9914-4B59F4A33835}" type="presOf" srcId="{8176B0C4-6367-4D80-AF7E-F53BDAFCD326}" destId="{13AEB039-619E-4EED-8874-955FCE4FB755}" srcOrd="0" destOrd="0" presId="urn:microsoft.com/office/officeart/2005/8/layout/process1"/>
    <dgm:cxn modelId="{0F991FE7-05D1-4B84-B6A9-1E3BAF42DE19}" type="presOf" srcId="{04184E43-99BE-4327-9C5F-EAF399D4AFE1}" destId="{510934A2-98D8-4C2D-8360-3C16AA4C1956}" srcOrd="0" destOrd="0" presId="urn:microsoft.com/office/officeart/2005/8/layout/process1"/>
    <dgm:cxn modelId="{ED63AEEB-9A6B-4BA1-9E88-03FF54C32A9F}" type="presOf" srcId="{3E00544B-F1AF-4F80-8C6E-A9D9091CEF12}" destId="{96FD1A75-CCBC-4C3A-8D79-3F7CE797259F}" srcOrd="0" destOrd="0" presId="urn:microsoft.com/office/officeart/2005/8/layout/process1"/>
    <dgm:cxn modelId="{1F46810E-2C89-4C15-B32C-7E37611269B8}" srcId="{50CB7926-B1C4-44E0-8F9B-D30634D34E0E}" destId="{3E00544B-F1AF-4F80-8C6E-A9D9091CEF12}" srcOrd="1" destOrd="0" parTransId="{C3899859-8E7D-45DB-8536-847EB8AE67AA}" sibTransId="{1FCED619-F501-4ABF-AEEA-2562829B10E6}"/>
    <dgm:cxn modelId="{EB5B5267-64EB-48A6-BF6E-5F80F546AADF}" type="presParOf" srcId="{51A8556B-95B4-48C1-AD9F-1D3F35A7A086}" destId="{510934A2-98D8-4C2D-8360-3C16AA4C1956}" srcOrd="0" destOrd="0" presId="urn:microsoft.com/office/officeart/2005/8/layout/process1"/>
    <dgm:cxn modelId="{444D01ED-382C-49D5-ADEB-1C43C121C6CF}" type="presParOf" srcId="{51A8556B-95B4-48C1-AD9F-1D3F35A7A086}" destId="{ED821CCA-D88A-4612-9F15-B103D809EEE6}" srcOrd="1" destOrd="0" presId="urn:microsoft.com/office/officeart/2005/8/layout/process1"/>
    <dgm:cxn modelId="{333153C1-9577-431A-BEAE-A2ACE1F4F113}" type="presParOf" srcId="{ED821CCA-D88A-4612-9F15-B103D809EEE6}" destId="{312E4369-10D4-42B0-AB46-C5735EADDA7A}" srcOrd="0" destOrd="0" presId="urn:microsoft.com/office/officeart/2005/8/layout/process1"/>
    <dgm:cxn modelId="{779FB59D-4251-4FAB-8B80-00A67292FBFE}" type="presParOf" srcId="{51A8556B-95B4-48C1-AD9F-1D3F35A7A086}" destId="{96FD1A75-CCBC-4C3A-8D79-3F7CE797259F}" srcOrd="2" destOrd="0" presId="urn:microsoft.com/office/officeart/2005/8/layout/process1"/>
    <dgm:cxn modelId="{964F3338-2EAE-41D8-A288-B244ADFEB663}" type="presParOf" srcId="{51A8556B-95B4-48C1-AD9F-1D3F35A7A086}" destId="{A7FBFDBF-9C22-46DF-958F-4FE82BD43F02}" srcOrd="3" destOrd="0" presId="urn:microsoft.com/office/officeart/2005/8/layout/process1"/>
    <dgm:cxn modelId="{F9CF1421-49E4-4979-BB3B-8CB71362F705}" type="presParOf" srcId="{A7FBFDBF-9C22-46DF-958F-4FE82BD43F02}" destId="{F4CE5C76-BFCA-42E2-BBC8-5FA2D83BA2C8}" srcOrd="0" destOrd="0" presId="urn:microsoft.com/office/officeart/2005/8/layout/process1"/>
    <dgm:cxn modelId="{2CFDA983-2C43-4935-A70D-5A9AF9D00F54}" type="presParOf" srcId="{51A8556B-95B4-48C1-AD9F-1D3F35A7A086}" destId="{13AEB039-619E-4EED-8874-955FCE4FB7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1178-A63F-41F5-B13F-A12F880FD1A5}">
      <dsp:nvSpPr>
        <dsp:cNvPr id="0" name=""/>
        <dsp:cNvSpPr/>
      </dsp:nvSpPr>
      <dsp:spPr>
        <a:xfrm>
          <a:off x="515972" y="0"/>
          <a:ext cx="5847690" cy="3225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AD531-66D1-459C-B18A-DC44B39DA1D9}">
      <dsp:nvSpPr>
        <dsp:cNvPr id="0" name=""/>
        <dsp:cNvSpPr/>
      </dsp:nvSpPr>
      <dsp:spPr>
        <a:xfrm>
          <a:off x="61709" y="951684"/>
          <a:ext cx="1832877" cy="1322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kern="12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C2.1</a:t>
          </a:r>
          <a:r>
            <a:rPr lang="fr-FR" sz="2000" b="1" kern="12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fr-FR" sz="1800" kern="1200" dirty="0">
              <a:latin typeface="+mn-lt"/>
              <a:cs typeface="Times New Roman" panose="02020603050405020304" pitchFamily="18" charset="0"/>
            </a:rPr>
            <a:t/>
          </a:r>
          <a:br>
            <a:rPr lang="fr-FR" sz="1800" kern="1200" dirty="0">
              <a:latin typeface="+mn-lt"/>
              <a:cs typeface="Times New Roman" panose="02020603050405020304" pitchFamily="18" charset="0"/>
            </a:rPr>
          </a:b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Constituer le dossier de transport 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26266" y="1016241"/>
        <a:ext cx="1703763" cy="1193348"/>
      </dsp:txXfrm>
    </dsp:sp>
    <dsp:sp modelId="{10F6E696-5CDD-4314-BA2D-7E4EFFF62143}">
      <dsp:nvSpPr>
        <dsp:cNvPr id="0" name=""/>
        <dsp:cNvSpPr/>
      </dsp:nvSpPr>
      <dsp:spPr>
        <a:xfrm>
          <a:off x="1998792" y="961407"/>
          <a:ext cx="2228965" cy="1303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kern="1200" dirty="0">
              <a:solidFill>
                <a:srgbClr val="5B9BD5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Times New Roman" panose="02020603050405020304" pitchFamily="18" charset="0"/>
            </a:rPr>
            <a:t>C2.2</a:t>
          </a: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Exécuter la demande du client/donneur d’ordre</a:t>
          </a:r>
          <a:endParaRPr lang="fr-F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062400" y="1025015"/>
        <a:ext cx="2101749" cy="1175800"/>
      </dsp:txXfrm>
    </dsp:sp>
    <dsp:sp modelId="{E99A6181-CF24-439F-93CD-96D6A294D608}">
      <dsp:nvSpPr>
        <dsp:cNvPr id="0" name=""/>
        <dsp:cNvSpPr/>
      </dsp:nvSpPr>
      <dsp:spPr>
        <a:xfrm>
          <a:off x="4344553" y="959259"/>
          <a:ext cx="2485964" cy="129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b="1" kern="1200" dirty="0">
              <a:solidFill>
                <a:srgbClr val="5B9BD5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Times New Roman" panose="02020603050405020304" pitchFamily="18" charset="0"/>
            </a:rPr>
            <a:t>C2.3</a:t>
          </a:r>
          <a: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fr-F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Times New Roman" panose="02020603050405020304" pitchFamily="18" charset="0"/>
            </a:rPr>
            <a:t>Suivre l’opération de transport et communiquer avec les interlocuteurs</a:t>
          </a:r>
        </a:p>
      </dsp:txBody>
      <dsp:txXfrm>
        <a:off x="4407542" y="1022248"/>
        <a:ext cx="2359986" cy="1164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E8262-20B9-419B-8B7D-B4690895C0AC}">
      <dsp:nvSpPr>
        <dsp:cNvPr id="0" name=""/>
        <dsp:cNvSpPr/>
      </dsp:nvSpPr>
      <dsp:spPr>
        <a:xfrm>
          <a:off x="0" y="134267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A2.1C1</a:t>
          </a:r>
        </a:p>
      </dsp:txBody>
      <dsp:txXfrm>
        <a:off x="0" y="1638609"/>
        <a:ext cx="7832064" cy="591873"/>
      </dsp:txXfrm>
    </dsp:sp>
    <dsp:sp modelId="{18D5A254-FE90-47EE-A5DB-9BEA6A878D3C}">
      <dsp:nvSpPr>
        <dsp:cNvPr id="0" name=""/>
        <dsp:cNvSpPr/>
      </dsp:nvSpPr>
      <dsp:spPr>
        <a:xfrm>
          <a:off x="0" y="2227784"/>
          <a:ext cx="2503424" cy="1370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i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Collecter et vérifier les données et/ou les documents nécessaires à la création du dossier de transport</a:t>
          </a:r>
          <a:endParaRPr lang="fr-FR" sz="17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27784"/>
        <a:ext cx="2503424" cy="1370228"/>
      </dsp:txXfrm>
    </dsp:sp>
    <dsp:sp modelId="{2CC42306-5F30-482A-8E2A-1022D0970B74}">
      <dsp:nvSpPr>
        <dsp:cNvPr id="0" name=""/>
        <dsp:cNvSpPr/>
      </dsp:nvSpPr>
      <dsp:spPr>
        <a:xfrm>
          <a:off x="2440316" y="1843188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4472C4">
                  <a:lumMod val="20000"/>
                  <a:lumOff val="80000"/>
                </a:srgbClr>
              </a:solidFill>
              <a:latin typeface="Calibri" panose="020F0502020204030204"/>
              <a:ea typeface="+mn-ea"/>
              <a:cs typeface="+mn-cs"/>
            </a:rPr>
            <a:t>A2.1C2</a:t>
          </a:r>
        </a:p>
      </dsp:txBody>
      <dsp:txXfrm>
        <a:off x="2440316" y="2139125"/>
        <a:ext cx="5328640" cy="591873"/>
      </dsp:txXfrm>
    </dsp:sp>
    <dsp:sp modelId="{44BE32DB-3871-4AB4-B5AA-D005FE030D63}">
      <dsp:nvSpPr>
        <dsp:cNvPr id="0" name=""/>
        <dsp:cNvSpPr/>
      </dsp:nvSpPr>
      <dsp:spPr>
        <a:xfrm>
          <a:off x="2491908" y="2744751"/>
          <a:ext cx="2503424" cy="1249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Renseigner ou saisir les données nécessaires à la création du dossier de transport</a:t>
          </a:r>
        </a:p>
      </dsp:txBody>
      <dsp:txXfrm>
        <a:off x="2491908" y="2744751"/>
        <a:ext cx="2503424" cy="1249051"/>
      </dsp:txXfrm>
    </dsp:sp>
    <dsp:sp modelId="{942CEA93-8A18-4A39-9303-D8C6A923D782}">
      <dsp:nvSpPr>
        <dsp:cNvPr id="0" name=""/>
        <dsp:cNvSpPr/>
      </dsp:nvSpPr>
      <dsp:spPr>
        <a:xfrm>
          <a:off x="4984625" y="2263067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i="0" kern="1200" dirty="0">
              <a:solidFill>
                <a:srgbClr val="4472C4">
                  <a:lumMod val="20000"/>
                  <a:lumOff val="80000"/>
                </a:srgbClr>
              </a:solidFill>
              <a:latin typeface="Calibri" panose="020F0502020204030204"/>
              <a:ea typeface="+mn-ea"/>
              <a:cs typeface="+mn-cs"/>
            </a:rPr>
            <a:t>A2.1C3</a:t>
          </a:r>
        </a:p>
      </dsp:txBody>
      <dsp:txXfrm>
        <a:off x="4984625" y="2559004"/>
        <a:ext cx="2825216" cy="591873"/>
      </dsp:txXfrm>
    </dsp:sp>
    <dsp:sp modelId="{6ECFE914-C6B3-4B06-B1CB-1D3E60508748}">
      <dsp:nvSpPr>
        <dsp:cNvPr id="0" name=""/>
        <dsp:cNvSpPr/>
      </dsp:nvSpPr>
      <dsp:spPr>
        <a:xfrm>
          <a:off x="5004094" y="2997708"/>
          <a:ext cx="2503424" cy="1313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Actualiser et contrôler le dossier transport</a:t>
          </a:r>
        </a:p>
      </dsp:txBody>
      <dsp:txXfrm>
        <a:off x="5004094" y="2997708"/>
        <a:ext cx="2503424" cy="1313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EAD6E-6D8A-4A70-8851-4842BDAF84F6}">
      <dsp:nvSpPr>
        <dsp:cNvPr id="0" name=""/>
        <dsp:cNvSpPr/>
      </dsp:nvSpPr>
      <dsp:spPr>
        <a:xfrm>
          <a:off x="0" y="76132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Les bases documentaires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L’organisation des documents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Les méthodes de classement et d’archivage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794933" y="76132"/>
        <a:ext cx="6333066" cy="1693333"/>
      </dsp:txXfrm>
    </dsp:sp>
    <dsp:sp modelId="{F869E7DE-3585-4CA8-9294-ABC508573656}">
      <dsp:nvSpPr>
        <dsp:cNvPr id="0" name=""/>
        <dsp:cNvSpPr/>
      </dsp:nvSpPr>
      <dsp:spPr>
        <a:xfrm>
          <a:off x="169333" y="245519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843B2-7B82-4466-8C1D-F300D7A986C9}">
      <dsp:nvSpPr>
        <dsp:cNvPr id="0" name=""/>
        <dsp:cNvSpPr/>
      </dsp:nvSpPr>
      <dsp:spPr>
        <a:xfrm>
          <a:off x="0" y="1938799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La définition des mots-clés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Les techniques de recherche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 contrôle de la numérisation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794933" y="1938799"/>
        <a:ext cx="6333066" cy="1693333"/>
      </dsp:txXfrm>
    </dsp:sp>
    <dsp:sp modelId="{61E711FB-38C5-49D5-B321-04FA4DDE338E}">
      <dsp:nvSpPr>
        <dsp:cNvPr id="0" name=""/>
        <dsp:cNvSpPr/>
      </dsp:nvSpPr>
      <dsp:spPr>
        <a:xfrm>
          <a:off x="138853" y="2108186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0F149-EEA3-4DEB-B96F-8744E000B081}">
      <dsp:nvSpPr>
        <dsp:cNvPr id="0" name=""/>
        <dsp:cNvSpPr/>
      </dsp:nvSpPr>
      <dsp:spPr>
        <a:xfrm>
          <a:off x="0" y="3725333"/>
          <a:ext cx="8128000" cy="1693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Le règlement général sur la protection des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             données (RGPD)</a:t>
          </a:r>
        </a:p>
      </dsp:txBody>
      <dsp:txXfrm>
        <a:off x="1794933" y="3725333"/>
        <a:ext cx="6333066" cy="1693333"/>
      </dsp:txXfrm>
    </dsp:sp>
    <dsp:sp modelId="{CDFF6E27-BD75-457E-A43C-359CBD1DA3EA}">
      <dsp:nvSpPr>
        <dsp:cNvPr id="0" name=""/>
        <dsp:cNvSpPr/>
      </dsp:nvSpPr>
      <dsp:spPr>
        <a:xfrm>
          <a:off x="169333" y="3970853"/>
          <a:ext cx="1625600" cy="13546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E7C79-B080-4940-8A62-FAFDE630F740}">
      <dsp:nvSpPr>
        <dsp:cNvPr id="0" name=""/>
        <dsp:cNvSpPr/>
      </dsp:nvSpPr>
      <dsp:spPr>
        <a:xfrm>
          <a:off x="26822" y="153706"/>
          <a:ext cx="3449780" cy="1674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A2.2C1 - Réserver le ou les moyen(s) de transport approprié(s)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6822" y="153706"/>
        <a:ext cx="3449780" cy="1674067"/>
      </dsp:txXfrm>
    </dsp:sp>
    <dsp:sp modelId="{C6125B7F-9DAB-4729-AA16-EED710DD537F}">
      <dsp:nvSpPr>
        <dsp:cNvPr id="0" name=""/>
        <dsp:cNvSpPr/>
      </dsp:nvSpPr>
      <dsp:spPr>
        <a:xfrm>
          <a:off x="0" y="2654955"/>
          <a:ext cx="3449780" cy="1674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A2.2C2 - Planifier l’opération de transport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0" y="2654955"/>
        <a:ext cx="3449780" cy="1674067"/>
      </dsp:txXfrm>
    </dsp:sp>
    <dsp:sp modelId="{A0C4D9EC-FCBC-45DD-80F6-41BB17EC59AD}">
      <dsp:nvSpPr>
        <dsp:cNvPr id="0" name=""/>
        <dsp:cNvSpPr/>
      </dsp:nvSpPr>
      <dsp:spPr>
        <a:xfrm>
          <a:off x="3891162" y="2654862"/>
          <a:ext cx="3381716" cy="167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A2.2C3 - Mettre en œuvre les procédures de sûreté et de sécurité du personnel, des marchandises et des équipements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891162" y="2654862"/>
        <a:ext cx="3381716" cy="1674005"/>
      </dsp:txXfrm>
    </dsp:sp>
    <dsp:sp modelId="{34BAD22D-105D-406C-AF0D-BE27BB2E192E}">
      <dsp:nvSpPr>
        <dsp:cNvPr id="0" name=""/>
        <dsp:cNvSpPr/>
      </dsp:nvSpPr>
      <dsp:spPr>
        <a:xfrm>
          <a:off x="3843572" y="138237"/>
          <a:ext cx="3449780" cy="16740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A2.2C4 - Saisir les données utiles à l’établissement des documents de transport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843572" y="138237"/>
        <a:ext cx="3449780" cy="1674067"/>
      </dsp:txXfrm>
    </dsp:sp>
    <dsp:sp modelId="{C3F918C9-CCE4-4809-9BB2-0DE8946B32C9}">
      <dsp:nvSpPr>
        <dsp:cNvPr id="0" name=""/>
        <dsp:cNvSpPr/>
      </dsp:nvSpPr>
      <dsp:spPr>
        <a:xfrm>
          <a:off x="7589516" y="146806"/>
          <a:ext cx="3449780" cy="16740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A22.C5 - Mettre à jour les données liées au déroulement de l’opération de transport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589516" y="146806"/>
        <a:ext cx="3449780" cy="1674067"/>
      </dsp:txXfrm>
    </dsp:sp>
    <dsp:sp modelId="{457A7072-2FCE-4033-A455-2AB943624408}">
      <dsp:nvSpPr>
        <dsp:cNvPr id="0" name=""/>
        <dsp:cNvSpPr/>
      </dsp:nvSpPr>
      <dsp:spPr>
        <a:xfrm>
          <a:off x="7547187" y="2649380"/>
          <a:ext cx="3449780" cy="1674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A2.2C6 - Transmettre les informations, les documents et les instructions par le moyen de communication adapté</a:t>
          </a:r>
          <a:endParaRPr lang="fr-F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547187" y="2649380"/>
        <a:ext cx="3449780" cy="1674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ABC8-304C-4B78-A285-11A7E8EABAF7}">
      <dsp:nvSpPr>
        <dsp:cNvPr id="0" name=""/>
        <dsp:cNvSpPr/>
      </dsp:nvSpPr>
      <dsp:spPr>
        <a:xfrm>
          <a:off x="5435" y="1801086"/>
          <a:ext cx="1684864" cy="1816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A2.3C1 - Assurer la traçabilité de l’opération de transport en moyen propre ou en moyen sous-traité</a:t>
          </a:r>
        </a:p>
      </dsp:txBody>
      <dsp:txXfrm>
        <a:off x="54783" y="1850434"/>
        <a:ext cx="1586168" cy="1717798"/>
      </dsp:txXfrm>
    </dsp:sp>
    <dsp:sp modelId="{BC698899-D273-4112-A8F6-EFDAF3DA33AE}">
      <dsp:nvSpPr>
        <dsp:cNvPr id="0" name=""/>
        <dsp:cNvSpPr/>
      </dsp:nvSpPr>
      <dsp:spPr>
        <a:xfrm>
          <a:off x="1887360" y="2512164"/>
          <a:ext cx="357191" cy="417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1887360" y="2595733"/>
        <a:ext cx="250034" cy="250708"/>
      </dsp:txXfrm>
    </dsp:sp>
    <dsp:sp modelId="{27B36635-E05B-4F4A-8AAC-82B3482BC26B}">
      <dsp:nvSpPr>
        <dsp:cNvPr id="0" name=""/>
        <dsp:cNvSpPr/>
      </dsp:nvSpPr>
      <dsp:spPr>
        <a:xfrm>
          <a:off x="2364244" y="1801086"/>
          <a:ext cx="1684864" cy="181649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A2.3C2 - Prendre en compte le statut douanier de la marchandise</a:t>
          </a:r>
        </a:p>
      </dsp:txBody>
      <dsp:txXfrm>
        <a:off x="2413592" y="1850434"/>
        <a:ext cx="1586168" cy="1717798"/>
      </dsp:txXfrm>
    </dsp:sp>
    <dsp:sp modelId="{D13FE1C5-F1E8-482A-B5B8-EBA42EB9254A}">
      <dsp:nvSpPr>
        <dsp:cNvPr id="0" name=""/>
        <dsp:cNvSpPr/>
      </dsp:nvSpPr>
      <dsp:spPr>
        <a:xfrm>
          <a:off x="4217595" y="2500410"/>
          <a:ext cx="357191" cy="417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4217595" y="2583979"/>
        <a:ext cx="250034" cy="250708"/>
      </dsp:txXfrm>
    </dsp:sp>
    <dsp:sp modelId="{34D526E2-EA76-4FB1-812E-293151E9D7F3}">
      <dsp:nvSpPr>
        <dsp:cNvPr id="0" name=""/>
        <dsp:cNvSpPr/>
      </dsp:nvSpPr>
      <dsp:spPr>
        <a:xfrm>
          <a:off x="4723054" y="1801086"/>
          <a:ext cx="1684864" cy="181649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A2.3C3 - Prendre en charge le traitement des incidents</a:t>
          </a:r>
        </a:p>
      </dsp:txBody>
      <dsp:txXfrm>
        <a:off x="4772402" y="1850434"/>
        <a:ext cx="1586168" cy="1717798"/>
      </dsp:txXfrm>
    </dsp:sp>
    <dsp:sp modelId="{AF374A26-6E2D-4F0C-8C31-7474ADD86BC2}">
      <dsp:nvSpPr>
        <dsp:cNvPr id="0" name=""/>
        <dsp:cNvSpPr/>
      </dsp:nvSpPr>
      <dsp:spPr>
        <a:xfrm>
          <a:off x="6576405" y="2500410"/>
          <a:ext cx="357191" cy="417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6576405" y="2583979"/>
        <a:ext cx="250034" cy="250708"/>
      </dsp:txXfrm>
    </dsp:sp>
    <dsp:sp modelId="{C00F888D-E095-475F-ADCB-2112D838C81C}">
      <dsp:nvSpPr>
        <dsp:cNvPr id="0" name=""/>
        <dsp:cNvSpPr/>
      </dsp:nvSpPr>
      <dsp:spPr>
        <a:xfrm>
          <a:off x="7081864" y="1801086"/>
          <a:ext cx="1684864" cy="181649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A2.3C4 - Assurer le suivi des autres opérations de transport en cours</a:t>
          </a:r>
        </a:p>
      </dsp:txBody>
      <dsp:txXfrm>
        <a:off x="7131212" y="1850434"/>
        <a:ext cx="1586168" cy="1717798"/>
      </dsp:txXfrm>
    </dsp:sp>
    <dsp:sp modelId="{7CF7C4CA-4E6D-4046-A7BC-47E247492FFE}">
      <dsp:nvSpPr>
        <dsp:cNvPr id="0" name=""/>
        <dsp:cNvSpPr/>
      </dsp:nvSpPr>
      <dsp:spPr>
        <a:xfrm>
          <a:off x="8926224" y="2499666"/>
          <a:ext cx="357191" cy="4178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8926224" y="2583235"/>
        <a:ext cx="250034" cy="250708"/>
      </dsp:txXfrm>
    </dsp:sp>
    <dsp:sp modelId="{201DDB33-BF94-4676-9311-F574BBBAF174}">
      <dsp:nvSpPr>
        <dsp:cNvPr id="0" name=""/>
        <dsp:cNvSpPr/>
      </dsp:nvSpPr>
      <dsp:spPr>
        <a:xfrm>
          <a:off x="9440674" y="1801086"/>
          <a:ext cx="1684864" cy="18164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A2.3C5 - Rendre compte de l’avancée de l’opération de transport aux différents interlocuteurs</a:t>
          </a:r>
          <a:endParaRPr lang="fr-F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9490022" y="1850434"/>
        <a:ext cx="1586168" cy="1717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934A2-98D8-4C2D-8360-3C16AA4C1956}">
      <dsp:nvSpPr>
        <dsp:cNvPr id="0" name=""/>
        <dsp:cNvSpPr/>
      </dsp:nvSpPr>
      <dsp:spPr>
        <a:xfrm>
          <a:off x="3" y="1941192"/>
          <a:ext cx="2135187" cy="12811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b="1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Incident</a:t>
          </a:r>
        </a:p>
      </dsp:txBody>
      <dsp:txXfrm>
        <a:off x="37525" y="1978714"/>
        <a:ext cx="2060143" cy="1206068"/>
      </dsp:txXfrm>
    </dsp:sp>
    <dsp:sp modelId="{ED821CCA-D88A-4612-9F15-B103D809EEE6}">
      <dsp:nvSpPr>
        <dsp:cNvPr id="0" name=""/>
        <dsp:cNvSpPr/>
      </dsp:nvSpPr>
      <dsp:spPr>
        <a:xfrm>
          <a:off x="2347815" y="2316985"/>
          <a:ext cx="450763" cy="529526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2347815" y="2422890"/>
        <a:ext cx="315534" cy="317716"/>
      </dsp:txXfrm>
    </dsp:sp>
    <dsp:sp modelId="{96FD1A75-CCBC-4C3A-8D79-3F7CE797259F}">
      <dsp:nvSpPr>
        <dsp:cNvPr id="0" name=""/>
        <dsp:cNvSpPr/>
      </dsp:nvSpPr>
      <dsp:spPr>
        <a:xfrm>
          <a:off x="2985687" y="1941192"/>
          <a:ext cx="2135187" cy="12811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b="1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Étude</a:t>
          </a:r>
        </a:p>
      </dsp:txBody>
      <dsp:txXfrm>
        <a:off x="3023209" y="1978714"/>
        <a:ext cx="2060143" cy="1206068"/>
      </dsp:txXfrm>
    </dsp:sp>
    <dsp:sp modelId="{A7FBFDBF-9C22-46DF-958F-4FE82BD43F02}">
      <dsp:nvSpPr>
        <dsp:cNvPr id="0" name=""/>
        <dsp:cNvSpPr/>
      </dsp:nvSpPr>
      <dsp:spPr>
        <a:xfrm>
          <a:off x="5334393" y="2316985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5334393" y="2422890"/>
        <a:ext cx="316861" cy="317716"/>
      </dsp:txXfrm>
    </dsp:sp>
    <dsp:sp modelId="{13AEB039-619E-4EED-8874-955FCE4FB755}">
      <dsp:nvSpPr>
        <dsp:cNvPr id="0" name=""/>
        <dsp:cNvSpPr/>
      </dsp:nvSpPr>
      <dsp:spPr>
        <a:xfrm>
          <a:off x="5974950" y="1941192"/>
          <a:ext cx="2135187" cy="128111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b="1" kern="1200" cap="small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Solutions</a:t>
          </a:r>
        </a:p>
      </dsp:txBody>
      <dsp:txXfrm>
        <a:off x="6012472" y="1978714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0940-98C9-4D14-A410-6A98825D5009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FCC0F-CCC4-4A73-BA5D-C42AA131B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93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38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5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4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2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7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gestion électronique</a:t>
            </a:r>
            <a:r>
              <a:rPr lang="fr-FR" baseline="0" dirty="0"/>
              <a:t> des documents est anticipée par la découverte et l’exploitation physique des supports documentaires. </a:t>
            </a:r>
          </a:p>
          <a:p>
            <a:r>
              <a:rPr lang="fr-FR" baseline="0" dirty="0"/>
              <a:t>L’objectif n’est pas de rendre opérationnelle du GED au sein des établissements scolaires mais d’aider l’apprenant à utiliser de façon efficiente les solutions numériques opérationnelles dans les entreprises.</a:t>
            </a:r>
          </a:p>
          <a:p>
            <a:endParaRPr lang="fr-FR" baseline="0" dirty="0"/>
          </a:p>
          <a:p>
            <a:r>
              <a:rPr lang="fr-FR" baseline="0" dirty="0"/>
              <a:t>Les tâches dévolues contribuent au développement des compétences numériques issues des cinq domaines du cadre européen de référence des compétences numériques (CRCN / applicatif </a:t>
            </a:r>
            <a:r>
              <a:rPr lang="fr-FR" baseline="0" dirty="0" err="1"/>
              <a:t>Pix</a:t>
            </a:r>
            <a:r>
              <a:rPr lang="fr-FR" baseline="0" dirty="0"/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76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4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6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07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FCC0F-CCC4-4A73-BA5D-C42AA131BD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19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43722-2159-4C0A-8DAA-998333CE1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D361FB-57FD-430D-9F63-D30FE63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4D6D1E-D474-422A-8627-BB5F323B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B1D5F3-BE86-41A8-A46B-51643DF7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FB886-9CD3-46B0-91F7-FF7F94153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88EB6-51B0-4EAE-A108-DB987F82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BAB4C7-B2E2-4853-973F-3D21E32DA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D83E66-544F-40E9-BBAF-5FC8DCE2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54624F-9D0F-4037-B118-6F3F413B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25566C-B5B4-4C75-89D1-F8AF469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178919-7417-4BD3-B863-0898666E1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980279-7554-4FF5-9859-FF222E7C7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4432FA-DE31-4DBB-913C-0E2164D3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BBF12F-73EF-405C-AC7D-724BC2B7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12C29-4217-4230-983D-E2EA23EC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11376640" cy="480000"/>
          </a:xfrm>
        </p:spPr>
        <p:txBody>
          <a:bodyPr/>
          <a:lstStyle/>
          <a:p>
            <a:r>
              <a:rPr lang="fr-FR" dirty="0"/>
              <a:t>Direction générale de l’enseignement scolaire – Bureau de la formation des personnels enseignants et d’éducation (C1-2)  – Bureau de l’innovation pédagogique (C1-1)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jsavidan\Searches\Pictures\2020_logo_MENJS_jp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0" y="120000"/>
            <a:ext cx="1296713" cy="12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CDC0A-0E1A-4B16-B576-5C552B1B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3DBD3-657C-4F9C-8980-489CE5ECD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AE3A5A-349F-450A-865A-FC3841FD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50E272-3D4A-40C0-A8BF-C9DDF7CD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4F983-F9F5-4251-9B42-648EF11E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2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FCF0F-46ED-4B8D-B08E-602142D4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2D5E8-D7C7-49AA-B900-9DEFC3B0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FD8003-F2A5-451B-B436-0A0ACC8E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35E03F-FF62-43AC-887F-1E23CF7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AFD28-0D2C-4217-BE09-A6FEBFC6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6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D8AA2-4DAF-42E7-A1E5-D7249947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13F3E9-FAA5-4376-94AB-0B54080BC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00A844-E4C7-4B90-8EEF-1FE1F084C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F1F48-D242-4DAE-A839-4D85301E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3F2371-68A6-4114-ACFB-082E37F5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592B2A-6F1C-4EAB-AA9A-60320F5F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0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0D999-F9D4-490F-8024-8497C5FE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8E6670-6C05-40EB-BB42-9FBF3E0B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2C48FB-C3A1-4D76-B893-5331BBA2E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42F65C-A101-4E2E-B646-14946F813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1A343F-4534-4F82-97FC-9947B181E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1587A3-B507-4FB3-A8BB-A9357E3E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740389-4D4D-471E-8FDE-83077C5B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3FCFB3-A8D5-473D-8029-495AB5C3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C66DE-0772-4999-9A97-A6E0B64B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1EBE0D-B7B0-40AF-8D96-4180FED9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301286-EFCC-42AD-B44A-52E031DD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BC7C35-C636-40F8-AABC-C2133C4E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4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89DC08-E474-49D2-8EE0-028C19FB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CA1FD8-608B-4B18-8198-CC3EF1E9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0B66FB-A677-4915-BA47-60CA9D0E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6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6BBA3-2683-4FA3-832C-64DDB5C1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58565-C01E-409C-B3E5-E26E0B9B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24196B-0738-415D-B334-0FE2B05BF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8EBA5-14CD-4437-8B83-72BC89E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F79995-95CC-481D-8D02-39877AD2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63EF55-828F-43F2-8A6C-9CFD23B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0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BCEC7-6553-4AA6-92F6-12EFF6E2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1FB02B-CE44-48EE-8471-D6B6E7C22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5A11FC-AB0C-4B89-8D50-CBD7B505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69B70D-CEC4-40C8-A860-8AFFB66E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BAF8A9-7E66-46AE-8624-FAC5A6DE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B280D4-F2CD-4BAE-A751-D190F5C4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8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660D53-AE94-40D5-9836-763F972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E69816-4190-435E-87ED-631491F0F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F4684-50FC-49A8-8946-0D8446412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BD76-E31C-4894-ABCA-2B9266346F11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B8F11-ECC4-41A5-94A3-BFEDCEA8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8F2D2-66EA-48C7-A24F-629892A18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0339-4B8A-453D-B6F6-91EBD8FBA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79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11" Type="http://schemas.openxmlformats.org/officeDocument/2006/relationships/image" Target="../media/image49.gif"/><Relationship Id="rId5" Type="http://schemas.microsoft.com/office/2007/relationships/hdphoto" Target="../media/hdphoto1.wdp"/><Relationship Id="rId10" Type="http://schemas.openxmlformats.org/officeDocument/2006/relationships/image" Target="../media/image48.jpeg"/><Relationship Id="rId4" Type="http://schemas.openxmlformats.org/officeDocument/2006/relationships/image" Target="../media/image45.pn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55.png"/><Relationship Id="rId7" Type="http://schemas.openxmlformats.org/officeDocument/2006/relationships/diagramData" Target="../diagrams/data5.xml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11" Type="http://schemas.microsoft.com/office/2007/relationships/diagramDrawing" Target="../diagrams/drawing5.xml"/><Relationship Id="rId5" Type="http://schemas.openxmlformats.org/officeDocument/2006/relationships/image" Target="../media/image5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56.png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6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65.jpg"/><Relationship Id="rId4" Type="http://schemas.openxmlformats.org/officeDocument/2006/relationships/image" Target="../media/image64.png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67.png"/><Relationship Id="rId7" Type="http://schemas.openxmlformats.org/officeDocument/2006/relationships/image" Target="../media/image2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36.png"/><Relationship Id="rId4" Type="http://schemas.openxmlformats.org/officeDocument/2006/relationships/image" Target="../media/image14.gif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7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14.gif"/><Relationship Id="rId10" Type="http://schemas.openxmlformats.org/officeDocument/2006/relationships/image" Target="../media/image6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70.png"/><Relationship Id="rId1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4.gif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27.gif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0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15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A98B8C1-9F0A-4B8E-83BA-83718F193CCF}"/>
              </a:ext>
            </a:extLst>
          </p:cNvPr>
          <p:cNvSpPr/>
          <p:nvPr/>
        </p:nvSpPr>
        <p:spPr>
          <a:xfrm>
            <a:off x="1666876" y="351370"/>
            <a:ext cx="10355432" cy="480000"/>
          </a:xfrm>
          <a:prstGeom prst="roundRect">
            <a:avLst/>
          </a:prstGeom>
          <a:solidFill>
            <a:srgbClr val="0070C0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00" b="1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Bloc de compétences C2  - Mettre en œuvre et suivre les opérations de transport 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A48041A-5338-4D75-8DA7-4475BF2C4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777050"/>
              </p:ext>
            </p:extLst>
          </p:nvPr>
        </p:nvGraphicFramePr>
        <p:xfrm>
          <a:off x="5056200" y="3119811"/>
          <a:ext cx="6879636" cy="322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D759DC3-B9B5-45CA-8252-8511A1772C4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3605154" y="2647227"/>
            <a:ext cx="1478426" cy="36534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7">
            <a:extLst>
              <a:ext uri="{FF2B5EF4-FFF2-40B4-BE49-F238E27FC236}">
                <a16:creationId xmlns:a16="http://schemas.microsoft.com/office/drawing/2014/main" id="{F0C9E7E2-C228-48C7-AF91-A8B01580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71" y="1942988"/>
            <a:ext cx="2807828" cy="10998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small" normalizeH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constitution du dossier transport</a:t>
            </a:r>
            <a:endParaRPr kumimoji="0" lang="fr-FR" altLang="fr-FR" b="1" i="0" u="none" strike="noStrike" cap="small" normalizeH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1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(préparer et compléter le dossier administratif…)</a:t>
            </a:r>
            <a:endParaRPr kumimoji="0" lang="fr-FR" altLang="fr-FR" sz="1400" b="1" i="1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0B92CC99-18BC-442F-BE53-A36B68ED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925" y="1137521"/>
            <a:ext cx="3932394" cy="8154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cap="sm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L’exécution de la demande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(Déclencher la prestation, en contrôler les étapes, veiller à l’application de la sûreté, sécurité …)</a:t>
            </a:r>
          </a:p>
        </p:txBody>
      </p:sp>
      <p:sp>
        <p:nvSpPr>
          <p:cNvPr id="15" name="Rectangle 81">
            <a:extLst>
              <a:ext uri="{FF2B5EF4-FFF2-40B4-BE49-F238E27FC236}">
                <a16:creationId xmlns:a16="http://schemas.microsoft.com/office/drawing/2014/main" id="{2284F123-F211-47D1-9AE1-BCEB54CC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485" y="1813332"/>
            <a:ext cx="3978155" cy="10998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cap="sm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suivi de l’opération de transport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cap="small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la communication aux interlocuteurs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(Gérer les incidents, transmettre les informations et les documents utiles à la facturation)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FB748FD-948C-4977-9E82-6B380A504805}"/>
              </a:ext>
            </a:extLst>
          </p:cNvPr>
          <p:cNvCxnSpPr>
            <a:cxnSpLocks/>
          </p:cNvCxnSpPr>
          <p:nvPr/>
        </p:nvCxnSpPr>
        <p:spPr>
          <a:xfrm flipV="1">
            <a:off x="5765000" y="2090796"/>
            <a:ext cx="0" cy="75031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3DCA40B3-3699-4AC6-9A58-575FA01E609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446421" y="2552379"/>
            <a:ext cx="1053355" cy="46019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DA06B2E8-CA11-4927-9090-BBE3BF294B4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083580" y="2604822"/>
            <a:ext cx="1362841" cy="815494"/>
          </a:xfrm>
          <a:prstGeom prst="rect">
            <a:avLst/>
          </a:prstGeom>
        </p:spPr>
      </p:pic>
      <p:pic>
        <p:nvPicPr>
          <p:cNvPr id="28" name="Image 27" descr="Bourses de fret : Alpega se renforce en acquérant Wtransnet -  Actu-Transport-Logistique.fr">
            <a:extLst>
              <a:ext uri="{FF2B5EF4-FFF2-40B4-BE49-F238E27FC236}">
                <a16:creationId xmlns:a16="http://schemas.microsoft.com/office/drawing/2014/main" id="{05F76ABB-12EE-44C9-B7D9-41B87D3D7E7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" y="3631592"/>
            <a:ext cx="4189536" cy="25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Espace réservé du pied de page 5">
            <a:extLst>
              <a:ext uri="{FF2B5EF4-FFF2-40B4-BE49-F238E27FC236}">
                <a16:creationId xmlns:a16="http://schemas.microsoft.com/office/drawing/2014/main" id="{86E3B904-F796-4634-9626-2FCB95CE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96" y="6444346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</p:spTree>
    <p:extLst>
      <p:ext uri="{BB962C8B-B14F-4D97-AF65-F5344CB8AC3E}">
        <p14:creationId xmlns:p14="http://schemas.microsoft.com/office/powerpoint/2010/main" val="387246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0F6E8-C968-4F78-AD38-47AF4FFE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61055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panose="020B0604020202020204" pitchFamily="34" charset="0"/>
              </a:rPr>
              <a:t>Le contrôle du dossier s’accompagne parfois d’une « check-list » manuelle ou informatisée.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21A557-8D65-4F66-918A-4DE09008F372}"/>
              </a:ext>
            </a:extLst>
          </p:cNvPr>
          <p:cNvSpPr txBox="1"/>
          <p:nvPr/>
        </p:nvSpPr>
        <p:spPr>
          <a:xfrm>
            <a:off x="4965431" y="2438401"/>
            <a:ext cx="7110305" cy="128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i="0" dirty="0">
                <a:solidFill>
                  <a:srgbClr val="002060"/>
                </a:solidFill>
                <a:effectLst/>
              </a:rPr>
              <a:t>          Les documents matérialisant les contrats de transport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i="0" dirty="0">
                <a:solidFill>
                  <a:srgbClr val="002060"/>
                </a:solidFill>
                <a:effectLst/>
              </a:rPr>
              <a:t>          La pochette de bord en transport routier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i="0" dirty="0">
                <a:solidFill>
                  <a:srgbClr val="002060"/>
                </a:solidFill>
                <a:effectLst/>
              </a:rPr>
              <a:t>          Les documents nécessaires à la déclaration douanière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i="0" dirty="0">
                <a:solidFill>
                  <a:srgbClr val="002060"/>
                </a:solidFill>
                <a:effectLst/>
              </a:rPr>
              <a:t>:</a:t>
            </a:r>
          </a:p>
        </p:txBody>
      </p:sp>
      <p:pic>
        <p:nvPicPr>
          <p:cNvPr id="6" name="Picture 11" descr="MCj04415400000[1]">
            <a:extLst>
              <a:ext uri="{FF2B5EF4-FFF2-40B4-BE49-F238E27FC236}">
                <a16:creationId xmlns:a16="http://schemas.microsoft.com/office/drawing/2014/main" id="{39EE6AFC-C2C6-4291-8F2F-1A68BD1BD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4406" r="8940" b="1"/>
          <a:stretch/>
        </p:blipFill>
        <p:spPr bwMode="auto">
          <a:xfrm>
            <a:off x="-4753" y="1221632"/>
            <a:ext cx="3924126" cy="5805459"/>
          </a:xfrm>
          <a:prstGeom prst="rect">
            <a:avLst/>
          </a:prstGeom>
          <a:noFill/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64D241B-5617-42FA-ADA0-03A497D397A8}"/>
              </a:ext>
            </a:extLst>
          </p:cNvPr>
          <p:cNvSpPr txBox="1"/>
          <p:nvPr/>
        </p:nvSpPr>
        <p:spPr>
          <a:xfrm>
            <a:off x="5080934" y="0"/>
            <a:ext cx="711106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C2.S5 - Les documents de transport et de douane</a:t>
            </a:r>
          </a:p>
        </p:txBody>
      </p:sp>
      <p:pic>
        <p:nvPicPr>
          <p:cNvPr id="3075" name="Image 65" descr="Afficher l’image source">
            <a:extLst>
              <a:ext uri="{FF2B5EF4-FFF2-40B4-BE49-F238E27FC236}">
                <a16:creationId xmlns:a16="http://schemas.microsoft.com/office/drawing/2014/main" id="{AED3BB27-031C-4D8A-82B4-EC1F35B1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79" y="4113890"/>
            <a:ext cx="137795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 64" descr="Afficher l’image source">
            <a:extLst>
              <a:ext uri="{FF2B5EF4-FFF2-40B4-BE49-F238E27FC236}">
                <a16:creationId xmlns:a16="http://schemas.microsoft.com/office/drawing/2014/main" id="{0BC80F7A-E0FB-48CE-BE0F-F3BF8703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4134">
            <a:off x="5872018" y="3847787"/>
            <a:ext cx="1616075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63">
            <a:extLst>
              <a:ext uri="{FF2B5EF4-FFF2-40B4-BE49-F238E27FC236}">
                <a16:creationId xmlns:a16="http://schemas.microsoft.com/office/drawing/2014/main" id="{78254E58-0C9C-4021-9D7C-A986708C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968">
            <a:off x="6226406" y="4078036"/>
            <a:ext cx="15271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4D87B73E-0390-41E1-8375-06595D5E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1" y="64380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1CE80FC3-A6CF-447A-99BF-20FEB46DC9FE}"/>
              </a:ext>
            </a:extLst>
          </p:cNvPr>
          <p:cNvSpPr/>
          <p:nvPr/>
        </p:nvSpPr>
        <p:spPr>
          <a:xfrm rot="807098">
            <a:off x="4061012" y="1481437"/>
            <a:ext cx="455629" cy="384143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04FD660-E3F5-411A-8CAA-17D159DAE947}"/>
              </a:ext>
            </a:extLst>
          </p:cNvPr>
          <p:cNvSpPr/>
          <p:nvPr/>
        </p:nvSpPr>
        <p:spPr>
          <a:xfrm>
            <a:off x="1704866" y="554133"/>
            <a:ext cx="3293960" cy="7447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 savoirs associés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AFBF2A-BA65-448E-B06A-8D230E1CE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30" y="2438401"/>
            <a:ext cx="571500" cy="3619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99EC4CF-1A89-44C8-94F5-696DF45B40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30" y="2800351"/>
            <a:ext cx="571500" cy="3619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341F176-672B-4505-A98E-84712473F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30" y="3155503"/>
            <a:ext cx="571500" cy="361950"/>
          </a:xfrm>
          <a:prstGeom prst="rect">
            <a:avLst/>
          </a:prstGeom>
        </p:spPr>
      </p:pic>
      <p:sp>
        <p:nvSpPr>
          <p:cNvPr id="21" name="Rectangle avec coins rognés en diagonale 10">
            <a:extLst>
              <a:ext uri="{FF2B5EF4-FFF2-40B4-BE49-F238E27FC236}">
                <a16:creationId xmlns:a16="http://schemas.microsoft.com/office/drawing/2014/main" id="{CF118E28-9209-4889-83A9-5BC903CBE765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C2.2</a:t>
            </a:r>
          </a:p>
        </p:txBody>
      </p:sp>
      <p:pic>
        <p:nvPicPr>
          <p:cNvPr id="9218" name="Picture 2" descr="Lettre d'information, Documents &amp; Liens utiles (ED019) | Sorbonne Université">
            <a:extLst>
              <a:ext uri="{FF2B5EF4-FFF2-40B4-BE49-F238E27FC236}">
                <a16:creationId xmlns:a16="http://schemas.microsoft.com/office/drawing/2014/main" id="{AA594853-BBEA-429B-86C4-44F606F0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4" y="1580350"/>
            <a:ext cx="1400976" cy="14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ublishPress Checklists Now Has a Free Version on WordPress.org -  PublishPress">
            <a:extLst>
              <a:ext uri="{FF2B5EF4-FFF2-40B4-BE49-F238E27FC236}">
                <a16:creationId xmlns:a16="http://schemas.microsoft.com/office/drawing/2014/main" id="{BA0FCD24-F74B-43FF-889C-304C5F2E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80" y="4238217"/>
            <a:ext cx="3174364" cy="14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89FCF5-18A7-4B3D-9D53-A2E45D1FD954}"/>
              </a:ext>
            </a:extLst>
          </p:cNvPr>
          <p:cNvSpPr/>
          <p:nvPr/>
        </p:nvSpPr>
        <p:spPr>
          <a:xfrm>
            <a:off x="4965430" y="1947215"/>
            <a:ext cx="6785583" cy="28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3BBEBF2-A1F9-4590-BA2C-FF350DAF71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26" y="2086919"/>
            <a:ext cx="5210175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0F6E8-C968-4F78-AD38-47AF4FFE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9F1E08-36A3-4A7C-B4F5-1A06BB623600}"/>
              </a:ext>
            </a:extLst>
          </p:cNvPr>
          <p:cNvSpPr txBox="1"/>
          <p:nvPr/>
        </p:nvSpPr>
        <p:spPr>
          <a:xfrm>
            <a:off x="5886451" y="0"/>
            <a:ext cx="63055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C2.S6 - Les procédures de sûreté et de sécurité</a:t>
            </a:r>
          </a:p>
        </p:txBody>
      </p:sp>
      <p:sp>
        <p:nvSpPr>
          <p:cNvPr id="6" name="Carré corné 5"/>
          <p:cNvSpPr/>
          <p:nvPr/>
        </p:nvSpPr>
        <p:spPr>
          <a:xfrm>
            <a:off x="9996202" y="2589024"/>
            <a:ext cx="1861302" cy="1981576"/>
          </a:xfrm>
          <a:prstGeom prst="foldedCorner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cap="small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à faire avec le bloc 3</a:t>
            </a:r>
          </a:p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000" b="1" cap="small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à jour des procédures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0844" y="2169909"/>
            <a:ext cx="4647098" cy="7078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3175" indent="-6350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Le statut OEA 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: les avantages du statut, </a:t>
            </a:r>
          </a:p>
          <a:p>
            <a:pPr marL="6350" marR="3175" indent="-6350"/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l’intérêt des procédures ICS/ECS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7967669" y="3227096"/>
            <a:ext cx="1655379" cy="108078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78301"/>
              </p:ext>
            </p:extLst>
          </p:nvPr>
        </p:nvGraphicFramePr>
        <p:xfrm>
          <a:off x="1806403" y="4675392"/>
          <a:ext cx="876836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182">
                  <a:extLst>
                    <a:ext uri="{9D8B030D-6E8A-4147-A177-3AD203B41FA5}">
                      <a16:colId xmlns:a16="http://schemas.microsoft.com/office/drawing/2014/main" val="980298157"/>
                    </a:ext>
                  </a:extLst>
                </a:gridCol>
                <a:gridCol w="4384182">
                  <a:extLst>
                    <a:ext uri="{9D8B030D-6E8A-4147-A177-3AD203B41FA5}">
                      <a16:colId xmlns:a16="http://schemas.microsoft.com/office/drawing/2014/main" val="1003509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cap="sm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Mesures</a:t>
                      </a:r>
                      <a:r>
                        <a:rPr lang="fr-FR" sz="24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fr-FR" sz="2400" cap="sm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sécurité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cap="sm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Procédures</a:t>
                      </a:r>
                      <a:r>
                        <a:rPr lang="fr-FR" sz="240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fr-FR" sz="2400" cap="sm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sureté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Destinées</a:t>
                      </a:r>
                      <a:r>
                        <a:rPr lang="fr-FR" b="1" baseline="0" dirty="0">
                          <a:solidFill>
                            <a:srgbClr val="002060"/>
                          </a:solidFill>
                        </a:rPr>
                        <a:t> à se préserver des risques à caractère </a:t>
                      </a:r>
                      <a:r>
                        <a:rPr lang="fr-FR" b="1" i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involontaire</a:t>
                      </a:r>
                      <a:r>
                        <a:rPr lang="fr-FR" b="1" i="0" baseline="0" dirty="0">
                          <a:solidFill>
                            <a:srgbClr val="002060"/>
                          </a:solidFill>
                        </a:rPr>
                        <a:t>, non intentionnel.</a:t>
                      </a:r>
                      <a:endParaRPr lang="fr-FR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Décisions préventives destinées</a:t>
                      </a:r>
                      <a:r>
                        <a:rPr lang="fr-FR" b="1" baseline="0" dirty="0">
                          <a:solidFill>
                            <a:srgbClr val="002060"/>
                          </a:solidFill>
                        </a:rPr>
                        <a:t> à protéger les biens, les personnes face à tout </a:t>
                      </a:r>
                      <a:r>
                        <a:rPr lang="fr-FR" sz="1800" b="1" i="1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acte de malveillance </a:t>
                      </a:r>
                      <a:r>
                        <a:rPr lang="fr-FR" b="1" baseline="0" dirty="0">
                          <a:solidFill>
                            <a:srgbClr val="002060"/>
                          </a:solidFill>
                        </a:rPr>
                        <a:t>(de la délinquance au terrorisme)</a:t>
                      </a:r>
                      <a:endParaRPr lang="fr-FR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873323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6534">
            <a:off x="350315" y="4832154"/>
            <a:ext cx="1345773" cy="13982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7F06C7-97E4-4E37-9ACB-367B9902E405}"/>
              </a:ext>
            </a:extLst>
          </p:cNvPr>
          <p:cNvSpPr/>
          <p:nvPr/>
        </p:nvSpPr>
        <p:spPr>
          <a:xfrm>
            <a:off x="2820844" y="3404394"/>
            <a:ext cx="4647098" cy="7078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marR="3175" indent="-6350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mesures de sécurité</a:t>
            </a:r>
          </a:p>
          <a:p>
            <a:pPr marL="6350" marR="3175" indent="-6350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procédures de sûreté</a:t>
            </a:r>
          </a:p>
        </p:txBody>
      </p:sp>
      <p:pic>
        <p:nvPicPr>
          <p:cNvPr id="14" name="Image 13" descr="Certification OEA, Transports DTS, France">
            <a:extLst>
              <a:ext uri="{FF2B5EF4-FFF2-40B4-BE49-F238E27FC236}">
                <a16:creationId xmlns:a16="http://schemas.microsoft.com/office/drawing/2014/main" id="{945A2F07-3FF8-4385-957E-6B715BAE27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96" y="1850780"/>
            <a:ext cx="1655379" cy="108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Solutions de sécurité pour transport et logistique – TEB Vidéo et Sécurité">
            <a:extLst>
              <a:ext uri="{FF2B5EF4-FFF2-40B4-BE49-F238E27FC236}">
                <a16:creationId xmlns:a16="http://schemas.microsoft.com/office/drawing/2014/main" id="{9E5247AF-8C2C-48FB-973F-0E2AD29FD3CD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5" y="1561378"/>
            <a:ext cx="1566403" cy="160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B67E5DBF-8DFB-402F-A6FD-D887A22F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226" y="6445963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DB23B5C6-5C39-4444-81EF-05E6A97CC87F}"/>
              </a:ext>
            </a:extLst>
          </p:cNvPr>
          <p:cNvSpPr/>
          <p:nvPr/>
        </p:nvSpPr>
        <p:spPr>
          <a:xfrm rot="5400000">
            <a:off x="3124031" y="1348758"/>
            <a:ext cx="455629" cy="384143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D27720B-78DE-4CD7-AFB9-A63E34E0DEA0}"/>
              </a:ext>
            </a:extLst>
          </p:cNvPr>
          <p:cNvSpPr/>
          <p:nvPr/>
        </p:nvSpPr>
        <p:spPr>
          <a:xfrm>
            <a:off x="1704866" y="369332"/>
            <a:ext cx="3293960" cy="7447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 savoirs associés </a:t>
            </a:r>
          </a:p>
        </p:txBody>
      </p:sp>
      <p:pic>
        <p:nvPicPr>
          <p:cNvPr id="21" name="Picture 2" descr="Officiel Prevention : Sécurité au travail, prévention risque professionnel.  Officiel Prevention, annuaire CHSCT">
            <a:extLst>
              <a:ext uri="{FF2B5EF4-FFF2-40B4-BE49-F238E27FC236}">
                <a16:creationId xmlns:a16="http://schemas.microsoft.com/office/drawing/2014/main" id="{A4A6730F-8A39-4F53-AFB0-B0626F1A0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r="7375"/>
          <a:stretch/>
        </p:blipFill>
        <p:spPr bwMode="auto">
          <a:xfrm>
            <a:off x="120000" y="3429000"/>
            <a:ext cx="2448952" cy="8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avec coins rognés en diagonale 10">
            <a:extLst>
              <a:ext uri="{FF2B5EF4-FFF2-40B4-BE49-F238E27FC236}">
                <a16:creationId xmlns:a16="http://schemas.microsoft.com/office/drawing/2014/main" id="{7AF1D761-5236-40E3-8E50-31B5390CF300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C2.2</a:t>
            </a:r>
          </a:p>
        </p:txBody>
      </p:sp>
    </p:spTree>
    <p:extLst>
      <p:ext uri="{BB962C8B-B14F-4D97-AF65-F5344CB8AC3E}">
        <p14:creationId xmlns:p14="http://schemas.microsoft.com/office/powerpoint/2010/main" val="407454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3" grpId="0" animBg="1"/>
      <p:bldP spid="15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8E6E7-C94D-440A-97FC-3ECE57A2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AADB32-9206-45BB-8D18-93C0164B9A7B}"/>
              </a:ext>
            </a:extLst>
          </p:cNvPr>
          <p:cNvSpPr txBox="1"/>
          <p:nvPr/>
        </p:nvSpPr>
        <p:spPr>
          <a:xfrm>
            <a:off x="7416871" y="5570599"/>
            <a:ext cx="3191220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fr-FR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Dédouanement à l’export en procédure de droit commun</a:t>
            </a:r>
          </a:p>
        </p:txBody>
      </p:sp>
      <p:sp>
        <p:nvSpPr>
          <p:cNvPr id="53" name="Freeform 4">
            <a:extLst>
              <a:ext uri="{FF2B5EF4-FFF2-40B4-BE49-F238E27FC236}">
                <a16:creationId xmlns:a16="http://schemas.microsoft.com/office/drawing/2014/main" id="{212AFD0E-3A3E-4DB2-B993-DDF2C853AEF1}"/>
              </a:ext>
            </a:extLst>
          </p:cNvPr>
          <p:cNvSpPr>
            <a:spLocks/>
          </p:cNvSpPr>
          <p:nvPr/>
        </p:nvSpPr>
        <p:spPr bwMode="auto">
          <a:xfrm rot="20122847">
            <a:off x="-272521" y="1918663"/>
            <a:ext cx="3125149" cy="3579193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Oval 5">
            <a:extLst>
              <a:ext uri="{FF2B5EF4-FFF2-40B4-BE49-F238E27FC236}">
                <a16:creationId xmlns:a16="http://schemas.microsoft.com/office/drawing/2014/main" id="{D3079434-FBE9-4759-B17A-E81D915A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7210"/>
            <a:ext cx="5152535" cy="2929324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11AE14-7175-40E5-A456-04BDA2293C26}"/>
              </a:ext>
            </a:extLst>
          </p:cNvPr>
          <p:cNvSpPr txBox="1"/>
          <p:nvPr/>
        </p:nvSpPr>
        <p:spPr>
          <a:xfrm>
            <a:off x="1027611" y="1613081"/>
            <a:ext cx="3354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des savoirs</a:t>
            </a:r>
          </a:p>
          <a:p>
            <a:pPr algn="ctr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associés - C2.S7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32933EF-7B25-4876-BD1B-6D5739F06720}"/>
              </a:ext>
            </a:extLst>
          </p:cNvPr>
          <p:cNvSpPr txBox="1"/>
          <p:nvPr/>
        </p:nvSpPr>
        <p:spPr>
          <a:xfrm>
            <a:off x="407460" y="2244922"/>
            <a:ext cx="2593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i="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rincipes généraux </a:t>
            </a: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50494A4-5A57-422E-A37E-4F584D58F8B7}"/>
              </a:ext>
            </a:extLst>
          </p:cNvPr>
          <p:cNvSpPr txBox="1"/>
          <p:nvPr/>
        </p:nvSpPr>
        <p:spPr>
          <a:xfrm>
            <a:off x="1023030" y="2553597"/>
            <a:ext cx="3191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  <a:buNone/>
            </a:pPr>
            <a:r>
              <a:rPr lang="fr-FR" sz="1600" b="1" dirty="0">
                <a:solidFill>
                  <a:srgbClr val="002060"/>
                </a:solidFill>
              </a:rPr>
              <a:t>S</a:t>
            </a:r>
            <a:r>
              <a:rPr lang="fr-FR" sz="1600" b="1" i="0" dirty="0">
                <a:solidFill>
                  <a:srgbClr val="002060"/>
                </a:solidFill>
                <a:effectLst/>
              </a:rPr>
              <a:t>tatut du représentant en douane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A79050D-6BFF-4FF5-B745-46F603353603}"/>
              </a:ext>
            </a:extLst>
          </p:cNvPr>
          <p:cNvSpPr txBox="1"/>
          <p:nvPr/>
        </p:nvSpPr>
        <p:spPr>
          <a:xfrm>
            <a:off x="1023030" y="2899575"/>
            <a:ext cx="3667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Dédouanement en détails (DELTA G)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A3352B5-A001-44AC-9BB0-102A3D2E05A5}"/>
              </a:ext>
            </a:extLst>
          </p:cNvPr>
          <p:cNvSpPr txBox="1"/>
          <p:nvPr/>
        </p:nvSpPr>
        <p:spPr>
          <a:xfrm>
            <a:off x="1023029" y="3244844"/>
            <a:ext cx="3939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  <a:buNone/>
            </a:pPr>
            <a:r>
              <a:rPr lang="fr-FR" sz="1600" b="1" dirty="0">
                <a:solidFill>
                  <a:srgbClr val="002060"/>
                </a:solidFill>
              </a:rPr>
              <a:t>D</a:t>
            </a:r>
            <a:r>
              <a:rPr lang="fr-FR" sz="1600" b="1" i="0" dirty="0">
                <a:solidFill>
                  <a:srgbClr val="002060"/>
                </a:solidFill>
                <a:effectLst/>
              </a:rPr>
              <a:t>édouanement simplifié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b="1" i="0" dirty="0">
                <a:solidFill>
                  <a:srgbClr val="002060"/>
                </a:solidFill>
                <a:effectLst/>
              </a:rPr>
              <a:t>(DELTA G, DELTA X)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2B2D08C-D264-43D8-A79C-20FFF1465815}"/>
              </a:ext>
            </a:extLst>
          </p:cNvPr>
          <p:cNvSpPr txBox="1"/>
          <p:nvPr/>
        </p:nvSpPr>
        <p:spPr>
          <a:xfrm>
            <a:off x="1014821" y="3590113"/>
            <a:ext cx="2599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S</a:t>
            </a:r>
            <a:r>
              <a:rPr lang="fr-FR" sz="1600" b="1" i="0" dirty="0">
                <a:solidFill>
                  <a:srgbClr val="002060"/>
                </a:solidFill>
                <a:effectLst/>
              </a:rPr>
              <a:t>ituation de la déclaration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CB464C0-6FAD-4964-A544-99B757646F60}"/>
              </a:ext>
            </a:extLst>
          </p:cNvPr>
          <p:cNvSpPr txBox="1"/>
          <p:nvPr/>
        </p:nvSpPr>
        <p:spPr>
          <a:xfrm>
            <a:off x="6371617" y="10314"/>
            <a:ext cx="58203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C2.S7- Les modes de dédouanement</a:t>
            </a:r>
          </a:p>
        </p:txBody>
      </p:sp>
      <p:grpSp>
        <p:nvGrpSpPr>
          <p:cNvPr id="9" name="Group 49">
            <a:extLst>
              <a:ext uri="{FF2B5EF4-FFF2-40B4-BE49-F238E27FC236}">
                <a16:creationId xmlns:a16="http://schemas.microsoft.com/office/drawing/2014/main" id="{B8F1AFAB-0363-471F-851C-13ECB2A5BD6E}"/>
              </a:ext>
            </a:extLst>
          </p:cNvPr>
          <p:cNvGrpSpPr>
            <a:grpSpLocks/>
          </p:cNvGrpSpPr>
          <p:nvPr/>
        </p:nvGrpSpPr>
        <p:grpSpPr bwMode="auto">
          <a:xfrm>
            <a:off x="61523" y="5608719"/>
            <a:ext cx="995424" cy="768023"/>
            <a:chOff x="462" y="3119"/>
            <a:chExt cx="1553" cy="11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98DAE9-5FF6-4C6B-A52C-861AEB9F3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61F71700-2C30-45ED-9079-7B98F375D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8829F12A-9D4E-433B-BBA1-1ED7E807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BE9F2EEC-953F-46E0-B049-465FC8A77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E69B6E-205C-42C3-BF13-2C75B436E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4251DF52-B594-4070-8A11-B99C22C031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D5E1DD49-5150-49A5-AB36-5B5C965D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12">
                <a:extLst>
                  <a:ext uri="{FF2B5EF4-FFF2-40B4-BE49-F238E27FC236}">
                    <a16:creationId xmlns:a16="http://schemas.microsoft.com/office/drawing/2014/main" id="{92ECAE84-EF8D-49B7-A441-7026F45DE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13">
                <a:extLst>
                  <a:ext uri="{FF2B5EF4-FFF2-40B4-BE49-F238E27FC236}">
                    <a16:creationId xmlns:a16="http://schemas.microsoft.com/office/drawing/2014/main" id="{4C48CAA8-1874-4DC5-8253-8878874C5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C73A6508-D805-4206-B29A-9B721409A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D12DBC76-5ABE-4C2C-8FDA-2AE45AE00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E9A2A14F-0CAA-4655-BB05-5BAA29847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17">
                <a:extLst>
                  <a:ext uri="{FF2B5EF4-FFF2-40B4-BE49-F238E27FC236}">
                    <a16:creationId xmlns:a16="http://schemas.microsoft.com/office/drawing/2014/main" id="{3455579C-0E8A-4330-B0F9-3305306B6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Oval 18">
                <a:extLst>
                  <a:ext uri="{FF2B5EF4-FFF2-40B4-BE49-F238E27FC236}">
                    <a16:creationId xmlns:a16="http://schemas.microsoft.com/office/drawing/2014/main" id="{1853731F-BADE-4878-8D17-D31F199EB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55F019DC-BE7D-4105-895A-57DF86113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09EB7DA7-401B-4EDF-BBD8-62E182626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C8BD623-4D36-40D7-9E31-290A16F29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48">
              <a:extLst>
                <a:ext uri="{FF2B5EF4-FFF2-40B4-BE49-F238E27FC236}">
                  <a16:creationId xmlns:a16="http://schemas.microsoft.com/office/drawing/2014/main" id="{71231870-7B6C-4BC1-A08B-538392201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17" name="Group 25">
                <a:extLst>
                  <a:ext uri="{FF2B5EF4-FFF2-40B4-BE49-F238E27FC236}">
                    <a16:creationId xmlns:a16="http://schemas.microsoft.com/office/drawing/2014/main" id="{4B4EB4BD-3361-493F-BC93-E17F362DF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40" name="Oval 23">
                  <a:extLst>
                    <a:ext uri="{FF2B5EF4-FFF2-40B4-BE49-F238E27FC236}">
                      <a16:creationId xmlns:a16="http://schemas.microsoft.com/office/drawing/2014/main" id="{86E13BF0-5EB6-4F1B-BB73-48E70AC26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Oval 24">
                  <a:extLst>
                    <a:ext uri="{FF2B5EF4-FFF2-40B4-BE49-F238E27FC236}">
                      <a16:creationId xmlns:a16="http://schemas.microsoft.com/office/drawing/2014/main" id="{BF957FBC-D514-44A3-A9C4-F10677141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47">
                <a:extLst>
                  <a:ext uri="{FF2B5EF4-FFF2-40B4-BE49-F238E27FC236}">
                    <a16:creationId xmlns:a16="http://schemas.microsoft.com/office/drawing/2014/main" id="{3E113F09-25EF-43B4-B12E-129FE397E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D82AECEA-D90F-415B-ACD4-6FFABCB14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160757A0-D7DD-4461-A94F-9682A5594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8D47E792-0C21-4C0E-88CF-910CC32D4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46">
                  <a:extLst>
                    <a:ext uri="{FF2B5EF4-FFF2-40B4-BE49-F238E27FC236}">
                      <a16:creationId xmlns:a16="http://schemas.microsoft.com/office/drawing/2014/main" id="{40DD81E8-72B4-48CE-BB19-A95E532895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23" name="Freeform 29">
                    <a:extLst>
                      <a:ext uri="{FF2B5EF4-FFF2-40B4-BE49-F238E27FC236}">
                        <a16:creationId xmlns:a16="http://schemas.microsoft.com/office/drawing/2014/main" id="{8D6577E7-D11B-4762-BCEB-AB8CEC4D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37">
                    <a:extLst>
                      <a:ext uri="{FF2B5EF4-FFF2-40B4-BE49-F238E27FC236}">
                        <a16:creationId xmlns:a16="http://schemas.microsoft.com/office/drawing/2014/main" id="{AD6EDD74-C35A-4A6B-B5B6-A22599CDE8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33" name="Group 33">
                      <a:extLst>
                        <a:ext uri="{FF2B5EF4-FFF2-40B4-BE49-F238E27FC236}">
                          <a16:creationId xmlns:a16="http://schemas.microsoft.com/office/drawing/2014/main" id="{6732EBB6-79AC-48D0-9397-4EDCFA7004A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37" name="Oval 30">
                        <a:extLst>
                          <a:ext uri="{FF2B5EF4-FFF2-40B4-BE49-F238E27FC236}">
                            <a16:creationId xmlns:a16="http://schemas.microsoft.com/office/drawing/2014/main" id="{D7D32BA5-62D6-4021-AB6E-A1B922F504B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Oval 31">
                        <a:extLst>
                          <a:ext uri="{FF2B5EF4-FFF2-40B4-BE49-F238E27FC236}">
                            <a16:creationId xmlns:a16="http://schemas.microsoft.com/office/drawing/2014/main" id="{2347EB23-92BD-4568-9E16-A6C0A79965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Oval 32">
                        <a:extLst>
                          <a:ext uri="{FF2B5EF4-FFF2-40B4-BE49-F238E27FC236}">
                            <a16:creationId xmlns:a16="http://schemas.microsoft.com/office/drawing/2014/main" id="{9A63F95D-51D4-4F9A-B67F-14D274C6A8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4" name="Oval 34">
                      <a:extLst>
                        <a:ext uri="{FF2B5EF4-FFF2-40B4-BE49-F238E27FC236}">
                          <a16:creationId xmlns:a16="http://schemas.microsoft.com/office/drawing/2014/main" id="{DD15280B-26E4-49D1-A3C9-453A1218ED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Oval 35">
                      <a:extLst>
                        <a:ext uri="{FF2B5EF4-FFF2-40B4-BE49-F238E27FC236}">
                          <a16:creationId xmlns:a16="http://schemas.microsoft.com/office/drawing/2014/main" id="{CF7D6DAB-3BF6-4B13-8BAA-C52AB28B41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Oval 36">
                      <a:extLst>
                        <a:ext uri="{FF2B5EF4-FFF2-40B4-BE49-F238E27FC236}">
                          <a16:creationId xmlns:a16="http://schemas.microsoft.com/office/drawing/2014/main" id="{A7D0B8AC-76DE-4A7B-A98F-40AB2BCAF4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45">
                    <a:extLst>
                      <a:ext uri="{FF2B5EF4-FFF2-40B4-BE49-F238E27FC236}">
                        <a16:creationId xmlns:a16="http://schemas.microsoft.com/office/drawing/2014/main" id="{C2510409-5EFB-48D2-8ACF-737D3AF607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26" name="Group 41">
                      <a:extLst>
                        <a:ext uri="{FF2B5EF4-FFF2-40B4-BE49-F238E27FC236}">
                          <a16:creationId xmlns:a16="http://schemas.microsoft.com/office/drawing/2014/main" id="{3E3F9AC6-6A28-4DAF-AB66-6128EFDCCD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30" name="Oval 38">
                        <a:extLst>
                          <a:ext uri="{FF2B5EF4-FFF2-40B4-BE49-F238E27FC236}">
                            <a16:creationId xmlns:a16="http://schemas.microsoft.com/office/drawing/2014/main" id="{2EC6640C-7689-4433-9E84-DA828E46D2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Oval 39">
                        <a:extLst>
                          <a:ext uri="{FF2B5EF4-FFF2-40B4-BE49-F238E27FC236}">
                            <a16:creationId xmlns:a16="http://schemas.microsoft.com/office/drawing/2014/main" id="{F1DCB1EA-C1C8-4582-97AC-9635973107E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" name="Oval 40">
                        <a:extLst>
                          <a:ext uri="{FF2B5EF4-FFF2-40B4-BE49-F238E27FC236}">
                            <a16:creationId xmlns:a16="http://schemas.microsoft.com/office/drawing/2014/main" id="{D9701535-FC4C-41B4-B389-6A70D2BEFF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7" name="Oval 42">
                      <a:extLst>
                        <a:ext uri="{FF2B5EF4-FFF2-40B4-BE49-F238E27FC236}">
                          <a16:creationId xmlns:a16="http://schemas.microsoft.com/office/drawing/2014/main" id="{3B8F3E1A-6A07-42B7-B56F-A9A94537BA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Oval 43">
                      <a:extLst>
                        <a:ext uri="{FF2B5EF4-FFF2-40B4-BE49-F238E27FC236}">
                          <a16:creationId xmlns:a16="http://schemas.microsoft.com/office/drawing/2014/main" id="{916836E5-A19F-43A7-A052-A14DB86B2C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Oval 44">
                      <a:extLst>
                        <a:ext uri="{FF2B5EF4-FFF2-40B4-BE49-F238E27FC236}">
                          <a16:creationId xmlns:a16="http://schemas.microsoft.com/office/drawing/2014/main" id="{73FF893A-6CC4-4E32-9263-283EEC66F81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6" name="Espace réservé du pied de page 5">
            <a:extLst>
              <a:ext uri="{FF2B5EF4-FFF2-40B4-BE49-F238E27FC236}">
                <a16:creationId xmlns:a16="http://schemas.microsoft.com/office/drawing/2014/main" id="{FD508049-5718-4768-80DC-F7DAB85F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208" y="6437963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7" name="Rectangle avec coins rognés en diagonale 10">
            <a:extLst>
              <a:ext uri="{FF2B5EF4-FFF2-40B4-BE49-F238E27FC236}">
                <a16:creationId xmlns:a16="http://schemas.microsoft.com/office/drawing/2014/main" id="{6BC024A7-F072-4F73-B914-6CF876A15AC9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C2.2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A3EE5659-FCED-420E-B3BE-83970201C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536" y="680343"/>
            <a:ext cx="7044955" cy="454694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96D1586E-A2CB-49E7-93F5-104C7B1B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078" y="3844637"/>
            <a:ext cx="3500203" cy="26433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0FAD48-4A91-4E24-B9F7-EA495DD89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2" y="2579970"/>
            <a:ext cx="431509" cy="273289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98E11DD2-C69E-4877-9C9F-A6A70D85B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9" y="2935638"/>
            <a:ext cx="431509" cy="27328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DBCBC12C-99A4-41AA-AF94-CFA406E73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" y="3275097"/>
            <a:ext cx="431509" cy="273289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1439E44-9393-48DA-A353-CFE00C24E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2" y="3609647"/>
            <a:ext cx="431509" cy="2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6D7BBA-C02A-4E0E-8445-0E873B35AC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5F6"/>
              </a:clrFrom>
              <a:clrTo>
                <a:srgbClr val="F4F5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1166" y="5061968"/>
            <a:ext cx="1874793" cy="1331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B0F6E8-C968-4F78-AD38-47AF4FFE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C86F56-7E33-4900-8D68-EA0D356C9C40}"/>
              </a:ext>
            </a:extLst>
          </p:cNvPr>
          <p:cNvSpPr txBox="1"/>
          <p:nvPr/>
        </p:nvSpPr>
        <p:spPr>
          <a:xfrm>
            <a:off x="1952625" y="604"/>
            <a:ext cx="102393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C2.3 - Suivre l’opération de transport et communiquer avec les interlocuteurs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A7C2D1-E39B-45D7-B27B-079726D4E5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6" y="698194"/>
            <a:ext cx="4106212" cy="159476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33A0AE8A-59CB-4E18-A5D5-FAF5B059FB42}"/>
              </a:ext>
            </a:extLst>
          </p:cNvPr>
          <p:cNvSpPr/>
          <p:nvPr/>
        </p:nvSpPr>
        <p:spPr>
          <a:xfrm>
            <a:off x="5467350" y="797346"/>
            <a:ext cx="1653896" cy="7457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14F7F01-3EFE-48B1-BF9B-15C18B3C3C4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93" y="4871496"/>
            <a:ext cx="2099781" cy="13981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FABB7C-8F0B-4CF5-A6D1-71C406E16268}"/>
              </a:ext>
            </a:extLst>
          </p:cNvPr>
          <p:cNvSpPr/>
          <p:nvPr/>
        </p:nvSpPr>
        <p:spPr>
          <a:xfrm rot="20898319">
            <a:off x="3649228" y="4876706"/>
            <a:ext cx="314766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Empêchement à la livraison, colis dévoyé, retard…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D5E683-0D84-4B29-95AB-0D021157D491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92" y="803285"/>
            <a:ext cx="2647540" cy="14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91BB8C-A3C8-4AF3-9821-C7694FE2994C}"/>
              </a:ext>
            </a:extLst>
          </p:cNvPr>
          <p:cNvSpPr/>
          <p:nvPr/>
        </p:nvSpPr>
        <p:spPr>
          <a:xfrm rot="21067857">
            <a:off x="8070143" y="4603483"/>
            <a:ext cx="3820406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fr-FR" sz="2000" b="1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Les téléprocédures</a:t>
            </a:r>
          </a:p>
          <a:p>
            <a:pPr algn="l"/>
            <a:r>
              <a:rPr lang="fr-FR" sz="2000" b="1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La communication téléphonique</a:t>
            </a:r>
          </a:p>
          <a:p>
            <a:pPr algn="l"/>
            <a:r>
              <a:rPr lang="fr-FR" sz="2000" b="1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La messagerie électronique</a:t>
            </a:r>
          </a:p>
          <a:p>
            <a:pPr algn="l"/>
            <a:r>
              <a:rPr lang="fr-FR" sz="2000" b="1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… </a:t>
            </a:r>
          </a:p>
          <a:p>
            <a:pPr algn="l"/>
            <a:endParaRPr lang="fr-FR" sz="2000" b="0" i="0" dirty="0">
              <a:effectLst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1504762-89D0-4E54-994A-7B501502F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856076"/>
              </p:ext>
            </p:extLst>
          </p:nvPr>
        </p:nvGraphicFramePr>
        <p:xfrm>
          <a:off x="691408" y="802062"/>
          <a:ext cx="111309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Espace réservé du pied de page 5">
            <a:extLst>
              <a:ext uri="{FF2B5EF4-FFF2-40B4-BE49-F238E27FC236}">
                <a16:creationId xmlns:a16="http://schemas.microsoft.com/office/drawing/2014/main" id="{1F12D92F-4D31-4F40-B118-CDC9C731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851" y="6438000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9F4E88DA-0D7A-47CA-B707-7EFA1C89A2ED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C2.3</a:t>
            </a:r>
          </a:p>
        </p:txBody>
      </p:sp>
      <p:pic>
        <p:nvPicPr>
          <p:cNvPr id="21" name="Picture 4" descr="ATTENTION À L'UTILISATION DU COURRIER ÉLECTRONIQUE! - Le locataire">
            <a:extLst>
              <a:ext uri="{FF2B5EF4-FFF2-40B4-BE49-F238E27FC236}">
                <a16:creationId xmlns:a16="http://schemas.microsoft.com/office/drawing/2014/main" id="{11832E67-D6B4-4BB4-BC0F-520AB436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721" y="5124029"/>
            <a:ext cx="634661" cy="6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8" grpId="0"/>
      <p:bldP spid="15" grpId="0"/>
      <p:bldGraphic spid="3" grpId="0">
        <p:bldAsOne/>
      </p:bldGraphic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13">
            <a:extLst>
              <a:ext uri="{FF2B5EF4-FFF2-40B4-BE49-F238E27FC236}">
                <a16:creationId xmlns:a16="http://schemas.microsoft.com/office/drawing/2014/main" id="{11EEBC8B-CEB3-4BCC-99C2-685B7D8268DF}"/>
              </a:ext>
            </a:extLst>
          </p:cNvPr>
          <p:cNvSpPr/>
          <p:nvPr/>
        </p:nvSpPr>
        <p:spPr>
          <a:xfrm>
            <a:off x="1219991" y="1334233"/>
            <a:ext cx="9550426" cy="2368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8CEA88A-00A2-4E64-8CE3-CF72B727CBF7}"/>
              </a:ext>
            </a:extLst>
          </p:cNvPr>
          <p:cNvSpPr/>
          <p:nvPr/>
        </p:nvSpPr>
        <p:spPr>
          <a:xfrm>
            <a:off x="5854298" y="1518187"/>
            <a:ext cx="4650720" cy="20647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r-FR" sz="1800" b="0" i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BC3A43-DAD2-416B-828B-16269A01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3309A7-A0B9-49F1-A46E-BB48151CE227}"/>
              </a:ext>
            </a:extLst>
          </p:cNvPr>
          <p:cNvSpPr txBox="1"/>
          <p:nvPr/>
        </p:nvSpPr>
        <p:spPr>
          <a:xfrm>
            <a:off x="3200400" y="0"/>
            <a:ext cx="8991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associés à la Compétence C2.3 – Suivre l’opération de transport et communiquer avec les interlocuteurs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C78C96B-C115-45DE-9F76-AD8AC208A149}"/>
              </a:ext>
            </a:extLst>
          </p:cNvPr>
          <p:cNvSpPr/>
          <p:nvPr/>
        </p:nvSpPr>
        <p:spPr>
          <a:xfrm>
            <a:off x="1450824" y="1547871"/>
            <a:ext cx="4190455" cy="19253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0" i="1" dirty="0">
              <a:solidFill>
                <a:schemeClr val="tx1"/>
              </a:solidFill>
              <a:effectLst/>
            </a:endParaRPr>
          </a:p>
          <a:p>
            <a:endParaRPr lang="fr-FR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Les moyens et outils de communication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CD98FA-A431-4E07-8843-BF04C2435CAD}"/>
              </a:ext>
            </a:extLst>
          </p:cNvPr>
          <p:cNvSpPr/>
          <p:nvPr/>
        </p:nvSpPr>
        <p:spPr>
          <a:xfrm>
            <a:off x="6058186" y="2225415"/>
            <a:ext cx="4229363" cy="61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C2.S8 - Les outils de traçabilité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88FAD77-2C81-4CEB-978B-54A1BBFD9B78}"/>
              </a:ext>
            </a:extLst>
          </p:cNvPr>
          <p:cNvSpPr/>
          <p:nvPr/>
        </p:nvSpPr>
        <p:spPr>
          <a:xfrm>
            <a:off x="6058185" y="2826386"/>
            <a:ext cx="4229364" cy="61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C2.S9 - Les incidents et leur traitement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A114F8-45CE-4E87-95B7-733BDFD51168}"/>
              </a:ext>
            </a:extLst>
          </p:cNvPr>
          <p:cNvSpPr txBox="1"/>
          <p:nvPr/>
        </p:nvSpPr>
        <p:spPr>
          <a:xfrm>
            <a:off x="1969158" y="1805202"/>
            <a:ext cx="2890351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de compétences C1 </a:t>
            </a:r>
          </a:p>
        </p:txBody>
      </p:sp>
      <p:pic>
        <p:nvPicPr>
          <p:cNvPr id="14" name="Graphique 13" descr="Épingle">
            <a:extLst>
              <a:ext uri="{FF2B5EF4-FFF2-40B4-BE49-F238E27FC236}">
                <a16:creationId xmlns:a16="http://schemas.microsoft.com/office/drawing/2014/main" id="{0BE16348-5B40-4A20-A1F1-B4E3D2442748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9554" y="1598443"/>
            <a:ext cx="289560" cy="289560"/>
          </a:xfrm>
          <a:prstGeom prst="rect">
            <a:avLst/>
          </a:prstGeom>
        </p:spPr>
      </p:pic>
      <p:pic>
        <p:nvPicPr>
          <p:cNvPr id="15" name="Graphique 14" descr="Épingle">
            <a:extLst>
              <a:ext uri="{FF2B5EF4-FFF2-40B4-BE49-F238E27FC236}">
                <a16:creationId xmlns:a16="http://schemas.microsoft.com/office/drawing/2014/main" id="{843B6587-DF8A-43B7-A800-63AE9068B2A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3707" y="1557544"/>
            <a:ext cx="289560" cy="289560"/>
          </a:xfrm>
          <a:prstGeom prst="rect">
            <a:avLst/>
          </a:prstGeom>
        </p:spPr>
      </p:pic>
      <p:pic>
        <p:nvPicPr>
          <p:cNvPr id="17" name="Image 16" descr="6 outils de communication interne à utiliser">
            <a:extLst>
              <a:ext uri="{FF2B5EF4-FFF2-40B4-BE49-F238E27FC236}">
                <a16:creationId xmlns:a16="http://schemas.microsoft.com/office/drawing/2014/main" id="{5C6E26A0-EE4C-46B7-8D01-83BA7C6E08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00" y="4206409"/>
            <a:ext cx="2911969" cy="192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Outils de communication | Les outils de travail collaboratifs à distance">
            <a:extLst>
              <a:ext uri="{FF2B5EF4-FFF2-40B4-BE49-F238E27FC236}">
                <a16:creationId xmlns:a16="http://schemas.microsoft.com/office/drawing/2014/main" id="{BFB1AE9B-C6D4-4997-AF79-4B53365B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584">
            <a:off x="316321" y="4578596"/>
            <a:ext cx="3823537" cy="109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Logiciel de traçabilité courrier - ABPost">
            <a:extLst>
              <a:ext uri="{FF2B5EF4-FFF2-40B4-BE49-F238E27FC236}">
                <a16:creationId xmlns:a16="http://schemas.microsoft.com/office/drawing/2014/main" id="{8362B4AA-6F96-4E25-936B-F1820D076CAE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68" y="4183888"/>
            <a:ext cx="4500282" cy="176860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Espace réservé du pied de page 5">
            <a:extLst>
              <a:ext uri="{FF2B5EF4-FFF2-40B4-BE49-F238E27FC236}">
                <a16:creationId xmlns:a16="http://schemas.microsoft.com/office/drawing/2014/main" id="{DFFF50D3-EB03-4DD6-9D14-A9D44834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433" y="6392301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0" name="Rectangle avec coins rognés en diagonale 10">
            <a:extLst>
              <a:ext uri="{FF2B5EF4-FFF2-40B4-BE49-F238E27FC236}">
                <a16:creationId xmlns:a16="http://schemas.microsoft.com/office/drawing/2014/main" id="{270AD36B-9324-4AC0-9EA7-B294DBA9775C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74E62E-188A-45E1-AF0C-6D4430EB95BE}"/>
              </a:ext>
            </a:extLst>
          </p:cNvPr>
          <p:cNvSpPr txBox="1"/>
          <p:nvPr/>
        </p:nvSpPr>
        <p:spPr>
          <a:xfrm rot="20959079">
            <a:off x="8181227" y="1686051"/>
            <a:ext cx="213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dédiés</a:t>
            </a:r>
          </a:p>
        </p:txBody>
      </p:sp>
    </p:spTree>
    <p:extLst>
      <p:ext uri="{BB962C8B-B14F-4D97-AF65-F5344CB8AC3E}">
        <p14:creationId xmlns:p14="http://schemas.microsoft.com/office/powerpoint/2010/main" val="8857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  <p:bldP spid="11" grpId="0" animBg="1"/>
      <p:bldP spid="5" grpId="0" animBg="1"/>
      <p:bldP spid="6" grpId="0" animBg="1"/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45B81-3F84-409E-958B-DA90EFFD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C42CE610-9975-4D08-B57B-54FC5E8734D1}"/>
              </a:ext>
            </a:extLst>
          </p:cNvPr>
          <p:cNvSpPr>
            <a:spLocks/>
          </p:cNvSpPr>
          <p:nvPr/>
        </p:nvSpPr>
        <p:spPr bwMode="auto">
          <a:xfrm rot="20787938">
            <a:off x="378224" y="2479529"/>
            <a:ext cx="3549357" cy="2793289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5AB4BD13-27F5-4BA5-9895-27CB5C17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95" y="1334760"/>
            <a:ext cx="4836610" cy="3271926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8AE044F-B664-4645-9F69-E6A98D5B90D3}"/>
              </a:ext>
            </a:extLst>
          </p:cNvPr>
          <p:cNvSpPr txBox="1"/>
          <p:nvPr/>
        </p:nvSpPr>
        <p:spPr>
          <a:xfrm>
            <a:off x="1584566" y="1488236"/>
            <a:ext cx="3127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des savoirs associés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6F4123D-A944-4431-ACD6-1392DD3ED96B}"/>
              </a:ext>
            </a:extLst>
          </p:cNvPr>
          <p:cNvSpPr txBox="1"/>
          <p:nvPr/>
        </p:nvSpPr>
        <p:spPr>
          <a:xfrm>
            <a:off x="1876197" y="2136143"/>
            <a:ext cx="3486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La fiche de traçabilité, le code-barres,</a:t>
            </a:r>
          </a:p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la radio, identification (RFID)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404D024-5048-44A8-8324-199C4ADE1075}"/>
              </a:ext>
            </a:extLst>
          </p:cNvPr>
          <p:cNvSpPr txBox="1"/>
          <p:nvPr/>
        </p:nvSpPr>
        <p:spPr>
          <a:xfrm>
            <a:off x="1876197" y="2636241"/>
            <a:ext cx="3486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Les boîtiers connectés autonomes </a:t>
            </a:r>
          </a:p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(balises GPS/GSM)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118A7A0-F638-4928-AC18-99CE38CD528E}"/>
              </a:ext>
            </a:extLst>
          </p:cNvPr>
          <p:cNvSpPr txBox="1"/>
          <p:nvPr/>
        </p:nvSpPr>
        <p:spPr>
          <a:xfrm>
            <a:off x="1892823" y="3148231"/>
            <a:ext cx="2463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L’intelligence artificielle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E353465-C79A-433E-80C1-F73A8FD33F94}"/>
              </a:ext>
            </a:extLst>
          </p:cNvPr>
          <p:cNvSpPr txBox="1"/>
          <p:nvPr/>
        </p:nvSpPr>
        <p:spPr>
          <a:xfrm>
            <a:off x="1892823" y="3389298"/>
            <a:ext cx="11940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La caméra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427388B-61CB-40F0-9A8B-D19BC1B17DF8}"/>
              </a:ext>
            </a:extLst>
          </p:cNvPr>
          <p:cNvSpPr txBox="1"/>
          <p:nvPr/>
        </p:nvSpPr>
        <p:spPr>
          <a:xfrm>
            <a:off x="1876197" y="3658320"/>
            <a:ext cx="37164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Le lecteur optique,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B4B5FC0-5550-4A95-ACBF-64DA9C6F3B35}"/>
              </a:ext>
            </a:extLst>
          </p:cNvPr>
          <p:cNvSpPr txBox="1"/>
          <p:nvPr/>
        </p:nvSpPr>
        <p:spPr>
          <a:xfrm>
            <a:off x="1823786" y="3911650"/>
            <a:ext cx="2069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i="0" dirty="0">
                <a:solidFill>
                  <a:srgbClr val="002060"/>
                </a:solidFill>
                <a:effectLst/>
              </a:rPr>
              <a:t> Les outils d’e-</a:t>
            </a:r>
            <a:r>
              <a:rPr lang="fr-FR" sz="1600" b="1" i="0" dirty="0" err="1">
                <a:solidFill>
                  <a:srgbClr val="002060"/>
                </a:solidFill>
                <a:effectLst/>
              </a:rPr>
              <a:t>tracking</a:t>
            </a:r>
            <a:endParaRPr lang="fr-FR" sz="1600" b="1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CB464C0-6FAD-4964-A544-99B757646F60}"/>
              </a:ext>
            </a:extLst>
          </p:cNvPr>
          <p:cNvSpPr txBox="1"/>
          <p:nvPr/>
        </p:nvSpPr>
        <p:spPr>
          <a:xfrm>
            <a:off x="6753225" y="-14407"/>
            <a:ext cx="54387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C2.S8 - Les outils de traçabilité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1"/>
          <a:stretch/>
        </p:blipFill>
        <p:spPr>
          <a:xfrm>
            <a:off x="4162901" y="3924089"/>
            <a:ext cx="2821496" cy="24436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18984"/>
          <a:stretch/>
        </p:blipFill>
        <p:spPr>
          <a:xfrm rot="17698175">
            <a:off x="5040318" y="3934279"/>
            <a:ext cx="1718442" cy="14101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30" y="3642898"/>
            <a:ext cx="3884071" cy="2064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" name="Espace réservé du pied de page 5">
            <a:extLst>
              <a:ext uri="{FF2B5EF4-FFF2-40B4-BE49-F238E27FC236}">
                <a16:creationId xmlns:a16="http://schemas.microsoft.com/office/drawing/2014/main" id="{E827A6CD-ACE5-48ED-96D5-A77EBD04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500" y="6450742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B6AEF50-3555-4924-B6FF-2BDF0CCD164B}"/>
              </a:ext>
            </a:extLst>
          </p:cNvPr>
          <p:cNvSpPr txBox="1"/>
          <p:nvPr/>
        </p:nvSpPr>
        <p:spPr>
          <a:xfrm>
            <a:off x="6753225" y="1266324"/>
            <a:ext cx="4582104" cy="1815882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FR" sz="800" dirty="0"/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professeur doit sensibiliser les élèves à l’ensemble de ces technologies et identifier l’apport et l’incidence de ces outils sur les opérations de suivi. </a:t>
            </a:r>
          </a:p>
        </p:txBody>
      </p:sp>
      <p:pic>
        <p:nvPicPr>
          <p:cNvPr id="69" name="Graphique 68" descr="Avis des clients">
            <a:extLst>
              <a:ext uri="{FF2B5EF4-FFF2-40B4-BE49-F238E27FC236}">
                <a16:creationId xmlns:a16="http://schemas.microsoft.com/office/drawing/2014/main" id="{F2B3C20C-1731-498C-B75A-0692D868B4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46181" y="1331661"/>
            <a:ext cx="561738" cy="561738"/>
          </a:xfrm>
          <a:prstGeom prst="rect">
            <a:avLst/>
          </a:prstGeom>
        </p:spPr>
      </p:pic>
      <p:pic>
        <p:nvPicPr>
          <p:cNvPr id="72" name="Graphique 71" descr="Avis des clients">
            <a:extLst>
              <a:ext uri="{FF2B5EF4-FFF2-40B4-BE49-F238E27FC236}">
                <a16:creationId xmlns:a16="http://schemas.microsoft.com/office/drawing/2014/main" id="{98E3DD34-3BFB-4119-B742-7C441E42EC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58281" y="1318210"/>
            <a:ext cx="561738" cy="561738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19C902B2-BD61-44FD-9744-DA8937B77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4" y="2168478"/>
            <a:ext cx="431509" cy="273289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AB08D5BA-44A6-4148-A2FE-B83598B24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07" y="2660738"/>
            <a:ext cx="431509" cy="273289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49DE0121-3BC4-45DB-956A-CCB3CEC89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10" y="3180863"/>
            <a:ext cx="431509" cy="273289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D4FF4BBA-3E03-4464-AD2E-C164481CF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4" y="3418090"/>
            <a:ext cx="431509" cy="273289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7A0E172F-F688-4BA8-BC83-C6C9CE835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0" y="3691113"/>
            <a:ext cx="431509" cy="273289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41E0A09F-76A2-4B74-B90B-87495CDA4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6" y="3955392"/>
            <a:ext cx="431509" cy="273289"/>
          </a:xfrm>
          <a:prstGeom prst="rect">
            <a:avLst/>
          </a:prstGeom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3089BA09-5C55-4090-B7D7-B9CF9F2DEE56}"/>
              </a:ext>
            </a:extLst>
          </p:cNvPr>
          <p:cNvGrpSpPr>
            <a:grpSpLocks/>
          </p:cNvGrpSpPr>
          <p:nvPr/>
        </p:nvGrpSpPr>
        <p:grpSpPr bwMode="auto">
          <a:xfrm>
            <a:off x="-112823" y="5294570"/>
            <a:ext cx="1526339" cy="995250"/>
            <a:chOff x="462" y="3119"/>
            <a:chExt cx="1553" cy="1104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24B06A2C-5B93-4711-8E8E-8D7ED370D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4015C992-3FCA-4AC3-BC9C-4ED0B624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D52DFACA-8CB9-4835-88C4-5BA8D11E5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415B02E7-B44F-4B8B-9823-CDDCA750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D12C9FB5-374B-4C44-BDDE-EE9C49F3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6B97F21D-8244-4606-B55A-D5D5FD53A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6A6E963B-8FB1-408D-8989-948321CF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7DD20070-DBFA-48C9-9011-3DE866093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13">
                <a:extLst>
                  <a:ext uri="{FF2B5EF4-FFF2-40B4-BE49-F238E27FC236}">
                    <a16:creationId xmlns:a16="http://schemas.microsoft.com/office/drawing/2014/main" id="{305EB5F8-AA7D-4054-BEE0-2EE5D00D1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B7FDE54-EC49-4143-BA2F-6470EE357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BB0FE617-CAFF-433E-8B6E-C214AF6B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F8073AD8-7910-49E2-AA14-CCF72C9C6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7">
                <a:extLst>
                  <a:ext uri="{FF2B5EF4-FFF2-40B4-BE49-F238E27FC236}">
                    <a16:creationId xmlns:a16="http://schemas.microsoft.com/office/drawing/2014/main" id="{9FA3AAFE-448F-4354-9DB6-D75851606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18">
                <a:extLst>
                  <a:ext uri="{FF2B5EF4-FFF2-40B4-BE49-F238E27FC236}">
                    <a16:creationId xmlns:a16="http://schemas.microsoft.com/office/drawing/2014/main" id="{B29BB622-EC56-4074-8E2E-304D9F452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C9D6AC59-C1C2-4B60-ADEA-2FE5B283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1FDC7127-2354-4A4B-91CF-CBED89A1D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392EF008-A5BD-4C70-B27E-5AA258D6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8">
              <a:extLst>
                <a:ext uri="{FF2B5EF4-FFF2-40B4-BE49-F238E27FC236}">
                  <a16:creationId xmlns:a16="http://schemas.microsoft.com/office/drawing/2014/main" id="{B176AA0B-48D9-4852-B9AD-BB61AEF14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15" name="Group 25">
                <a:extLst>
                  <a:ext uri="{FF2B5EF4-FFF2-40B4-BE49-F238E27FC236}">
                    <a16:creationId xmlns:a16="http://schemas.microsoft.com/office/drawing/2014/main" id="{C30EB906-EF40-4BEE-A0F3-2D0BEC7C19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38" name="Oval 23">
                  <a:extLst>
                    <a:ext uri="{FF2B5EF4-FFF2-40B4-BE49-F238E27FC236}">
                      <a16:creationId xmlns:a16="http://schemas.microsoft.com/office/drawing/2014/main" id="{83EDAEE3-CCAB-4362-85E2-CE35C440A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Oval 24">
                  <a:extLst>
                    <a:ext uri="{FF2B5EF4-FFF2-40B4-BE49-F238E27FC236}">
                      <a16:creationId xmlns:a16="http://schemas.microsoft.com/office/drawing/2014/main" id="{9C67375E-D433-4955-9CED-67C24CAF2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47">
                <a:extLst>
                  <a:ext uri="{FF2B5EF4-FFF2-40B4-BE49-F238E27FC236}">
                    <a16:creationId xmlns:a16="http://schemas.microsoft.com/office/drawing/2014/main" id="{045EB4AF-7BBA-4DF6-9541-3C7E64CB2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17" name="Freeform 26">
                  <a:extLst>
                    <a:ext uri="{FF2B5EF4-FFF2-40B4-BE49-F238E27FC236}">
                      <a16:creationId xmlns:a16="http://schemas.microsoft.com/office/drawing/2014/main" id="{345476F5-8182-4926-A4CF-A1C0F8ADE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7">
                  <a:extLst>
                    <a:ext uri="{FF2B5EF4-FFF2-40B4-BE49-F238E27FC236}">
                      <a16:creationId xmlns:a16="http://schemas.microsoft.com/office/drawing/2014/main" id="{FA03B006-2A42-4CB4-97DD-E80716DE1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8">
                  <a:extLst>
                    <a:ext uri="{FF2B5EF4-FFF2-40B4-BE49-F238E27FC236}">
                      <a16:creationId xmlns:a16="http://schemas.microsoft.com/office/drawing/2014/main" id="{95C2A943-E267-404E-8A65-F9BCA1144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46">
                  <a:extLst>
                    <a:ext uri="{FF2B5EF4-FFF2-40B4-BE49-F238E27FC236}">
                      <a16:creationId xmlns:a16="http://schemas.microsoft.com/office/drawing/2014/main" id="{5B692765-13F1-4F9B-8DCB-19B4BD4268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21" name="Freeform 29">
                    <a:extLst>
                      <a:ext uri="{FF2B5EF4-FFF2-40B4-BE49-F238E27FC236}">
                        <a16:creationId xmlns:a16="http://schemas.microsoft.com/office/drawing/2014/main" id="{125C4971-A63A-4B91-B68E-E7963FE6D3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37">
                    <a:extLst>
                      <a:ext uri="{FF2B5EF4-FFF2-40B4-BE49-F238E27FC236}">
                        <a16:creationId xmlns:a16="http://schemas.microsoft.com/office/drawing/2014/main" id="{37F8E824-F9A5-41ED-9608-E77E3E1F4D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31" name="Group 33">
                      <a:extLst>
                        <a:ext uri="{FF2B5EF4-FFF2-40B4-BE49-F238E27FC236}">
                          <a16:creationId xmlns:a16="http://schemas.microsoft.com/office/drawing/2014/main" id="{12617D0A-92E5-4557-9ED8-681EDC4808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35" name="Oval 30">
                        <a:extLst>
                          <a:ext uri="{FF2B5EF4-FFF2-40B4-BE49-F238E27FC236}">
                            <a16:creationId xmlns:a16="http://schemas.microsoft.com/office/drawing/2014/main" id="{876EDB00-3E57-4E4B-8549-51EA9DAB10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" name="Oval 31">
                        <a:extLst>
                          <a:ext uri="{FF2B5EF4-FFF2-40B4-BE49-F238E27FC236}">
                            <a16:creationId xmlns:a16="http://schemas.microsoft.com/office/drawing/2014/main" id="{2D554335-3202-4B1D-9950-8EF09EF568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" name="Oval 32">
                        <a:extLst>
                          <a:ext uri="{FF2B5EF4-FFF2-40B4-BE49-F238E27FC236}">
                            <a16:creationId xmlns:a16="http://schemas.microsoft.com/office/drawing/2014/main" id="{83ACF88B-138D-464E-B9E8-1F9DD04784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" name="Oval 34">
                      <a:extLst>
                        <a:ext uri="{FF2B5EF4-FFF2-40B4-BE49-F238E27FC236}">
                          <a16:creationId xmlns:a16="http://schemas.microsoft.com/office/drawing/2014/main" id="{56F53B78-9E7F-4761-B814-7DBCFE408A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Oval 35">
                      <a:extLst>
                        <a:ext uri="{FF2B5EF4-FFF2-40B4-BE49-F238E27FC236}">
                          <a16:creationId xmlns:a16="http://schemas.microsoft.com/office/drawing/2014/main" id="{7EF92CE0-F698-4BE8-A673-23FCEC677A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Oval 36">
                      <a:extLst>
                        <a:ext uri="{FF2B5EF4-FFF2-40B4-BE49-F238E27FC236}">
                          <a16:creationId xmlns:a16="http://schemas.microsoft.com/office/drawing/2014/main" id="{6F13EB2E-D8BD-42C5-834C-D1401407F0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 45">
                    <a:extLst>
                      <a:ext uri="{FF2B5EF4-FFF2-40B4-BE49-F238E27FC236}">
                        <a16:creationId xmlns:a16="http://schemas.microsoft.com/office/drawing/2014/main" id="{FA9D6178-BAD9-423E-A999-7499EA960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24" name="Group 41">
                      <a:extLst>
                        <a:ext uri="{FF2B5EF4-FFF2-40B4-BE49-F238E27FC236}">
                          <a16:creationId xmlns:a16="http://schemas.microsoft.com/office/drawing/2014/main" id="{D4727DE0-D7F3-46A5-B172-C2B4D8DF5F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28" name="Oval 38">
                        <a:extLst>
                          <a:ext uri="{FF2B5EF4-FFF2-40B4-BE49-F238E27FC236}">
                            <a16:creationId xmlns:a16="http://schemas.microsoft.com/office/drawing/2014/main" id="{153EACB9-312B-419B-9F2F-0991B5F9F3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Oval 39">
                        <a:extLst>
                          <a:ext uri="{FF2B5EF4-FFF2-40B4-BE49-F238E27FC236}">
                            <a16:creationId xmlns:a16="http://schemas.microsoft.com/office/drawing/2014/main" id="{36D36E55-3373-4CD1-B684-DEECEE2B0C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Oval 40">
                        <a:extLst>
                          <a:ext uri="{FF2B5EF4-FFF2-40B4-BE49-F238E27FC236}">
                            <a16:creationId xmlns:a16="http://schemas.microsoft.com/office/drawing/2014/main" id="{C94B7ABF-038E-4531-9FE5-0ED245B778F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5" name="Oval 42">
                      <a:extLst>
                        <a:ext uri="{FF2B5EF4-FFF2-40B4-BE49-F238E27FC236}">
                          <a16:creationId xmlns:a16="http://schemas.microsoft.com/office/drawing/2014/main" id="{8E4C363C-CAE4-4D5A-8921-3E55C700FF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Oval 43">
                      <a:extLst>
                        <a:ext uri="{FF2B5EF4-FFF2-40B4-BE49-F238E27FC236}">
                          <a16:creationId xmlns:a16="http://schemas.microsoft.com/office/drawing/2014/main" id="{5C0F9CA7-6E33-4E35-89D0-C06545C4B5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Oval 44">
                      <a:extLst>
                        <a:ext uri="{FF2B5EF4-FFF2-40B4-BE49-F238E27FC236}">
                          <a16:creationId xmlns:a16="http://schemas.microsoft.com/office/drawing/2014/main" id="{C57C0900-D566-4F15-9FC0-7C0A3F1C3D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9" name="Rectangle avec coins rognés en diagonale 10">
            <a:extLst>
              <a:ext uri="{FF2B5EF4-FFF2-40B4-BE49-F238E27FC236}">
                <a16:creationId xmlns:a16="http://schemas.microsoft.com/office/drawing/2014/main" id="{B1FED7EC-537E-496F-A848-1B855B922A87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C2.3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51D19F44-B336-49B7-A3FF-C92BEB65C4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07">
            <a:off x="6502445" y="818403"/>
            <a:ext cx="797941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8" grpId="0"/>
      <p:bldP spid="60" grpId="0"/>
      <p:bldP spid="62" grpId="0"/>
      <p:bldP spid="66" grpId="0"/>
      <p:bldP spid="68" grpId="0"/>
      <p:bldP spid="70" grpId="0"/>
      <p:bldP spid="59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45B81-3F84-409E-958B-DA90EFFD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C42CE610-9975-4D08-B57B-54FC5E8734D1}"/>
              </a:ext>
            </a:extLst>
          </p:cNvPr>
          <p:cNvSpPr>
            <a:spLocks/>
          </p:cNvSpPr>
          <p:nvPr/>
        </p:nvSpPr>
        <p:spPr bwMode="auto">
          <a:xfrm rot="20262590">
            <a:off x="354567" y="2971794"/>
            <a:ext cx="2737541" cy="1793506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5AB4BD13-27F5-4BA5-9895-27CB5C17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269" y="2061382"/>
            <a:ext cx="3486972" cy="1953438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8AE044F-B664-4645-9F69-E6A98D5B90D3}"/>
              </a:ext>
            </a:extLst>
          </p:cNvPr>
          <p:cNvSpPr txBox="1"/>
          <p:nvPr/>
        </p:nvSpPr>
        <p:spPr>
          <a:xfrm>
            <a:off x="1723339" y="2519633"/>
            <a:ext cx="2463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des savoirs associés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6F4123D-A944-4431-ACD6-1392DD3ED96B}"/>
              </a:ext>
            </a:extLst>
          </p:cNvPr>
          <p:cNvSpPr txBox="1"/>
          <p:nvPr/>
        </p:nvSpPr>
        <p:spPr>
          <a:xfrm>
            <a:off x="1973207" y="3283709"/>
            <a:ext cx="3280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dirty="0">
                <a:solidFill>
                  <a:srgbClr val="002060"/>
                </a:solidFill>
              </a:rPr>
              <a:t>Le traitement des incidents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CB464C0-6FAD-4964-A544-99B757646F60}"/>
              </a:ext>
            </a:extLst>
          </p:cNvPr>
          <p:cNvSpPr txBox="1"/>
          <p:nvPr/>
        </p:nvSpPr>
        <p:spPr>
          <a:xfrm>
            <a:off x="6096000" y="0"/>
            <a:ext cx="60960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C2.S9 - Les incidents et leur traitement</a:t>
            </a:r>
          </a:p>
        </p:txBody>
      </p:sp>
      <p:sp>
        <p:nvSpPr>
          <p:cNvPr id="56" name="Carré corné 55"/>
          <p:cNvSpPr/>
          <p:nvPr/>
        </p:nvSpPr>
        <p:spPr>
          <a:xfrm>
            <a:off x="9996202" y="3817475"/>
            <a:ext cx="1861302" cy="2011825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cap="small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anomalies et les litiges sont abordés dans le bloc 3</a:t>
            </a:r>
          </a:p>
        </p:txBody>
      </p:sp>
      <p:sp>
        <p:nvSpPr>
          <p:cNvPr id="60" name="Flèche droite 59"/>
          <p:cNvSpPr/>
          <p:nvPr/>
        </p:nvSpPr>
        <p:spPr>
          <a:xfrm>
            <a:off x="8034196" y="4394392"/>
            <a:ext cx="1655379" cy="108078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Picture 2" descr="Tribune] L'Ubérisation du transport routier de marchandises  bénéficie-t-elle aux entreprises ?">
            <a:extLst>
              <a:ext uri="{FF2B5EF4-FFF2-40B4-BE49-F238E27FC236}">
                <a16:creationId xmlns:a16="http://schemas.microsoft.com/office/drawing/2014/main" id="{39A01A40-1D54-4B68-BDDC-E1712AB3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08" y="3622263"/>
            <a:ext cx="2908961" cy="14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Logiciel de Gestion de Flotte">
            <a:extLst>
              <a:ext uri="{FF2B5EF4-FFF2-40B4-BE49-F238E27FC236}">
                <a16:creationId xmlns:a16="http://schemas.microsoft.com/office/drawing/2014/main" id="{CA078222-58EA-4A20-A1C6-C05797F1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39" y="4594230"/>
            <a:ext cx="4189468" cy="197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Espace réservé du pied de page 5">
            <a:extLst>
              <a:ext uri="{FF2B5EF4-FFF2-40B4-BE49-F238E27FC236}">
                <a16:creationId xmlns:a16="http://schemas.microsoft.com/office/drawing/2014/main" id="{C850A645-6F6A-450A-9B2E-140955A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73" y="6418727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02787B53-4F07-48B6-B03C-7088B1AE8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98" y="3348974"/>
            <a:ext cx="431509" cy="273289"/>
          </a:xfrm>
          <a:prstGeom prst="rect">
            <a:avLst/>
          </a:prstGeom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3089BA09-5C55-4090-B7D7-B9CF9F2DEE56}"/>
              </a:ext>
            </a:extLst>
          </p:cNvPr>
          <p:cNvGrpSpPr>
            <a:grpSpLocks/>
          </p:cNvGrpSpPr>
          <p:nvPr/>
        </p:nvGrpSpPr>
        <p:grpSpPr bwMode="auto">
          <a:xfrm>
            <a:off x="263845" y="4895683"/>
            <a:ext cx="995424" cy="768023"/>
            <a:chOff x="462" y="3119"/>
            <a:chExt cx="1553" cy="1104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24B06A2C-5B93-4711-8E8E-8D7ED370D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4015C992-3FCA-4AC3-BC9C-4ED0B624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D52DFACA-8CB9-4835-88C4-5BA8D11E5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415B02E7-B44F-4B8B-9823-CDDCA750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D12C9FB5-374B-4C44-BDDE-EE9C49F3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6B97F21D-8244-4606-B55A-D5D5FD53A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6A6E963B-8FB1-408D-8989-948321CF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7DD20070-DBFA-48C9-9011-3DE866093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13">
                <a:extLst>
                  <a:ext uri="{FF2B5EF4-FFF2-40B4-BE49-F238E27FC236}">
                    <a16:creationId xmlns:a16="http://schemas.microsoft.com/office/drawing/2014/main" id="{305EB5F8-AA7D-4054-BEE0-2EE5D00D1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B7FDE54-EC49-4143-BA2F-6470EE357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BB0FE617-CAFF-433E-8B6E-C214AF6B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F8073AD8-7910-49E2-AA14-CCF72C9C6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7">
                <a:extLst>
                  <a:ext uri="{FF2B5EF4-FFF2-40B4-BE49-F238E27FC236}">
                    <a16:creationId xmlns:a16="http://schemas.microsoft.com/office/drawing/2014/main" id="{9FA3AAFE-448F-4354-9DB6-D75851606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18">
                <a:extLst>
                  <a:ext uri="{FF2B5EF4-FFF2-40B4-BE49-F238E27FC236}">
                    <a16:creationId xmlns:a16="http://schemas.microsoft.com/office/drawing/2014/main" id="{B29BB622-EC56-4074-8E2E-304D9F452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C9D6AC59-C1C2-4B60-ADEA-2FE5B283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1FDC7127-2354-4A4B-91CF-CBED89A1D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392EF008-A5BD-4C70-B27E-5AA258D6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8">
              <a:extLst>
                <a:ext uri="{FF2B5EF4-FFF2-40B4-BE49-F238E27FC236}">
                  <a16:creationId xmlns:a16="http://schemas.microsoft.com/office/drawing/2014/main" id="{B176AA0B-48D9-4852-B9AD-BB61AEF14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15" name="Group 25">
                <a:extLst>
                  <a:ext uri="{FF2B5EF4-FFF2-40B4-BE49-F238E27FC236}">
                    <a16:creationId xmlns:a16="http://schemas.microsoft.com/office/drawing/2014/main" id="{C30EB906-EF40-4BEE-A0F3-2D0BEC7C19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38" name="Oval 23">
                  <a:extLst>
                    <a:ext uri="{FF2B5EF4-FFF2-40B4-BE49-F238E27FC236}">
                      <a16:creationId xmlns:a16="http://schemas.microsoft.com/office/drawing/2014/main" id="{83EDAEE3-CCAB-4362-85E2-CE35C440A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Oval 24">
                  <a:extLst>
                    <a:ext uri="{FF2B5EF4-FFF2-40B4-BE49-F238E27FC236}">
                      <a16:creationId xmlns:a16="http://schemas.microsoft.com/office/drawing/2014/main" id="{9C67375E-D433-4955-9CED-67C24CAF2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47">
                <a:extLst>
                  <a:ext uri="{FF2B5EF4-FFF2-40B4-BE49-F238E27FC236}">
                    <a16:creationId xmlns:a16="http://schemas.microsoft.com/office/drawing/2014/main" id="{045EB4AF-7BBA-4DF6-9541-3C7E64CB2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17" name="Freeform 26">
                  <a:extLst>
                    <a:ext uri="{FF2B5EF4-FFF2-40B4-BE49-F238E27FC236}">
                      <a16:creationId xmlns:a16="http://schemas.microsoft.com/office/drawing/2014/main" id="{345476F5-8182-4926-A4CF-A1C0F8ADE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7">
                  <a:extLst>
                    <a:ext uri="{FF2B5EF4-FFF2-40B4-BE49-F238E27FC236}">
                      <a16:creationId xmlns:a16="http://schemas.microsoft.com/office/drawing/2014/main" id="{FA03B006-2A42-4CB4-97DD-E80716DE1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8">
                  <a:extLst>
                    <a:ext uri="{FF2B5EF4-FFF2-40B4-BE49-F238E27FC236}">
                      <a16:creationId xmlns:a16="http://schemas.microsoft.com/office/drawing/2014/main" id="{95C2A943-E267-404E-8A65-F9BCA1144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46">
                  <a:extLst>
                    <a:ext uri="{FF2B5EF4-FFF2-40B4-BE49-F238E27FC236}">
                      <a16:creationId xmlns:a16="http://schemas.microsoft.com/office/drawing/2014/main" id="{5B692765-13F1-4F9B-8DCB-19B4BD4268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21" name="Freeform 29">
                    <a:extLst>
                      <a:ext uri="{FF2B5EF4-FFF2-40B4-BE49-F238E27FC236}">
                        <a16:creationId xmlns:a16="http://schemas.microsoft.com/office/drawing/2014/main" id="{125C4971-A63A-4B91-B68E-E7963FE6D3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37">
                    <a:extLst>
                      <a:ext uri="{FF2B5EF4-FFF2-40B4-BE49-F238E27FC236}">
                        <a16:creationId xmlns:a16="http://schemas.microsoft.com/office/drawing/2014/main" id="{37F8E824-F9A5-41ED-9608-E77E3E1F4D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31" name="Group 33">
                      <a:extLst>
                        <a:ext uri="{FF2B5EF4-FFF2-40B4-BE49-F238E27FC236}">
                          <a16:creationId xmlns:a16="http://schemas.microsoft.com/office/drawing/2014/main" id="{12617D0A-92E5-4557-9ED8-681EDC4808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35" name="Oval 30">
                        <a:extLst>
                          <a:ext uri="{FF2B5EF4-FFF2-40B4-BE49-F238E27FC236}">
                            <a16:creationId xmlns:a16="http://schemas.microsoft.com/office/drawing/2014/main" id="{876EDB00-3E57-4E4B-8549-51EA9DAB10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" name="Oval 31">
                        <a:extLst>
                          <a:ext uri="{FF2B5EF4-FFF2-40B4-BE49-F238E27FC236}">
                            <a16:creationId xmlns:a16="http://schemas.microsoft.com/office/drawing/2014/main" id="{2D554335-3202-4B1D-9950-8EF09EF568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" name="Oval 32">
                        <a:extLst>
                          <a:ext uri="{FF2B5EF4-FFF2-40B4-BE49-F238E27FC236}">
                            <a16:creationId xmlns:a16="http://schemas.microsoft.com/office/drawing/2014/main" id="{83ACF88B-138D-464E-B9E8-1F9DD04784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" name="Oval 34">
                      <a:extLst>
                        <a:ext uri="{FF2B5EF4-FFF2-40B4-BE49-F238E27FC236}">
                          <a16:creationId xmlns:a16="http://schemas.microsoft.com/office/drawing/2014/main" id="{56F53B78-9E7F-4761-B814-7DBCFE408A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Oval 35">
                      <a:extLst>
                        <a:ext uri="{FF2B5EF4-FFF2-40B4-BE49-F238E27FC236}">
                          <a16:creationId xmlns:a16="http://schemas.microsoft.com/office/drawing/2014/main" id="{7EF92CE0-F698-4BE8-A673-23FCEC677A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Oval 36">
                      <a:extLst>
                        <a:ext uri="{FF2B5EF4-FFF2-40B4-BE49-F238E27FC236}">
                          <a16:creationId xmlns:a16="http://schemas.microsoft.com/office/drawing/2014/main" id="{6F13EB2E-D8BD-42C5-834C-D1401407F0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 45">
                    <a:extLst>
                      <a:ext uri="{FF2B5EF4-FFF2-40B4-BE49-F238E27FC236}">
                        <a16:creationId xmlns:a16="http://schemas.microsoft.com/office/drawing/2014/main" id="{FA9D6178-BAD9-423E-A999-7499EA960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24" name="Group 41">
                      <a:extLst>
                        <a:ext uri="{FF2B5EF4-FFF2-40B4-BE49-F238E27FC236}">
                          <a16:creationId xmlns:a16="http://schemas.microsoft.com/office/drawing/2014/main" id="{D4727DE0-D7F3-46A5-B172-C2B4D8DF5F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28" name="Oval 38">
                        <a:extLst>
                          <a:ext uri="{FF2B5EF4-FFF2-40B4-BE49-F238E27FC236}">
                            <a16:creationId xmlns:a16="http://schemas.microsoft.com/office/drawing/2014/main" id="{153EACB9-312B-419B-9F2F-0991B5F9F3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Oval 39">
                        <a:extLst>
                          <a:ext uri="{FF2B5EF4-FFF2-40B4-BE49-F238E27FC236}">
                            <a16:creationId xmlns:a16="http://schemas.microsoft.com/office/drawing/2014/main" id="{36D36E55-3373-4CD1-B684-DEECEE2B0C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Oval 40">
                        <a:extLst>
                          <a:ext uri="{FF2B5EF4-FFF2-40B4-BE49-F238E27FC236}">
                            <a16:creationId xmlns:a16="http://schemas.microsoft.com/office/drawing/2014/main" id="{C94B7ABF-038E-4531-9FE5-0ED245B778F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5" name="Oval 42">
                      <a:extLst>
                        <a:ext uri="{FF2B5EF4-FFF2-40B4-BE49-F238E27FC236}">
                          <a16:creationId xmlns:a16="http://schemas.microsoft.com/office/drawing/2014/main" id="{8E4C363C-CAE4-4D5A-8921-3E55C700FF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Oval 43">
                      <a:extLst>
                        <a:ext uri="{FF2B5EF4-FFF2-40B4-BE49-F238E27FC236}">
                          <a16:creationId xmlns:a16="http://schemas.microsoft.com/office/drawing/2014/main" id="{5C0F9CA7-6E33-4E35-89D0-C06545C4B5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Oval 44">
                      <a:extLst>
                        <a:ext uri="{FF2B5EF4-FFF2-40B4-BE49-F238E27FC236}">
                          <a16:creationId xmlns:a16="http://schemas.microsoft.com/office/drawing/2014/main" id="{C57C0900-D566-4F15-9FC0-7C0A3F1C3D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7" name="Rectangle avec coins rognés en diagonale 10">
            <a:extLst>
              <a:ext uri="{FF2B5EF4-FFF2-40B4-BE49-F238E27FC236}">
                <a16:creationId xmlns:a16="http://schemas.microsoft.com/office/drawing/2014/main" id="{931908A5-4CDC-470C-A948-EFEFC09463E7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C2.3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C851757-750B-4467-A3EC-88532DF6AFCC}"/>
              </a:ext>
            </a:extLst>
          </p:cNvPr>
          <p:cNvSpPr txBox="1"/>
          <p:nvPr/>
        </p:nvSpPr>
        <p:spPr>
          <a:xfrm>
            <a:off x="5210311" y="857639"/>
            <a:ext cx="6489533" cy="2185214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FR" sz="800" dirty="0"/>
          </a:p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Les incidents sont des évènements de nature à empêcher la réalisation normale de l’opération de transport. </a:t>
            </a:r>
          </a:p>
          <a:p>
            <a:pPr algn="just"/>
            <a:endParaRPr lang="fr-FR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Leur traitement consiste à avoir la capacité de proposer et mettre en œuvre des solutions techniques qui nécessitent une adaptation du planigramme et du plan de transport,</a:t>
            </a:r>
          </a:p>
        </p:txBody>
      </p:sp>
      <p:pic>
        <p:nvPicPr>
          <p:cNvPr id="69" name="Graphique 68" descr="Avis des clients">
            <a:extLst>
              <a:ext uri="{FF2B5EF4-FFF2-40B4-BE49-F238E27FC236}">
                <a16:creationId xmlns:a16="http://schemas.microsoft.com/office/drawing/2014/main" id="{7B9ABA3B-8662-48C6-BEC0-FA62A32235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65831" y="892822"/>
            <a:ext cx="561738" cy="561738"/>
          </a:xfrm>
          <a:prstGeom prst="rect">
            <a:avLst/>
          </a:prstGeom>
        </p:spPr>
      </p:pic>
      <p:pic>
        <p:nvPicPr>
          <p:cNvPr id="70" name="Graphique 69" descr="Avis des clients">
            <a:extLst>
              <a:ext uri="{FF2B5EF4-FFF2-40B4-BE49-F238E27FC236}">
                <a16:creationId xmlns:a16="http://schemas.microsoft.com/office/drawing/2014/main" id="{FA687B01-F0AA-4A05-8C86-698113F26E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44026" y="892822"/>
            <a:ext cx="561738" cy="561738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A9B777D-BEA8-4CE8-AC65-F6F280CAB4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07">
            <a:off x="4811340" y="310910"/>
            <a:ext cx="797941" cy="981075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A1FCBAE1-80EA-418B-89AD-0996E6BAED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34" y="1547178"/>
            <a:ext cx="352279" cy="22311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80BDAD9-388B-4243-96AD-D028B48CA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64" y="2183460"/>
            <a:ext cx="352279" cy="223110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7286591A-30C9-4653-99B4-19C147CB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23" y="461665"/>
            <a:ext cx="1289006" cy="12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8" grpId="0"/>
      <p:bldP spid="59" grpId="0" animBg="1"/>
      <p:bldP spid="56" grpId="0" animBg="1"/>
      <p:bldP spid="60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5"/>
          <p:cNvSpPr/>
          <p:nvPr/>
        </p:nvSpPr>
        <p:spPr>
          <a:xfrm>
            <a:off x="3728640" y="3558838"/>
            <a:ext cx="8128000" cy="7535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45B81-3F84-409E-958B-DA90EFFD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C42CE610-9975-4D08-B57B-54FC5E8734D1}"/>
              </a:ext>
            </a:extLst>
          </p:cNvPr>
          <p:cNvSpPr>
            <a:spLocks/>
          </p:cNvSpPr>
          <p:nvPr/>
        </p:nvSpPr>
        <p:spPr bwMode="auto">
          <a:xfrm rot="20013777">
            <a:off x="-133010" y="2908823"/>
            <a:ext cx="2908397" cy="2499510"/>
          </a:xfrm>
          <a:custGeom>
            <a:avLst/>
            <a:gdLst>
              <a:gd name="T0" fmla="*/ 0 w 2791"/>
              <a:gd name="T1" fmla="*/ 2147483646 h 2385"/>
              <a:gd name="T2" fmla="*/ 2147483646 w 2791"/>
              <a:gd name="T3" fmla="*/ 0 h 2385"/>
              <a:gd name="T4" fmla="*/ 2147483646 w 2791"/>
              <a:gd name="T5" fmla="*/ 2147483646 h 2385"/>
              <a:gd name="T6" fmla="*/ 2147483646 w 2791"/>
              <a:gd name="T7" fmla="*/ 2147483646 h 2385"/>
              <a:gd name="T8" fmla="*/ 0 w 2791"/>
              <a:gd name="T9" fmla="*/ 2147483646 h 23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1"/>
              <a:gd name="T16" fmla="*/ 0 h 2385"/>
              <a:gd name="T17" fmla="*/ 2791 w 2791"/>
              <a:gd name="T18" fmla="*/ 2385 h 23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1" h="2385">
                <a:moveTo>
                  <a:pt x="0" y="2043"/>
                </a:moveTo>
                <a:lnTo>
                  <a:pt x="1580" y="0"/>
                </a:lnTo>
                <a:lnTo>
                  <a:pt x="2790" y="2072"/>
                </a:lnTo>
                <a:lnTo>
                  <a:pt x="328" y="2384"/>
                </a:lnTo>
                <a:lnTo>
                  <a:pt x="0" y="2043"/>
                </a:lnTo>
              </a:path>
            </a:pathLst>
          </a:custGeom>
          <a:solidFill>
            <a:srgbClr val="FFFF99"/>
          </a:solidFill>
          <a:ln w="12699" cap="rnd" cmpd="sng">
            <a:solidFill>
              <a:srgbClr val="FFFF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5AB4BD13-27F5-4BA5-9895-27CB5C17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32" y="1942287"/>
            <a:ext cx="4425136" cy="2682255"/>
          </a:xfrm>
          <a:prstGeom prst="ellipse">
            <a:avLst/>
          </a:prstGeom>
          <a:solidFill>
            <a:srgbClr val="FEF930"/>
          </a:solidFill>
          <a:ln w="12699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endParaRPr lang="fr-FR" sz="1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8AE044F-B664-4645-9F69-E6A98D5B90D3}"/>
              </a:ext>
            </a:extLst>
          </p:cNvPr>
          <p:cNvSpPr txBox="1"/>
          <p:nvPr/>
        </p:nvSpPr>
        <p:spPr>
          <a:xfrm>
            <a:off x="1082905" y="2066103"/>
            <a:ext cx="2943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des savoirs associés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6F4123D-A944-4431-ACD6-1392DD3ED96B}"/>
              </a:ext>
            </a:extLst>
          </p:cNvPr>
          <p:cNvSpPr txBox="1"/>
          <p:nvPr/>
        </p:nvSpPr>
        <p:spPr>
          <a:xfrm>
            <a:off x="933451" y="2696635"/>
            <a:ext cx="364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600" b="1" dirty="0">
                <a:solidFill>
                  <a:srgbClr val="002060"/>
                </a:solidFill>
              </a:rPr>
              <a:t>Le traitement des incidents par l’application :</a:t>
            </a:r>
          </a:p>
          <a:p>
            <a:pPr algn="l"/>
            <a:endParaRPr lang="fr-FR" sz="800" b="1" dirty="0">
              <a:solidFill>
                <a:srgbClr val="002060"/>
              </a:solidFill>
            </a:endParaRPr>
          </a:p>
          <a:p>
            <a:pPr algn="l"/>
            <a:r>
              <a:rPr lang="fr-FR" sz="1600" b="1" dirty="0">
                <a:solidFill>
                  <a:srgbClr val="002060"/>
                </a:solidFill>
              </a:rPr>
              <a:t>          des procédures internes existantes</a:t>
            </a:r>
          </a:p>
          <a:p>
            <a:pPr algn="l"/>
            <a:endParaRPr lang="fr-FR" sz="800" b="1" dirty="0">
              <a:solidFill>
                <a:srgbClr val="002060"/>
              </a:solidFill>
            </a:endParaRPr>
          </a:p>
          <a:p>
            <a:pPr algn="l"/>
            <a:r>
              <a:rPr lang="fr-FR" sz="1600" b="1" dirty="0">
                <a:solidFill>
                  <a:srgbClr val="002060"/>
                </a:solidFill>
              </a:rPr>
              <a:t>          des clauses « repérées » des contrats types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72195351"/>
              </p:ext>
            </p:extLst>
          </p:nvPr>
        </p:nvGraphicFramePr>
        <p:xfrm>
          <a:off x="3673833" y="2680512"/>
          <a:ext cx="8128000" cy="500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14481" r="30011" b="19798"/>
          <a:stretch/>
        </p:blipFill>
        <p:spPr>
          <a:xfrm>
            <a:off x="6618703" y="3540662"/>
            <a:ext cx="1965968" cy="769293"/>
          </a:xfrm>
          <a:prstGeom prst="rect">
            <a:avLst/>
          </a:prstGeom>
        </p:spPr>
      </p:pic>
      <p:sp>
        <p:nvSpPr>
          <p:cNvPr id="56" name="Éclair 55"/>
          <p:cNvSpPr/>
          <p:nvPr/>
        </p:nvSpPr>
        <p:spPr>
          <a:xfrm rot="21380521" flipH="1">
            <a:off x="9036804" y="2960835"/>
            <a:ext cx="1047991" cy="1603062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09" y="2940233"/>
            <a:ext cx="1360197" cy="1360197"/>
          </a:xfrm>
          <a:prstGeom prst="rect">
            <a:avLst/>
          </a:prstGeom>
        </p:spPr>
      </p:pic>
      <p:sp>
        <p:nvSpPr>
          <p:cNvPr id="60" name="Espace réservé du pied de page 5">
            <a:extLst>
              <a:ext uri="{FF2B5EF4-FFF2-40B4-BE49-F238E27FC236}">
                <a16:creationId xmlns:a16="http://schemas.microsoft.com/office/drawing/2014/main" id="{E2748294-57FC-4AAC-B73F-46024C6F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789" y="6436603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249C6957-0C70-4854-B3EB-BABC3C4B8859}"/>
              </a:ext>
            </a:extLst>
          </p:cNvPr>
          <p:cNvSpPr txBox="1"/>
          <p:nvPr/>
        </p:nvSpPr>
        <p:spPr>
          <a:xfrm>
            <a:off x="6096000" y="0"/>
            <a:ext cx="60960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C2.S9 - Les incidents et leur traitement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03EA4DE3-404A-4E2C-BED2-CF52F6F6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8" y="330860"/>
            <a:ext cx="1289006" cy="12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9">
            <a:extLst>
              <a:ext uri="{FF2B5EF4-FFF2-40B4-BE49-F238E27FC236}">
                <a16:creationId xmlns:a16="http://schemas.microsoft.com/office/drawing/2014/main" id="{3089BA09-5C55-4090-B7D7-B9CF9F2DEE56}"/>
              </a:ext>
            </a:extLst>
          </p:cNvPr>
          <p:cNvGrpSpPr>
            <a:grpSpLocks/>
          </p:cNvGrpSpPr>
          <p:nvPr/>
        </p:nvGrpSpPr>
        <p:grpSpPr bwMode="auto">
          <a:xfrm>
            <a:off x="24557" y="5541057"/>
            <a:ext cx="1147018" cy="833812"/>
            <a:chOff x="462" y="3119"/>
            <a:chExt cx="1553" cy="1104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24B06A2C-5B93-4711-8E8E-8D7ED370D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3867"/>
              <a:ext cx="1553" cy="356"/>
              <a:chOff x="462" y="3867"/>
              <a:chExt cx="1553" cy="356"/>
            </a:xfrm>
          </p:grpSpPr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4015C992-3FCA-4AC3-BC9C-4ED0B624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867"/>
                <a:ext cx="1553" cy="256"/>
              </a:xfrm>
              <a:custGeom>
                <a:avLst/>
                <a:gdLst>
                  <a:gd name="T0" fmla="*/ 0 w 1553"/>
                  <a:gd name="T1" fmla="*/ 85 h 256"/>
                  <a:gd name="T2" fmla="*/ 812 w 1553"/>
                  <a:gd name="T3" fmla="*/ 0 h 256"/>
                  <a:gd name="T4" fmla="*/ 1552 w 1553"/>
                  <a:gd name="T5" fmla="*/ 128 h 256"/>
                  <a:gd name="T6" fmla="*/ 669 w 1553"/>
                  <a:gd name="T7" fmla="*/ 255 h 256"/>
                  <a:gd name="T8" fmla="*/ 0 w 1553"/>
                  <a:gd name="T9" fmla="*/ 85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3"/>
                  <a:gd name="T16" fmla="*/ 0 h 256"/>
                  <a:gd name="T17" fmla="*/ 1553 w 1553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3" h="256">
                    <a:moveTo>
                      <a:pt x="0" y="85"/>
                    </a:moveTo>
                    <a:lnTo>
                      <a:pt x="812" y="0"/>
                    </a:lnTo>
                    <a:lnTo>
                      <a:pt x="1552" y="128"/>
                    </a:lnTo>
                    <a:lnTo>
                      <a:pt x="669" y="255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D52DFACA-8CB9-4835-88C4-5BA8D11E5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" y="3952"/>
                <a:ext cx="670" cy="271"/>
              </a:xfrm>
              <a:custGeom>
                <a:avLst/>
                <a:gdLst>
                  <a:gd name="T0" fmla="*/ 0 w 670"/>
                  <a:gd name="T1" fmla="*/ 0 h 271"/>
                  <a:gd name="T2" fmla="*/ 669 w 670"/>
                  <a:gd name="T3" fmla="*/ 170 h 271"/>
                  <a:gd name="T4" fmla="*/ 669 w 670"/>
                  <a:gd name="T5" fmla="*/ 270 h 271"/>
                  <a:gd name="T6" fmla="*/ 0 w 670"/>
                  <a:gd name="T7" fmla="*/ 71 h 271"/>
                  <a:gd name="T8" fmla="*/ 0 w 670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271"/>
                  <a:gd name="T17" fmla="*/ 670 w 670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271">
                    <a:moveTo>
                      <a:pt x="0" y="0"/>
                    </a:moveTo>
                    <a:lnTo>
                      <a:pt x="669" y="170"/>
                    </a:lnTo>
                    <a:lnTo>
                      <a:pt x="669" y="27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415B02E7-B44F-4B8B-9823-CDDCA750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3995"/>
                <a:ext cx="884" cy="228"/>
              </a:xfrm>
              <a:custGeom>
                <a:avLst/>
                <a:gdLst>
                  <a:gd name="T0" fmla="*/ 0 w 884"/>
                  <a:gd name="T1" fmla="*/ 227 h 228"/>
                  <a:gd name="T2" fmla="*/ 0 w 884"/>
                  <a:gd name="T3" fmla="*/ 127 h 228"/>
                  <a:gd name="T4" fmla="*/ 883 w 884"/>
                  <a:gd name="T5" fmla="*/ 0 h 228"/>
                  <a:gd name="T6" fmla="*/ 883 w 884"/>
                  <a:gd name="T7" fmla="*/ 71 h 228"/>
                  <a:gd name="T8" fmla="*/ 0 w 884"/>
                  <a:gd name="T9" fmla="*/ 227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4"/>
                  <a:gd name="T16" fmla="*/ 0 h 228"/>
                  <a:gd name="T17" fmla="*/ 884 w 88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4" h="228">
                    <a:moveTo>
                      <a:pt x="0" y="227"/>
                    </a:moveTo>
                    <a:lnTo>
                      <a:pt x="0" y="127"/>
                    </a:lnTo>
                    <a:lnTo>
                      <a:pt x="883" y="0"/>
                    </a:lnTo>
                    <a:lnTo>
                      <a:pt x="883" y="71"/>
                    </a:lnTo>
                    <a:lnTo>
                      <a:pt x="0" y="227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D12C9FB5-374B-4C44-BDDE-EE9C49F3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119"/>
              <a:ext cx="533" cy="517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6B97F21D-8244-4606-B55A-D5D5FD53A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" y="3427"/>
              <a:ext cx="385" cy="540"/>
              <a:chOff x="818" y="3427"/>
              <a:chExt cx="385" cy="540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6A6E963B-8FB1-408D-8989-948321CF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3427"/>
                <a:ext cx="328" cy="540"/>
              </a:xfrm>
              <a:custGeom>
                <a:avLst/>
                <a:gdLst>
                  <a:gd name="T0" fmla="*/ 71 w 328"/>
                  <a:gd name="T1" fmla="*/ 114 h 540"/>
                  <a:gd name="T2" fmla="*/ 100 w 328"/>
                  <a:gd name="T3" fmla="*/ 185 h 540"/>
                  <a:gd name="T4" fmla="*/ 0 w 328"/>
                  <a:gd name="T5" fmla="*/ 539 h 540"/>
                  <a:gd name="T6" fmla="*/ 327 w 328"/>
                  <a:gd name="T7" fmla="*/ 497 h 540"/>
                  <a:gd name="T8" fmla="*/ 171 w 328"/>
                  <a:gd name="T9" fmla="*/ 156 h 540"/>
                  <a:gd name="T10" fmla="*/ 270 w 328"/>
                  <a:gd name="T11" fmla="*/ 71 h 540"/>
                  <a:gd name="T12" fmla="*/ 228 w 328"/>
                  <a:gd name="T13" fmla="*/ 0 h 540"/>
                  <a:gd name="T14" fmla="*/ 71 w 328"/>
                  <a:gd name="T15" fmla="*/ 114 h 5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8"/>
                  <a:gd name="T25" fmla="*/ 0 h 540"/>
                  <a:gd name="T26" fmla="*/ 328 w 328"/>
                  <a:gd name="T27" fmla="*/ 540 h 5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" h="540">
                    <a:moveTo>
                      <a:pt x="71" y="114"/>
                    </a:moveTo>
                    <a:lnTo>
                      <a:pt x="100" y="185"/>
                    </a:lnTo>
                    <a:lnTo>
                      <a:pt x="0" y="539"/>
                    </a:lnTo>
                    <a:lnTo>
                      <a:pt x="327" y="497"/>
                    </a:lnTo>
                    <a:lnTo>
                      <a:pt x="171" y="156"/>
                    </a:lnTo>
                    <a:lnTo>
                      <a:pt x="270" y="71"/>
                    </a:lnTo>
                    <a:lnTo>
                      <a:pt x="228" y="0"/>
                    </a:lnTo>
                    <a:lnTo>
                      <a:pt x="71" y="114"/>
                    </a:lnTo>
                  </a:path>
                </a:pathLst>
              </a:custGeom>
              <a:solidFill>
                <a:srgbClr val="A0A0A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7DD20070-DBFA-48C9-9011-3DE866093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13">
                <a:extLst>
                  <a:ext uri="{FF2B5EF4-FFF2-40B4-BE49-F238E27FC236}">
                    <a16:creationId xmlns:a16="http://schemas.microsoft.com/office/drawing/2014/main" id="{305EB5F8-AA7D-4054-BEE0-2EE5D00D1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57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0B7FDE54-EC49-4143-BA2F-6470EE357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427"/>
                <a:ext cx="215" cy="115"/>
              </a:xfrm>
              <a:custGeom>
                <a:avLst/>
                <a:gdLst>
                  <a:gd name="T0" fmla="*/ 57 w 215"/>
                  <a:gd name="T1" fmla="*/ 114 h 115"/>
                  <a:gd name="T2" fmla="*/ 214 w 215"/>
                  <a:gd name="T3" fmla="*/ 0 h 115"/>
                  <a:gd name="T4" fmla="*/ 157 w 215"/>
                  <a:gd name="T5" fmla="*/ 0 h 115"/>
                  <a:gd name="T6" fmla="*/ 0 w 215"/>
                  <a:gd name="T7" fmla="*/ 114 h 115"/>
                  <a:gd name="T8" fmla="*/ 57 w 215"/>
                  <a:gd name="T9" fmla="*/ 114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15"/>
                  <a:gd name="T17" fmla="*/ 215 w 215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15">
                    <a:moveTo>
                      <a:pt x="57" y="114"/>
                    </a:moveTo>
                    <a:lnTo>
                      <a:pt x="214" y="0"/>
                    </a:lnTo>
                    <a:lnTo>
                      <a:pt x="157" y="0"/>
                    </a:lnTo>
                    <a:lnTo>
                      <a:pt x="0" y="114"/>
                    </a:lnTo>
                    <a:lnTo>
                      <a:pt x="57" y="114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BB0FE617-CAFF-433E-8B6E-C214AF6B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3541"/>
                <a:ext cx="87" cy="72"/>
              </a:xfrm>
              <a:custGeom>
                <a:avLst/>
                <a:gdLst>
                  <a:gd name="T0" fmla="*/ 0 w 87"/>
                  <a:gd name="T1" fmla="*/ 0 h 72"/>
                  <a:gd name="T2" fmla="*/ 57 w 87"/>
                  <a:gd name="T3" fmla="*/ 0 h 72"/>
                  <a:gd name="T4" fmla="*/ 86 w 87"/>
                  <a:gd name="T5" fmla="*/ 71 h 72"/>
                  <a:gd name="T6" fmla="*/ 43 w 87"/>
                  <a:gd name="T7" fmla="*/ 56 h 72"/>
                  <a:gd name="T8" fmla="*/ 0 w 87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2"/>
                  <a:gd name="T17" fmla="*/ 87 w 8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2">
                    <a:moveTo>
                      <a:pt x="0" y="0"/>
                    </a:moveTo>
                    <a:lnTo>
                      <a:pt x="57" y="0"/>
                    </a:lnTo>
                    <a:lnTo>
                      <a:pt x="86" y="71"/>
                    </a:lnTo>
                    <a:lnTo>
                      <a:pt x="43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F8073AD8-7910-49E2-AA14-CCF72C9C6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3597"/>
                <a:ext cx="158" cy="370"/>
              </a:xfrm>
              <a:custGeom>
                <a:avLst/>
                <a:gdLst>
                  <a:gd name="T0" fmla="*/ 114 w 158"/>
                  <a:gd name="T1" fmla="*/ 0 h 370"/>
                  <a:gd name="T2" fmla="*/ 157 w 158"/>
                  <a:gd name="T3" fmla="*/ 15 h 370"/>
                  <a:gd name="T4" fmla="*/ 57 w 158"/>
                  <a:gd name="T5" fmla="*/ 369 h 370"/>
                  <a:gd name="T6" fmla="*/ 0 w 158"/>
                  <a:gd name="T7" fmla="*/ 341 h 370"/>
                  <a:gd name="T8" fmla="*/ 114 w 158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370"/>
                  <a:gd name="T17" fmla="*/ 158 w 158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370">
                    <a:moveTo>
                      <a:pt x="114" y="0"/>
                    </a:moveTo>
                    <a:lnTo>
                      <a:pt x="157" y="15"/>
                    </a:lnTo>
                    <a:lnTo>
                      <a:pt x="57" y="369"/>
                    </a:lnTo>
                    <a:lnTo>
                      <a:pt x="0" y="341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E0E0E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7">
                <a:extLst>
                  <a:ext uri="{FF2B5EF4-FFF2-40B4-BE49-F238E27FC236}">
                    <a16:creationId xmlns:a16="http://schemas.microsoft.com/office/drawing/2014/main" id="{9FA3AAFE-448F-4354-9DB6-D75851606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" y="3527"/>
                <a:ext cx="43" cy="5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Oval 18">
                <a:extLst>
                  <a:ext uri="{FF2B5EF4-FFF2-40B4-BE49-F238E27FC236}">
                    <a16:creationId xmlns:a16="http://schemas.microsoft.com/office/drawing/2014/main" id="{B29BB622-EC56-4074-8E2E-304D9F452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3470"/>
                <a:ext cx="43" cy="4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C9D6AC59-C1C2-4B60-ADEA-2FE5B283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441"/>
              <a:ext cx="414" cy="441"/>
            </a:xfrm>
            <a:custGeom>
              <a:avLst/>
              <a:gdLst>
                <a:gd name="T0" fmla="*/ 398 w 414"/>
                <a:gd name="T1" fmla="*/ 440 h 441"/>
                <a:gd name="T2" fmla="*/ 356 w 414"/>
                <a:gd name="T3" fmla="*/ 440 h 441"/>
                <a:gd name="T4" fmla="*/ 299 w 414"/>
                <a:gd name="T5" fmla="*/ 440 h 441"/>
                <a:gd name="T6" fmla="*/ 242 w 414"/>
                <a:gd name="T7" fmla="*/ 412 h 441"/>
                <a:gd name="T8" fmla="*/ 199 w 414"/>
                <a:gd name="T9" fmla="*/ 383 h 441"/>
                <a:gd name="T10" fmla="*/ 142 w 414"/>
                <a:gd name="T11" fmla="*/ 355 h 441"/>
                <a:gd name="T12" fmla="*/ 99 w 414"/>
                <a:gd name="T13" fmla="*/ 313 h 441"/>
                <a:gd name="T14" fmla="*/ 57 w 414"/>
                <a:gd name="T15" fmla="*/ 270 h 441"/>
                <a:gd name="T16" fmla="*/ 28 w 414"/>
                <a:gd name="T17" fmla="*/ 213 h 441"/>
                <a:gd name="T18" fmla="*/ 0 w 414"/>
                <a:gd name="T19" fmla="*/ 156 h 441"/>
                <a:gd name="T20" fmla="*/ 0 w 414"/>
                <a:gd name="T21" fmla="*/ 100 h 441"/>
                <a:gd name="T22" fmla="*/ 0 w 414"/>
                <a:gd name="T23" fmla="*/ 43 h 441"/>
                <a:gd name="T24" fmla="*/ 14 w 414"/>
                <a:gd name="T25" fmla="*/ 0 h 441"/>
                <a:gd name="T26" fmla="*/ 171 w 414"/>
                <a:gd name="T27" fmla="*/ 29 h 441"/>
                <a:gd name="T28" fmla="*/ 341 w 414"/>
                <a:gd name="T29" fmla="*/ 100 h 441"/>
                <a:gd name="T30" fmla="*/ 413 w 414"/>
                <a:gd name="T31" fmla="*/ 298 h 441"/>
                <a:gd name="T32" fmla="*/ 398 w 414"/>
                <a:gd name="T33" fmla="*/ 440 h 4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4"/>
                <a:gd name="T52" fmla="*/ 0 h 441"/>
                <a:gd name="T53" fmla="*/ 414 w 414"/>
                <a:gd name="T54" fmla="*/ 441 h 4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4" h="441">
                  <a:moveTo>
                    <a:pt x="398" y="440"/>
                  </a:moveTo>
                  <a:lnTo>
                    <a:pt x="356" y="440"/>
                  </a:lnTo>
                  <a:lnTo>
                    <a:pt x="299" y="440"/>
                  </a:lnTo>
                  <a:lnTo>
                    <a:pt x="242" y="412"/>
                  </a:lnTo>
                  <a:lnTo>
                    <a:pt x="199" y="383"/>
                  </a:lnTo>
                  <a:lnTo>
                    <a:pt x="142" y="355"/>
                  </a:lnTo>
                  <a:lnTo>
                    <a:pt x="99" y="313"/>
                  </a:lnTo>
                  <a:lnTo>
                    <a:pt x="57" y="270"/>
                  </a:lnTo>
                  <a:lnTo>
                    <a:pt x="28" y="213"/>
                  </a:lnTo>
                  <a:lnTo>
                    <a:pt x="0" y="156"/>
                  </a:lnTo>
                  <a:lnTo>
                    <a:pt x="0" y="100"/>
                  </a:lnTo>
                  <a:lnTo>
                    <a:pt x="0" y="43"/>
                  </a:lnTo>
                  <a:lnTo>
                    <a:pt x="14" y="0"/>
                  </a:lnTo>
                  <a:lnTo>
                    <a:pt x="171" y="29"/>
                  </a:lnTo>
                  <a:lnTo>
                    <a:pt x="341" y="100"/>
                  </a:lnTo>
                  <a:lnTo>
                    <a:pt x="413" y="298"/>
                  </a:lnTo>
                  <a:lnTo>
                    <a:pt x="398" y="440"/>
                  </a:lnTo>
                </a:path>
              </a:pathLst>
            </a:custGeom>
            <a:solidFill>
              <a:srgbClr val="60606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1FDC7127-2354-4A4B-91CF-CBED89A1D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3289"/>
              <a:ext cx="533" cy="546"/>
            </a:xfrm>
            <a:prstGeom prst="ellipse">
              <a:avLst/>
            </a:prstGeom>
            <a:solidFill>
              <a:srgbClr val="808080"/>
            </a:solidFill>
            <a:ln w="12699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392EF008-A5BD-4C70-B27E-5AA258D65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3143"/>
              <a:ext cx="727" cy="739"/>
            </a:xfrm>
            <a:custGeom>
              <a:avLst/>
              <a:gdLst>
                <a:gd name="T0" fmla="*/ 356 w 727"/>
                <a:gd name="T1" fmla="*/ 0 h 739"/>
                <a:gd name="T2" fmla="*/ 441 w 727"/>
                <a:gd name="T3" fmla="*/ 0 h 739"/>
                <a:gd name="T4" fmla="*/ 527 w 727"/>
                <a:gd name="T5" fmla="*/ 29 h 739"/>
                <a:gd name="T6" fmla="*/ 598 w 727"/>
                <a:gd name="T7" fmla="*/ 57 h 739"/>
                <a:gd name="T8" fmla="*/ 655 w 727"/>
                <a:gd name="T9" fmla="*/ 114 h 739"/>
                <a:gd name="T10" fmla="*/ 697 w 727"/>
                <a:gd name="T11" fmla="*/ 171 h 739"/>
                <a:gd name="T12" fmla="*/ 712 w 727"/>
                <a:gd name="T13" fmla="*/ 242 h 739"/>
                <a:gd name="T14" fmla="*/ 726 w 727"/>
                <a:gd name="T15" fmla="*/ 313 h 739"/>
                <a:gd name="T16" fmla="*/ 726 w 727"/>
                <a:gd name="T17" fmla="*/ 384 h 739"/>
                <a:gd name="T18" fmla="*/ 384 w 727"/>
                <a:gd name="T19" fmla="*/ 738 h 739"/>
                <a:gd name="T20" fmla="*/ 370 w 727"/>
                <a:gd name="T21" fmla="*/ 653 h 739"/>
                <a:gd name="T22" fmla="*/ 356 w 727"/>
                <a:gd name="T23" fmla="*/ 596 h 739"/>
                <a:gd name="T24" fmla="*/ 327 w 727"/>
                <a:gd name="T25" fmla="*/ 511 h 739"/>
                <a:gd name="T26" fmla="*/ 285 w 727"/>
                <a:gd name="T27" fmla="*/ 454 h 739"/>
                <a:gd name="T28" fmla="*/ 213 w 727"/>
                <a:gd name="T29" fmla="*/ 398 h 739"/>
                <a:gd name="T30" fmla="*/ 142 w 727"/>
                <a:gd name="T31" fmla="*/ 341 h 739"/>
                <a:gd name="T32" fmla="*/ 71 w 727"/>
                <a:gd name="T33" fmla="*/ 313 h 739"/>
                <a:gd name="T34" fmla="*/ 0 w 727"/>
                <a:gd name="T35" fmla="*/ 298 h 739"/>
                <a:gd name="T36" fmla="*/ 356 w 727"/>
                <a:gd name="T37" fmla="*/ 0 h 7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7"/>
                <a:gd name="T58" fmla="*/ 0 h 739"/>
                <a:gd name="T59" fmla="*/ 727 w 727"/>
                <a:gd name="T60" fmla="*/ 739 h 7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7" h="739">
                  <a:moveTo>
                    <a:pt x="356" y="0"/>
                  </a:moveTo>
                  <a:lnTo>
                    <a:pt x="441" y="0"/>
                  </a:lnTo>
                  <a:lnTo>
                    <a:pt x="527" y="29"/>
                  </a:lnTo>
                  <a:lnTo>
                    <a:pt x="598" y="57"/>
                  </a:lnTo>
                  <a:lnTo>
                    <a:pt x="655" y="114"/>
                  </a:lnTo>
                  <a:lnTo>
                    <a:pt x="697" y="171"/>
                  </a:lnTo>
                  <a:lnTo>
                    <a:pt x="712" y="242"/>
                  </a:lnTo>
                  <a:lnTo>
                    <a:pt x="726" y="313"/>
                  </a:lnTo>
                  <a:lnTo>
                    <a:pt x="726" y="384"/>
                  </a:lnTo>
                  <a:lnTo>
                    <a:pt x="384" y="738"/>
                  </a:lnTo>
                  <a:lnTo>
                    <a:pt x="370" y="653"/>
                  </a:lnTo>
                  <a:lnTo>
                    <a:pt x="356" y="596"/>
                  </a:lnTo>
                  <a:lnTo>
                    <a:pt x="327" y="511"/>
                  </a:lnTo>
                  <a:lnTo>
                    <a:pt x="285" y="454"/>
                  </a:lnTo>
                  <a:lnTo>
                    <a:pt x="213" y="398"/>
                  </a:lnTo>
                  <a:lnTo>
                    <a:pt x="142" y="341"/>
                  </a:lnTo>
                  <a:lnTo>
                    <a:pt x="71" y="313"/>
                  </a:lnTo>
                  <a:lnTo>
                    <a:pt x="0" y="298"/>
                  </a:lnTo>
                  <a:lnTo>
                    <a:pt x="356" y="0"/>
                  </a:lnTo>
                </a:path>
              </a:pathLst>
            </a:custGeom>
            <a:solidFill>
              <a:srgbClr val="C0C0C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8">
              <a:extLst>
                <a:ext uri="{FF2B5EF4-FFF2-40B4-BE49-F238E27FC236}">
                  <a16:creationId xmlns:a16="http://schemas.microsoft.com/office/drawing/2014/main" id="{B176AA0B-48D9-4852-B9AD-BB61AEF14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" y="3460"/>
              <a:ext cx="371" cy="593"/>
              <a:chOff x="1188" y="3460"/>
              <a:chExt cx="371" cy="593"/>
            </a:xfrm>
          </p:grpSpPr>
          <p:grpSp>
            <p:nvGrpSpPr>
              <p:cNvPr id="15" name="Group 25">
                <a:extLst>
                  <a:ext uri="{FF2B5EF4-FFF2-40B4-BE49-F238E27FC236}">
                    <a16:creationId xmlns:a16="http://schemas.microsoft.com/office/drawing/2014/main" id="{C30EB906-EF40-4BEE-A0F3-2D0BEC7C19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" y="3460"/>
                <a:ext cx="234" cy="247"/>
                <a:chOff x="1249" y="3460"/>
                <a:chExt cx="234" cy="247"/>
              </a:xfrm>
            </p:grpSpPr>
            <p:sp>
              <p:nvSpPr>
                <p:cNvPr id="38" name="Oval 23">
                  <a:extLst>
                    <a:ext uri="{FF2B5EF4-FFF2-40B4-BE49-F238E27FC236}">
                      <a16:creationId xmlns:a16="http://schemas.microsoft.com/office/drawing/2014/main" id="{83EDAEE3-CCAB-4362-85E2-CE35C440A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9" y="3460"/>
                  <a:ext cx="234" cy="247"/>
                </a:xfrm>
                <a:prstGeom prst="ellipse">
                  <a:avLst/>
                </a:prstGeom>
                <a:solidFill>
                  <a:srgbClr val="80808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Oval 24">
                  <a:extLst>
                    <a:ext uri="{FF2B5EF4-FFF2-40B4-BE49-F238E27FC236}">
                      <a16:creationId xmlns:a16="http://schemas.microsoft.com/office/drawing/2014/main" id="{9C67375E-D433-4955-9CED-67C24CAF2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8" y="3502"/>
                  <a:ext cx="177" cy="162"/>
                </a:xfrm>
                <a:prstGeom prst="ellipse">
                  <a:avLst/>
                </a:prstGeom>
                <a:solidFill>
                  <a:srgbClr val="C0C0C0"/>
                </a:solidFill>
                <a:ln w="12699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47">
                <a:extLst>
                  <a:ext uri="{FF2B5EF4-FFF2-40B4-BE49-F238E27FC236}">
                    <a16:creationId xmlns:a16="http://schemas.microsoft.com/office/drawing/2014/main" id="{045EB4AF-7BBA-4DF6-9541-3C7E64CB2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3512"/>
                <a:ext cx="371" cy="541"/>
                <a:chOff x="1188" y="3512"/>
                <a:chExt cx="371" cy="541"/>
              </a:xfrm>
            </p:grpSpPr>
            <p:sp>
              <p:nvSpPr>
                <p:cNvPr id="17" name="Freeform 26">
                  <a:extLst>
                    <a:ext uri="{FF2B5EF4-FFF2-40B4-BE49-F238E27FC236}">
                      <a16:creationId xmlns:a16="http://schemas.microsoft.com/office/drawing/2014/main" id="{345476F5-8182-4926-A4CF-A1C0F8ADE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512"/>
                  <a:ext cx="201" cy="129"/>
                </a:xfrm>
                <a:custGeom>
                  <a:avLst/>
                  <a:gdLst>
                    <a:gd name="T0" fmla="*/ 43 w 201"/>
                    <a:gd name="T1" fmla="*/ 128 h 129"/>
                    <a:gd name="T2" fmla="*/ 200 w 201"/>
                    <a:gd name="T3" fmla="*/ 0 h 129"/>
                    <a:gd name="T4" fmla="*/ 157 w 201"/>
                    <a:gd name="T5" fmla="*/ 0 h 129"/>
                    <a:gd name="T6" fmla="*/ 0 w 201"/>
                    <a:gd name="T7" fmla="*/ 114 h 129"/>
                    <a:gd name="T8" fmla="*/ 43 w 201"/>
                    <a:gd name="T9" fmla="*/ 128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29"/>
                    <a:gd name="T17" fmla="*/ 201 w 201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29">
                      <a:moveTo>
                        <a:pt x="43" y="128"/>
                      </a:moveTo>
                      <a:lnTo>
                        <a:pt x="200" y="0"/>
                      </a:lnTo>
                      <a:lnTo>
                        <a:pt x="157" y="0"/>
                      </a:lnTo>
                      <a:lnTo>
                        <a:pt x="0" y="114"/>
                      </a:lnTo>
                      <a:lnTo>
                        <a:pt x="43" y="128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7">
                  <a:extLst>
                    <a:ext uri="{FF2B5EF4-FFF2-40B4-BE49-F238E27FC236}">
                      <a16:creationId xmlns:a16="http://schemas.microsoft.com/office/drawing/2014/main" id="{FA03B006-2A42-4CB4-97DD-E80716DE1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9" y="3626"/>
                  <a:ext cx="72" cy="72"/>
                </a:xfrm>
                <a:custGeom>
                  <a:avLst/>
                  <a:gdLst>
                    <a:gd name="T0" fmla="*/ 0 w 72"/>
                    <a:gd name="T1" fmla="*/ 0 h 72"/>
                    <a:gd name="T2" fmla="*/ 43 w 72"/>
                    <a:gd name="T3" fmla="*/ 0 h 72"/>
                    <a:gd name="T4" fmla="*/ 71 w 72"/>
                    <a:gd name="T5" fmla="*/ 71 h 72"/>
                    <a:gd name="T6" fmla="*/ 29 w 72"/>
                    <a:gd name="T7" fmla="*/ 71 h 72"/>
                    <a:gd name="T8" fmla="*/ 0 w 7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72"/>
                    <a:gd name="T17" fmla="*/ 72 w 7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7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71" y="71"/>
                      </a:lnTo>
                      <a:lnTo>
                        <a:pt x="29" y="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8">
                  <a:extLst>
                    <a:ext uri="{FF2B5EF4-FFF2-40B4-BE49-F238E27FC236}">
                      <a16:creationId xmlns:a16="http://schemas.microsoft.com/office/drawing/2014/main" id="{95C2A943-E267-404E-8A65-F9BCA1144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3697"/>
                  <a:ext cx="143" cy="356"/>
                </a:xfrm>
                <a:custGeom>
                  <a:avLst/>
                  <a:gdLst>
                    <a:gd name="T0" fmla="*/ 100 w 143"/>
                    <a:gd name="T1" fmla="*/ 0 h 356"/>
                    <a:gd name="T2" fmla="*/ 142 w 143"/>
                    <a:gd name="T3" fmla="*/ 0 h 356"/>
                    <a:gd name="T4" fmla="*/ 43 w 143"/>
                    <a:gd name="T5" fmla="*/ 355 h 356"/>
                    <a:gd name="T6" fmla="*/ 0 w 143"/>
                    <a:gd name="T7" fmla="*/ 340 h 356"/>
                    <a:gd name="T8" fmla="*/ 100 w 143"/>
                    <a:gd name="T9" fmla="*/ 0 h 3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356"/>
                    <a:gd name="T17" fmla="*/ 143 w 143"/>
                    <a:gd name="T18" fmla="*/ 356 h 3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356">
                      <a:moveTo>
                        <a:pt x="100" y="0"/>
                      </a:moveTo>
                      <a:lnTo>
                        <a:pt x="142" y="0"/>
                      </a:lnTo>
                      <a:lnTo>
                        <a:pt x="43" y="355"/>
                      </a:lnTo>
                      <a:lnTo>
                        <a:pt x="0" y="340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E0E0E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46">
                  <a:extLst>
                    <a:ext uri="{FF2B5EF4-FFF2-40B4-BE49-F238E27FC236}">
                      <a16:creationId xmlns:a16="http://schemas.microsoft.com/office/drawing/2014/main" id="{5B692765-13F1-4F9B-8DCB-19B4BD4268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1" y="3512"/>
                  <a:ext cx="328" cy="541"/>
                  <a:chOff x="1231" y="3512"/>
                  <a:chExt cx="328" cy="541"/>
                </a:xfrm>
              </p:grpSpPr>
              <p:sp>
                <p:nvSpPr>
                  <p:cNvPr id="21" name="Freeform 29">
                    <a:extLst>
                      <a:ext uri="{FF2B5EF4-FFF2-40B4-BE49-F238E27FC236}">
                        <a16:creationId xmlns:a16="http://schemas.microsoft.com/office/drawing/2014/main" id="{125C4971-A63A-4B91-B68E-E7963FE6D3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1" y="3512"/>
                    <a:ext cx="328" cy="541"/>
                  </a:xfrm>
                  <a:custGeom>
                    <a:avLst/>
                    <a:gdLst>
                      <a:gd name="T0" fmla="*/ 71 w 328"/>
                      <a:gd name="T1" fmla="*/ 114 h 541"/>
                      <a:gd name="T2" fmla="*/ 99 w 328"/>
                      <a:gd name="T3" fmla="*/ 185 h 541"/>
                      <a:gd name="T4" fmla="*/ 0 w 328"/>
                      <a:gd name="T5" fmla="*/ 540 h 541"/>
                      <a:gd name="T6" fmla="*/ 327 w 328"/>
                      <a:gd name="T7" fmla="*/ 497 h 541"/>
                      <a:gd name="T8" fmla="*/ 171 w 328"/>
                      <a:gd name="T9" fmla="*/ 171 h 541"/>
                      <a:gd name="T10" fmla="*/ 270 w 328"/>
                      <a:gd name="T11" fmla="*/ 71 h 541"/>
                      <a:gd name="T12" fmla="*/ 228 w 328"/>
                      <a:gd name="T13" fmla="*/ 0 h 541"/>
                      <a:gd name="T14" fmla="*/ 71 w 328"/>
                      <a:gd name="T15" fmla="*/ 114 h 54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8"/>
                      <a:gd name="T25" fmla="*/ 0 h 541"/>
                      <a:gd name="T26" fmla="*/ 328 w 328"/>
                      <a:gd name="T27" fmla="*/ 541 h 54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8" h="541">
                        <a:moveTo>
                          <a:pt x="71" y="114"/>
                        </a:moveTo>
                        <a:lnTo>
                          <a:pt x="99" y="185"/>
                        </a:lnTo>
                        <a:lnTo>
                          <a:pt x="0" y="540"/>
                        </a:lnTo>
                        <a:lnTo>
                          <a:pt x="327" y="497"/>
                        </a:lnTo>
                        <a:lnTo>
                          <a:pt x="171" y="171"/>
                        </a:lnTo>
                        <a:lnTo>
                          <a:pt x="270" y="71"/>
                        </a:lnTo>
                        <a:lnTo>
                          <a:pt x="228" y="0"/>
                        </a:lnTo>
                        <a:lnTo>
                          <a:pt x="71" y="114"/>
                        </a:lnTo>
                      </a:path>
                    </a:pathLst>
                  </a:custGeom>
                  <a:solidFill>
                    <a:srgbClr val="A0A0A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37">
                    <a:extLst>
                      <a:ext uri="{FF2B5EF4-FFF2-40B4-BE49-F238E27FC236}">
                        <a16:creationId xmlns:a16="http://schemas.microsoft.com/office/drawing/2014/main" id="{37F8E824-F9A5-41ED-9608-E77E3E1F4D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5" y="3626"/>
                    <a:ext cx="42" cy="42"/>
                    <a:chOff x="1345" y="3626"/>
                    <a:chExt cx="42" cy="42"/>
                  </a:xfrm>
                </p:grpSpPr>
                <p:grpSp>
                  <p:nvGrpSpPr>
                    <p:cNvPr id="31" name="Group 33">
                      <a:extLst>
                        <a:ext uri="{FF2B5EF4-FFF2-40B4-BE49-F238E27FC236}">
                          <a16:creationId xmlns:a16="http://schemas.microsoft.com/office/drawing/2014/main" id="{12617D0A-92E5-4557-9ED8-681EDC4808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5" y="3626"/>
                      <a:ext cx="42" cy="42"/>
                      <a:chOff x="1345" y="3626"/>
                      <a:chExt cx="42" cy="42"/>
                    </a:xfrm>
                  </p:grpSpPr>
                  <p:sp>
                    <p:nvSpPr>
                      <p:cNvPr id="35" name="Oval 30">
                        <a:extLst>
                          <a:ext uri="{FF2B5EF4-FFF2-40B4-BE49-F238E27FC236}">
                            <a16:creationId xmlns:a16="http://schemas.microsoft.com/office/drawing/2014/main" id="{876EDB00-3E57-4E4B-8549-51EA9DAB10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6" name="Oval 31">
                        <a:extLst>
                          <a:ext uri="{FF2B5EF4-FFF2-40B4-BE49-F238E27FC236}">
                            <a16:creationId xmlns:a16="http://schemas.microsoft.com/office/drawing/2014/main" id="{2D554335-3202-4B1D-9950-8EF09EF568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" name="Oval 32">
                        <a:extLst>
                          <a:ext uri="{FF2B5EF4-FFF2-40B4-BE49-F238E27FC236}">
                            <a16:creationId xmlns:a16="http://schemas.microsoft.com/office/drawing/2014/main" id="{83ACF88B-138D-464E-B9E8-1F9DD04784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5" y="3626"/>
                        <a:ext cx="42" cy="42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2" name="Oval 34">
                      <a:extLst>
                        <a:ext uri="{FF2B5EF4-FFF2-40B4-BE49-F238E27FC236}">
                          <a16:creationId xmlns:a16="http://schemas.microsoft.com/office/drawing/2014/main" id="{56F53B78-9E7F-4761-B814-7DBCFE408A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Oval 35">
                      <a:extLst>
                        <a:ext uri="{FF2B5EF4-FFF2-40B4-BE49-F238E27FC236}">
                          <a16:creationId xmlns:a16="http://schemas.microsoft.com/office/drawing/2014/main" id="{7EF92CE0-F698-4BE8-A673-23FCEC677A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28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Oval 36">
                      <a:extLst>
                        <a:ext uri="{FF2B5EF4-FFF2-40B4-BE49-F238E27FC236}">
                          <a16:creationId xmlns:a16="http://schemas.microsoft.com/office/drawing/2014/main" id="{6F13EB2E-D8BD-42C5-834C-D1401407F0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626"/>
                      <a:ext cx="42" cy="42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 45">
                    <a:extLst>
                      <a:ext uri="{FF2B5EF4-FFF2-40B4-BE49-F238E27FC236}">
                        <a16:creationId xmlns:a16="http://schemas.microsoft.com/office/drawing/2014/main" id="{FA9D6178-BAD9-423E-A999-7499EA960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6" y="3569"/>
                    <a:ext cx="57" cy="43"/>
                    <a:chOff x="1416" y="3569"/>
                    <a:chExt cx="57" cy="43"/>
                  </a:xfrm>
                </p:grpSpPr>
                <p:grpSp>
                  <p:nvGrpSpPr>
                    <p:cNvPr id="24" name="Group 41">
                      <a:extLst>
                        <a:ext uri="{FF2B5EF4-FFF2-40B4-BE49-F238E27FC236}">
                          <a16:creationId xmlns:a16="http://schemas.microsoft.com/office/drawing/2014/main" id="{D4727DE0-D7F3-46A5-B172-C2B4D8DF5F6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6" y="3569"/>
                      <a:ext cx="57" cy="43"/>
                      <a:chOff x="1416" y="3569"/>
                      <a:chExt cx="57" cy="43"/>
                    </a:xfrm>
                  </p:grpSpPr>
                  <p:sp>
                    <p:nvSpPr>
                      <p:cNvPr id="28" name="Oval 38">
                        <a:extLst>
                          <a:ext uri="{FF2B5EF4-FFF2-40B4-BE49-F238E27FC236}">
                            <a16:creationId xmlns:a16="http://schemas.microsoft.com/office/drawing/2014/main" id="{153EACB9-312B-419B-9F2F-0991B5F9F3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Oval 39">
                        <a:extLst>
                          <a:ext uri="{FF2B5EF4-FFF2-40B4-BE49-F238E27FC236}">
                            <a16:creationId xmlns:a16="http://schemas.microsoft.com/office/drawing/2014/main" id="{36D36E55-3373-4CD1-B684-DEECEE2B0C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Oval 40">
                        <a:extLst>
                          <a:ext uri="{FF2B5EF4-FFF2-40B4-BE49-F238E27FC236}">
                            <a16:creationId xmlns:a16="http://schemas.microsoft.com/office/drawing/2014/main" id="{C94B7ABF-038E-4531-9FE5-0ED245B778F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6" y="3569"/>
                        <a:ext cx="57" cy="43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lnSpc>
                            <a:spcPct val="90000"/>
                          </a:lnSpc>
                          <a:spcBef>
                            <a:spcPts val="750"/>
                          </a:spcBef>
                          <a:buFont typeface="Arial" panose="020B0604020202020204" pitchFamily="34" charset="0"/>
                          <a:buChar char="•"/>
                          <a:defRPr sz="21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5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lnSpc>
                            <a:spcPct val="90000"/>
                          </a:lnSpc>
                          <a:spcBef>
                            <a:spcPts val="375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13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fr-FR" altLang="fr-FR" sz="18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5" name="Oval 42">
                      <a:extLst>
                        <a:ext uri="{FF2B5EF4-FFF2-40B4-BE49-F238E27FC236}">
                          <a16:creationId xmlns:a16="http://schemas.microsoft.com/office/drawing/2014/main" id="{8E4C363C-CAE4-4D5A-8921-3E55C700FF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Oval 43">
                      <a:extLst>
                        <a:ext uri="{FF2B5EF4-FFF2-40B4-BE49-F238E27FC236}">
                          <a16:creationId xmlns:a16="http://schemas.microsoft.com/office/drawing/2014/main" id="{5C0F9CA7-6E33-4E35-89D0-C06545C4B5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28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" name="Oval 44">
                      <a:extLst>
                        <a:ext uri="{FF2B5EF4-FFF2-40B4-BE49-F238E27FC236}">
                          <a16:creationId xmlns:a16="http://schemas.microsoft.com/office/drawing/2014/main" id="{C57C0900-D566-4F15-9FC0-7C0A3F1C3D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0" y="3569"/>
                      <a:ext cx="29" cy="4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Char char="•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fr-FR" altLang="fr-FR" sz="18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282451F1-1A98-454A-A056-71F8DDD5CA35}"/>
              </a:ext>
            </a:extLst>
          </p:cNvPr>
          <p:cNvSpPr txBox="1"/>
          <p:nvPr/>
        </p:nvSpPr>
        <p:spPr>
          <a:xfrm>
            <a:off x="5358587" y="857639"/>
            <a:ext cx="6341257" cy="1938992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FR" sz="800" dirty="0"/>
          </a:p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L’entreprise de transport a une obligation de résultat.</a:t>
            </a:r>
          </a:p>
          <a:p>
            <a:pPr algn="just"/>
            <a:endParaRPr lang="fr-F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Tout événement survenant dans le déroulement planifié du transport doit être relevé, analysé et des solutions doivent être trouvées pour une correction optimale.</a:t>
            </a:r>
          </a:p>
        </p:txBody>
      </p:sp>
      <p:pic>
        <p:nvPicPr>
          <p:cNvPr id="64" name="Graphique 63" descr="Avis des clients">
            <a:extLst>
              <a:ext uri="{FF2B5EF4-FFF2-40B4-BE49-F238E27FC236}">
                <a16:creationId xmlns:a16="http://schemas.microsoft.com/office/drawing/2014/main" id="{779E9A4C-E6B1-43CA-9C5D-522EAD3FE75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65831" y="892822"/>
            <a:ext cx="561738" cy="561738"/>
          </a:xfrm>
          <a:prstGeom prst="rect">
            <a:avLst/>
          </a:prstGeom>
        </p:spPr>
      </p:pic>
      <p:pic>
        <p:nvPicPr>
          <p:cNvPr id="66" name="Graphique 65" descr="Avis des clients">
            <a:extLst>
              <a:ext uri="{FF2B5EF4-FFF2-40B4-BE49-F238E27FC236}">
                <a16:creationId xmlns:a16="http://schemas.microsoft.com/office/drawing/2014/main" id="{FDA2AD87-F419-46F1-9E81-FC2D4DDAC4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44026" y="892822"/>
            <a:ext cx="561738" cy="561738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E9FB9B4B-F567-44B8-8C1F-2659401D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07">
            <a:off x="5179297" y="399632"/>
            <a:ext cx="797941" cy="98107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676FA95B-C4CD-41EF-821D-C88E1662A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575728"/>
            <a:ext cx="352279" cy="223110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97145BD1-F943-4A18-9899-9F20898888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47703"/>
            <a:ext cx="352279" cy="223110"/>
          </a:xfrm>
          <a:prstGeom prst="rect">
            <a:avLst/>
          </a:prstGeom>
        </p:spPr>
      </p:pic>
      <p:sp>
        <p:nvSpPr>
          <p:cNvPr id="70" name="Rectangle avec coins rognés en diagonale 10">
            <a:extLst>
              <a:ext uri="{FF2B5EF4-FFF2-40B4-BE49-F238E27FC236}">
                <a16:creationId xmlns:a16="http://schemas.microsoft.com/office/drawing/2014/main" id="{95B932C9-70E8-4D6C-9D8D-8C12F551F586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C2.3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5F912514-3D07-44EA-8A79-A647DBD369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3347042"/>
            <a:ext cx="431509" cy="273289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8AD196FC-8BBB-485F-AD81-23A11DB8B5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4" y="3717005"/>
            <a:ext cx="431509" cy="2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  <p:bldP spid="53" grpId="0"/>
      <p:bldP spid="58" grpId="0"/>
      <p:bldGraphic spid="5" grpId="0">
        <p:bldAsOne/>
      </p:bldGraphic>
      <p:bldP spid="56" grpId="0" animBg="1"/>
      <p:bldP spid="61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FD14701-AE5E-4D19-AD0B-AC2E06265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290635"/>
              </p:ext>
            </p:extLst>
          </p:nvPr>
        </p:nvGraphicFramePr>
        <p:xfrm>
          <a:off x="1644956" y="19848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1" descr="MCj04415400000[1]">
            <a:extLst>
              <a:ext uri="{FF2B5EF4-FFF2-40B4-BE49-F238E27FC236}">
                <a16:creationId xmlns:a16="http://schemas.microsoft.com/office/drawing/2014/main" id="{D7407F5A-08E3-4CE5-AEBD-75803C53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985602" y="2073070"/>
            <a:ext cx="1970667" cy="1529027"/>
          </a:xfrm>
          <a:prstGeom prst="rect">
            <a:avLst/>
          </a:prstGeom>
          <a:noFill/>
        </p:spPr>
      </p:pic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8C460F8B-D637-4768-B023-AC099EF2FFB8}"/>
              </a:ext>
            </a:extLst>
          </p:cNvPr>
          <p:cNvSpPr/>
          <p:nvPr/>
        </p:nvSpPr>
        <p:spPr>
          <a:xfrm>
            <a:off x="1555406" y="240001"/>
            <a:ext cx="3539628" cy="2094498"/>
          </a:xfrm>
          <a:prstGeom prst="cloudCallout">
            <a:avLst>
              <a:gd name="adj1" fmla="val 58808"/>
              <a:gd name="adj2" fmla="val 4833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du flux ? Contraintes ? Caractéristiques ?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Sous-traitance ?</a:t>
            </a:r>
          </a:p>
          <a:p>
            <a:pPr algn="ctr"/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Douane ?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759805-073F-4F06-A0D5-F4B35D6306C0}"/>
              </a:ext>
            </a:extLst>
          </p:cNvPr>
          <p:cNvSpPr txBox="1"/>
          <p:nvPr/>
        </p:nvSpPr>
        <p:spPr>
          <a:xfrm>
            <a:off x="6410440" y="0"/>
            <a:ext cx="57815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C2.1 - Constituer le dossier de transport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400D416-ACEC-4605-9832-E21C630AF642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191">
            <a:off x="7535118" y="906507"/>
            <a:ext cx="2376962" cy="1955707"/>
          </a:xfrm>
          <a:prstGeom prst="rect">
            <a:avLst/>
          </a:prstGeom>
        </p:spPr>
      </p:pic>
      <p:sp>
        <p:nvSpPr>
          <p:cNvPr id="11" name="Rectangle avec coins rognés en diagonale 10"/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A1A02E-A787-4B1A-9219-9CFF8D9D8776}"/>
              </a:ext>
            </a:extLst>
          </p:cNvPr>
          <p:cNvSpPr txBox="1"/>
          <p:nvPr/>
        </p:nvSpPr>
        <p:spPr>
          <a:xfrm rot="20619382">
            <a:off x="5950909" y="1730472"/>
            <a:ext cx="2216728" cy="30777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spc="-150" dirty="0"/>
              <a:t>demande de transport </a:t>
            </a: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ED011925-8DEE-4A77-91EA-181C457B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1" y="6437999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pic>
        <p:nvPicPr>
          <p:cNvPr id="14" name="Picture 10" descr="Comment choisir son transporteur pour exporter ses produits ?">
            <a:extLst>
              <a:ext uri="{FF2B5EF4-FFF2-40B4-BE49-F238E27FC236}">
                <a16:creationId xmlns:a16="http://schemas.microsoft.com/office/drawing/2014/main" id="{B52F6F37-B18E-4E6C-9782-F5C1A2A6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0" y="1784248"/>
            <a:ext cx="2484415" cy="165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oint d interrogation - Direct Infos Gabon">
            <a:extLst>
              <a:ext uri="{FF2B5EF4-FFF2-40B4-BE49-F238E27FC236}">
                <a16:creationId xmlns:a16="http://schemas.microsoft.com/office/drawing/2014/main" id="{878C1E43-C3C6-47E3-B8E7-68BE46182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8000" r="14310" b="6602"/>
          <a:stretch/>
        </p:blipFill>
        <p:spPr bwMode="auto">
          <a:xfrm>
            <a:off x="1157428" y="2334499"/>
            <a:ext cx="487528" cy="6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19" grpId="0" animBg="1"/>
      <p:bldP spid="11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860612" y="1139759"/>
            <a:ext cx="10066241" cy="48296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859BD8F-1EE8-4B96-B9B9-1D423527E706}"/>
              </a:ext>
            </a:extLst>
          </p:cNvPr>
          <p:cNvSpPr/>
          <p:nvPr/>
        </p:nvSpPr>
        <p:spPr>
          <a:xfrm>
            <a:off x="5984746" y="1319261"/>
            <a:ext cx="4711002" cy="43989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r-FR" sz="1800" b="0" i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9C8D9F-620E-47F5-8B5A-93B2ED6FFC54}"/>
              </a:ext>
            </a:extLst>
          </p:cNvPr>
          <p:cNvSpPr txBox="1"/>
          <p:nvPr/>
        </p:nvSpPr>
        <p:spPr>
          <a:xfrm>
            <a:off x="2413321" y="-10373"/>
            <a:ext cx="97786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associés à la Compétence C2.1 – Constituer le dossier de transport  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4858E1F-A65B-4B06-BF83-CFCB9BDBBD24}"/>
              </a:ext>
            </a:extLst>
          </p:cNvPr>
          <p:cNvSpPr/>
          <p:nvPr/>
        </p:nvSpPr>
        <p:spPr>
          <a:xfrm>
            <a:off x="1145618" y="1340358"/>
            <a:ext cx="4687684" cy="43778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fr-FR" sz="1800" b="1" i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La demande de transport</a:t>
            </a: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Les caractéristiques de l’envoi</a:t>
            </a: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La sous-traitance</a:t>
            </a: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Les termes du commerce international</a:t>
            </a: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La communication professionnelle </a:t>
            </a: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orale et écrite</a:t>
            </a:r>
          </a:p>
          <a:p>
            <a:pPr>
              <a:lnSpc>
                <a:spcPct val="150000"/>
              </a:lnSpc>
            </a:pPr>
            <a:r>
              <a:rPr lang="fr-FR" sz="1800" b="1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Les logiciels bureautiques, les progiciels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4898D44-37B2-4C47-9CAE-620307D5D296}"/>
              </a:ext>
            </a:extLst>
          </p:cNvPr>
          <p:cNvSpPr/>
          <p:nvPr/>
        </p:nvSpPr>
        <p:spPr>
          <a:xfrm>
            <a:off x="6163124" y="2210216"/>
            <a:ext cx="4292302" cy="869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C2.S1 - La gestion électronique des </a:t>
            </a:r>
          </a:p>
          <a:p>
            <a:r>
              <a:rPr lang="fr-FR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 (GED)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FF813CB-206D-40C8-A232-F4F1B77B463E}"/>
              </a:ext>
            </a:extLst>
          </p:cNvPr>
          <p:cNvSpPr/>
          <p:nvPr/>
        </p:nvSpPr>
        <p:spPr>
          <a:xfrm>
            <a:off x="6178610" y="2957000"/>
            <a:ext cx="4292302" cy="87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C2.S2 - Le dossier transport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AD3190A-0D96-4377-9911-C42B0FDC6B81}"/>
              </a:ext>
            </a:extLst>
          </p:cNvPr>
          <p:cNvSpPr/>
          <p:nvPr/>
        </p:nvSpPr>
        <p:spPr>
          <a:xfrm>
            <a:off x="6194096" y="3677522"/>
            <a:ext cx="4292302" cy="871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C2.S3 - La douane : les éléments </a:t>
            </a:r>
          </a:p>
          <a:p>
            <a:r>
              <a:rPr lang="fr-FR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déclaratifs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4ACA8A8-097C-407A-B59B-D940A2A14711}"/>
              </a:ext>
            </a:extLst>
          </p:cNvPr>
          <p:cNvSpPr/>
          <p:nvPr/>
        </p:nvSpPr>
        <p:spPr>
          <a:xfrm>
            <a:off x="6195198" y="4392662"/>
            <a:ext cx="4291200" cy="871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C2.S4 - Les régimes douaniers</a:t>
            </a:r>
          </a:p>
        </p:txBody>
      </p:sp>
      <p:sp>
        <p:nvSpPr>
          <p:cNvPr id="12" name="ZoneTexte 11"/>
          <p:cNvSpPr txBox="1"/>
          <p:nvPr/>
        </p:nvSpPr>
        <p:spPr>
          <a:xfrm rot="21221506">
            <a:off x="7777666" y="1472250"/>
            <a:ext cx="284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Savoirs dédiés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0F7EFF-544F-41FE-92AC-67B454B312D5}"/>
              </a:ext>
            </a:extLst>
          </p:cNvPr>
          <p:cNvSpPr txBox="1"/>
          <p:nvPr/>
        </p:nvSpPr>
        <p:spPr>
          <a:xfrm>
            <a:off x="1977847" y="1492155"/>
            <a:ext cx="2890351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de compétences C1 </a:t>
            </a:r>
          </a:p>
        </p:txBody>
      </p:sp>
      <p:pic>
        <p:nvPicPr>
          <p:cNvPr id="19" name="Graphique 19" descr="Épingle">
            <a:extLst>
              <a:ext uri="{FF2B5EF4-FFF2-40B4-BE49-F238E27FC236}">
                <a16:creationId xmlns:a16="http://schemas.microsoft.com/office/drawing/2014/main" id="{8EA70A5B-07CE-4B21-AF46-BC4EE083107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71771" y="1279338"/>
            <a:ext cx="289560" cy="289560"/>
          </a:xfrm>
          <a:prstGeom prst="rect">
            <a:avLst/>
          </a:prstGeom>
        </p:spPr>
      </p:pic>
      <p:pic>
        <p:nvPicPr>
          <p:cNvPr id="20" name="Graphique 19" descr="Épingle">
            <a:extLst>
              <a:ext uri="{FF2B5EF4-FFF2-40B4-BE49-F238E27FC236}">
                <a16:creationId xmlns:a16="http://schemas.microsoft.com/office/drawing/2014/main" id="{BA2B9ECF-4738-4375-AA8C-6E51446B38D1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79124" y="1312851"/>
            <a:ext cx="289560" cy="289560"/>
          </a:xfrm>
          <a:prstGeom prst="rect">
            <a:avLst/>
          </a:prstGeom>
        </p:spPr>
      </p:pic>
      <p:sp>
        <p:nvSpPr>
          <p:cNvPr id="21" name="Rectangle avec coins rognés en diagonale 10">
            <a:extLst>
              <a:ext uri="{FF2B5EF4-FFF2-40B4-BE49-F238E27FC236}">
                <a16:creationId xmlns:a16="http://schemas.microsoft.com/office/drawing/2014/main" id="{C4C0196A-6FB9-4DA4-A23D-E65A49480355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</a:t>
            </a:r>
          </a:p>
        </p:txBody>
      </p:sp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55EAB63B-1B73-47A8-9DED-CF27F0C4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1" y="6437999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</p:spTree>
    <p:extLst>
      <p:ext uri="{BB962C8B-B14F-4D97-AF65-F5344CB8AC3E}">
        <p14:creationId xmlns:p14="http://schemas.microsoft.com/office/powerpoint/2010/main" val="17493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ED et ARCHIVAGE : ne confondez plus jamais ces termes ! - Print Value">
            <a:extLst>
              <a:ext uri="{FF2B5EF4-FFF2-40B4-BE49-F238E27FC236}">
                <a16:creationId xmlns:a16="http://schemas.microsoft.com/office/drawing/2014/main" id="{C6348229-7D79-458C-8657-9EC17F2D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650">
            <a:off x="1741315" y="545619"/>
            <a:ext cx="1716867" cy="11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B0F6E8-C968-4F78-AD38-47AF4FFE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E0F475-C624-478C-9D8D-AA894A47F1B7}"/>
              </a:ext>
            </a:extLst>
          </p:cNvPr>
          <p:cNvSpPr txBox="1"/>
          <p:nvPr/>
        </p:nvSpPr>
        <p:spPr>
          <a:xfrm>
            <a:off x="3121106" y="1692705"/>
            <a:ext cx="609442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fr-F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99685A-2783-48AC-B4D1-28277AE52199}"/>
              </a:ext>
            </a:extLst>
          </p:cNvPr>
          <p:cNvSpPr txBox="1"/>
          <p:nvPr/>
        </p:nvSpPr>
        <p:spPr>
          <a:xfrm>
            <a:off x="4270443" y="3103"/>
            <a:ext cx="79215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C2.S1 – La gestion électronique des documents (GED)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92983534"/>
              </p:ext>
            </p:extLst>
          </p:nvPr>
        </p:nvGraphicFramePr>
        <p:xfrm>
          <a:off x="3572211" y="5750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5" y="3360618"/>
            <a:ext cx="2751191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7E639E0-176C-4428-B644-88447C4585AD}"/>
              </a:ext>
            </a:extLst>
          </p:cNvPr>
          <p:cNvSpPr/>
          <p:nvPr/>
        </p:nvSpPr>
        <p:spPr>
          <a:xfrm>
            <a:off x="98530" y="2398857"/>
            <a:ext cx="3293960" cy="7447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 savoirs associés </a:t>
            </a:r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249DB8A0-475C-473F-B2B1-3286117C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1" y="6437999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2" name="Rectangle avec coins rognés en diagonale 10">
            <a:extLst>
              <a:ext uri="{FF2B5EF4-FFF2-40B4-BE49-F238E27FC236}">
                <a16:creationId xmlns:a16="http://schemas.microsoft.com/office/drawing/2014/main" id="{B29B4E90-4245-4E2D-9D35-8EB301B2ED4B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071FC27-1181-4418-8B02-A4B1018C57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927657"/>
            <a:ext cx="571500" cy="3619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1EB9DC2-E9D8-4D0A-97D0-D14554D6A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20" y="1297325"/>
            <a:ext cx="571500" cy="3619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183B43A-6F55-46A1-87CF-FCF3634E12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20" y="1692705"/>
            <a:ext cx="571500" cy="3619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715CBBC-05B1-4660-87EE-9CD4D89D4D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90" y="2759646"/>
            <a:ext cx="571500" cy="3619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CF78AA8-C3E5-4228-805E-95E8E059A9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35" y="3162744"/>
            <a:ext cx="571500" cy="3619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5403DA7-89CC-4FDE-BB23-7572DC05C7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90" y="3538540"/>
            <a:ext cx="571500" cy="3619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30D6CC8-112A-4F31-BCC9-29DC634023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90" y="4825614"/>
            <a:ext cx="571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3" grpId="0">
        <p:bldAsOne/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0F6E8-C968-4F78-AD38-47AF4FFE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99685A-2783-48AC-B4D1-28277AE52199}"/>
              </a:ext>
            </a:extLst>
          </p:cNvPr>
          <p:cNvSpPr txBox="1"/>
          <p:nvPr/>
        </p:nvSpPr>
        <p:spPr>
          <a:xfrm>
            <a:off x="6575898" y="3103"/>
            <a:ext cx="561610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C2.S2- Le dossier transport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A07016-9366-4186-B580-BD00987375E0}"/>
              </a:ext>
            </a:extLst>
          </p:cNvPr>
          <p:cNvSpPr txBox="1"/>
          <p:nvPr/>
        </p:nvSpPr>
        <p:spPr>
          <a:xfrm>
            <a:off x="3041707" y="1994116"/>
            <a:ext cx="88094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dirty="0">
                <a:solidFill>
                  <a:srgbClr val="002060"/>
                </a:solidFill>
                <a:effectLst/>
              </a:rPr>
              <a:t>Les pièces (supports papier ou dématérialisés) constitutives du dossier transport :</a:t>
            </a:r>
          </a:p>
          <a:p>
            <a:pPr algn="l"/>
            <a:r>
              <a:rPr lang="fr-FR" sz="1000" b="1" i="0" dirty="0">
                <a:solidFill>
                  <a:srgbClr val="002060"/>
                </a:solidFill>
                <a:effectLst/>
              </a:rPr>
              <a:t> </a:t>
            </a:r>
          </a:p>
          <a:p>
            <a:pPr algn="l"/>
            <a:r>
              <a:rPr lang="fr-FR" sz="2000" b="1" i="0" dirty="0">
                <a:solidFill>
                  <a:srgbClr val="002060"/>
                </a:solidFill>
                <a:effectLst/>
              </a:rPr>
              <a:t>          les échanges avec les partenaires internes/externes ;</a:t>
            </a:r>
          </a:p>
          <a:p>
            <a:pPr algn="l"/>
            <a:r>
              <a:rPr lang="fr-FR" sz="2000" b="1" i="0" dirty="0">
                <a:solidFill>
                  <a:srgbClr val="002060"/>
                </a:solidFill>
                <a:effectLst/>
              </a:rPr>
              <a:t>          les documents commerciaux, de transport, d’assurance, de douane.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06449D4-D82B-45F6-BC74-763A9399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29" y="2272064"/>
            <a:ext cx="2268193" cy="1814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757E0A9-A4B3-49E9-93C2-3FFE2CA8C03C}"/>
              </a:ext>
            </a:extLst>
          </p:cNvPr>
          <p:cNvSpPr/>
          <p:nvPr/>
        </p:nvSpPr>
        <p:spPr>
          <a:xfrm>
            <a:off x="4988657" y="3745752"/>
            <a:ext cx="1853871" cy="162188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documents pour :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9C420D9-8C72-463C-AB76-5B43FC1EC902}"/>
              </a:ext>
            </a:extLst>
          </p:cNvPr>
          <p:cNvSpPr/>
          <p:nvPr/>
        </p:nvSpPr>
        <p:spPr>
          <a:xfrm>
            <a:off x="7160651" y="3457575"/>
            <a:ext cx="4762395" cy="2194271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formalités douanières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clients/fournisseurs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assurances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transporteurs 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transitaires 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échanges avec les partenaires internes </a:t>
            </a:r>
          </a:p>
        </p:txBody>
      </p:sp>
      <p:sp>
        <p:nvSpPr>
          <p:cNvPr id="16" name="Flèche : pentagone 15">
            <a:extLst>
              <a:ext uri="{FF2B5EF4-FFF2-40B4-BE49-F238E27FC236}">
                <a16:creationId xmlns:a16="http://schemas.microsoft.com/office/drawing/2014/main" id="{85C4A1F5-6B9E-448E-93B7-F73292E44C9C}"/>
              </a:ext>
            </a:extLst>
          </p:cNvPr>
          <p:cNvSpPr/>
          <p:nvPr/>
        </p:nvSpPr>
        <p:spPr>
          <a:xfrm rot="5400000">
            <a:off x="4167359" y="1478754"/>
            <a:ext cx="455629" cy="384143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400D416-ACEC-4605-9832-E21C630AF642}"/>
              </a:ext>
            </a:extLst>
          </p:cNvPr>
          <p:cNvPicPr/>
          <p:nvPr/>
        </p:nvPicPr>
        <p:blipFill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58" y="4007069"/>
            <a:ext cx="1669862" cy="186258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400D416-ACEC-4605-9832-E21C630AF642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498">
            <a:off x="1028826" y="4649288"/>
            <a:ext cx="1362926" cy="1468620"/>
          </a:xfrm>
          <a:prstGeom prst="rect">
            <a:avLst/>
          </a:prstGeom>
        </p:spPr>
      </p:pic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7E2628FF-A932-4686-A549-0DEB2B0B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969" y="6436985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863178C-2F29-4508-A789-FAD2898140BE}"/>
              </a:ext>
            </a:extLst>
          </p:cNvPr>
          <p:cNvSpPr/>
          <p:nvPr/>
        </p:nvSpPr>
        <p:spPr>
          <a:xfrm>
            <a:off x="2748194" y="495966"/>
            <a:ext cx="3293960" cy="7447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 savoirs associés </a:t>
            </a: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FFF1BC5B-45B4-4ED0-BA3E-081A1E50D16F}"/>
              </a:ext>
            </a:extLst>
          </p:cNvPr>
          <p:cNvSpPr/>
          <p:nvPr/>
        </p:nvSpPr>
        <p:spPr>
          <a:xfrm>
            <a:off x="3768878" y="4375991"/>
            <a:ext cx="962006" cy="562372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avec coins rognés en diagonale 10">
            <a:extLst>
              <a:ext uri="{FF2B5EF4-FFF2-40B4-BE49-F238E27FC236}">
                <a16:creationId xmlns:a16="http://schemas.microsoft.com/office/drawing/2014/main" id="{BF051B99-3C27-43C3-85AD-901491822270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71066B-FE83-4161-80AF-A24310453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0" y="2500080"/>
            <a:ext cx="441598" cy="27967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105EB68-68F1-4ACB-B598-CF63C9E8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0" y="2829678"/>
            <a:ext cx="441598" cy="2796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C6CD7F-B37F-4556-9156-314425D7D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10" y="3793307"/>
            <a:ext cx="330868" cy="20955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3EE07D7-D9D6-4151-A9B7-DA1A34514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20" y="4046259"/>
            <a:ext cx="330868" cy="20955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A06CC2C-6CD8-432F-BDAC-5DE0B1D0B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10" y="4325702"/>
            <a:ext cx="330868" cy="2095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C91A8C3-2B45-4D9E-98EF-FFC03760E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28" y="4597161"/>
            <a:ext cx="330868" cy="20955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BD0C6F1-7982-40A5-ACEA-069F6D5FA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62" y="4877711"/>
            <a:ext cx="330868" cy="20955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1E93EAB-2CF4-4D9B-BB2F-4A4F72F2C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1" y="5157668"/>
            <a:ext cx="331526" cy="2099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AFDEC1C-6906-441B-8871-792BEA7EEE81}"/>
              </a:ext>
            </a:extLst>
          </p:cNvPr>
          <p:cNvPicPr/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819">
            <a:off x="1736642" y="4080098"/>
            <a:ext cx="1496279" cy="20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oneTexte 37">
            <a:extLst>
              <a:ext uri="{FF2B5EF4-FFF2-40B4-BE49-F238E27FC236}">
                <a16:creationId xmlns:a16="http://schemas.microsoft.com/office/drawing/2014/main" id="{D270D1F4-5639-4B73-8AAB-E57D2EB3B929}"/>
              </a:ext>
            </a:extLst>
          </p:cNvPr>
          <p:cNvSpPr txBox="1"/>
          <p:nvPr/>
        </p:nvSpPr>
        <p:spPr>
          <a:xfrm>
            <a:off x="1319556" y="2760214"/>
            <a:ext cx="3954557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Principes généraux :</a:t>
            </a:r>
          </a:p>
          <a:p>
            <a:pPr algn="ctr"/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6362F6-FCB5-4FB1-AEFE-8AB5B1BD44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25" y="986330"/>
            <a:ext cx="1964606" cy="1510032"/>
          </a:xfrm>
          <a:prstGeom prst="rect">
            <a:avLst/>
          </a:prstGeom>
        </p:spPr>
      </p:pic>
      <p:pic>
        <p:nvPicPr>
          <p:cNvPr id="26" name="Image 25" descr="Amazon.fr - Code des douanes 2020, code des douanes de l'union annoté &amp;  commenté - 5e ed. - Jeannard, Sébastien, Chevrier, Eric - Livres">
            <a:extLst>
              <a:ext uri="{FF2B5EF4-FFF2-40B4-BE49-F238E27FC236}">
                <a16:creationId xmlns:a16="http://schemas.microsoft.com/office/drawing/2014/main" id="{338C31B3-86E5-4405-8793-82D233CF8AED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820">
            <a:off x="1466438" y="2839172"/>
            <a:ext cx="607076" cy="77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909E38-EA2A-42EE-882B-F9FD1FB5FA89}"/>
              </a:ext>
            </a:extLst>
          </p:cNvPr>
          <p:cNvSpPr txBox="1"/>
          <p:nvPr/>
        </p:nvSpPr>
        <p:spPr>
          <a:xfrm>
            <a:off x="5494747" y="0"/>
            <a:ext cx="66972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C2.S3 - La douane : les éléments déclaratifs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CD9993D-AD90-44BF-ABC3-978449F449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288">
            <a:off x="7623801" y="609308"/>
            <a:ext cx="1782545" cy="204927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915C823-B40D-42FD-9387-D4FE2F86F4A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94" y="3380466"/>
            <a:ext cx="1278098" cy="89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E5F66A4-2B0D-4C5E-8442-B2B2A3377C05}"/>
              </a:ext>
            </a:extLst>
          </p:cNvPr>
          <p:cNvSpPr txBox="1"/>
          <p:nvPr/>
        </p:nvSpPr>
        <p:spPr>
          <a:xfrm rot="19952096">
            <a:off x="5876912" y="1408613"/>
            <a:ext cx="1442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l’espèce,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192030-5F59-4D00-9038-BB582032F117}"/>
              </a:ext>
            </a:extLst>
          </p:cNvPr>
          <p:cNvSpPr txBox="1"/>
          <p:nvPr/>
        </p:nvSpPr>
        <p:spPr>
          <a:xfrm rot="1008675">
            <a:off x="6290713" y="3271576"/>
            <a:ext cx="1343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l’origine,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8BE39C3-57EB-41F1-B7AA-DD5DD89BF143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78" y="3281886"/>
            <a:ext cx="1870815" cy="10653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13E6115-3E89-4126-A170-0D54CBB8C7E2}"/>
              </a:ext>
            </a:extLst>
          </p:cNvPr>
          <p:cNvSpPr txBox="1"/>
          <p:nvPr/>
        </p:nvSpPr>
        <p:spPr>
          <a:xfrm>
            <a:off x="8839445" y="3351353"/>
            <a:ext cx="1442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Origine</a:t>
            </a:r>
          </a:p>
          <a:p>
            <a:pPr algn="ctr"/>
            <a:endParaRPr lang="fr-FR" b="1" dirty="0"/>
          </a:p>
          <a:p>
            <a:pPr algn="ctr"/>
            <a:r>
              <a:rPr lang="fr-FR" sz="1400" b="1" dirty="0"/>
              <a:t>Provenance</a:t>
            </a:r>
            <a:r>
              <a:rPr lang="fr-FR" b="1" dirty="0"/>
              <a:t> </a:t>
            </a:r>
          </a:p>
        </p:txBody>
      </p:sp>
      <p:sp>
        <p:nvSpPr>
          <p:cNvPr id="28" name="Non égal 27">
            <a:extLst>
              <a:ext uri="{FF2B5EF4-FFF2-40B4-BE49-F238E27FC236}">
                <a16:creationId xmlns:a16="http://schemas.microsoft.com/office/drawing/2014/main" id="{CB4FB670-84D5-43B6-9C38-BAE07A54DC08}"/>
              </a:ext>
            </a:extLst>
          </p:cNvPr>
          <p:cNvSpPr/>
          <p:nvPr/>
        </p:nvSpPr>
        <p:spPr>
          <a:xfrm>
            <a:off x="9365159" y="3664025"/>
            <a:ext cx="391256" cy="266700"/>
          </a:xfrm>
          <a:prstGeom prst="mathNot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ED4549-8015-4057-9F30-DA6BA82DF0FB}"/>
              </a:ext>
            </a:extLst>
          </p:cNvPr>
          <p:cNvSpPr txBox="1"/>
          <p:nvPr/>
        </p:nvSpPr>
        <p:spPr>
          <a:xfrm rot="2345715">
            <a:off x="5920092" y="4898359"/>
            <a:ext cx="1442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i="0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valeur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5E8499D4-887A-4874-A7BA-FD1D55F29695}"/>
              </a:ext>
            </a:extLst>
          </p:cNvPr>
          <p:cNvSpPr/>
          <p:nvPr/>
        </p:nvSpPr>
        <p:spPr>
          <a:xfrm rot="19378378">
            <a:off x="5561121" y="1995031"/>
            <a:ext cx="534878" cy="399548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B143D96F-3D52-4B3B-980A-E79E5993E445}"/>
              </a:ext>
            </a:extLst>
          </p:cNvPr>
          <p:cNvSpPr/>
          <p:nvPr/>
        </p:nvSpPr>
        <p:spPr>
          <a:xfrm rot="1096652">
            <a:off x="5733079" y="3039791"/>
            <a:ext cx="534878" cy="399548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A4BA712-8155-471C-9F84-0E9C851ED500}"/>
              </a:ext>
            </a:extLst>
          </p:cNvPr>
          <p:cNvSpPr/>
          <p:nvPr/>
        </p:nvSpPr>
        <p:spPr>
          <a:xfrm rot="2863890">
            <a:off x="5473346" y="4257955"/>
            <a:ext cx="534878" cy="399548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9C49EB1-1DBE-4369-A4A2-B2DC9ED2705B}"/>
              </a:ext>
            </a:extLst>
          </p:cNvPr>
          <p:cNvSpPr txBox="1"/>
          <p:nvPr/>
        </p:nvSpPr>
        <p:spPr>
          <a:xfrm>
            <a:off x="319159" y="4089209"/>
            <a:ext cx="4954954" cy="2031325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</a:t>
            </a:r>
          </a:p>
          <a:p>
            <a:endParaRPr lang="fr-FR" dirty="0"/>
          </a:p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Pas de calculs de liquidations douanières </a:t>
            </a:r>
          </a:p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Étudier les valeurs pour mesurer les</a:t>
            </a:r>
          </a:p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enjeux du traitement douanier </a:t>
            </a:r>
          </a:p>
          <a:p>
            <a:endParaRPr lang="fr-FR" sz="800" dirty="0"/>
          </a:p>
        </p:txBody>
      </p:sp>
      <p:pic>
        <p:nvPicPr>
          <p:cNvPr id="32" name="Graphique 31" descr="Avis des clients">
            <a:extLst>
              <a:ext uri="{FF2B5EF4-FFF2-40B4-BE49-F238E27FC236}">
                <a16:creationId xmlns:a16="http://schemas.microsoft.com/office/drawing/2014/main" id="{5B0CF91E-E872-4EC8-8043-2CA7E49F1EF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42690" y="4201918"/>
            <a:ext cx="578936" cy="57893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6B769B7-FFA0-4A1A-9449-0ED09D723CB1}"/>
              </a:ext>
            </a:extLst>
          </p:cNvPr>
          <p:cNvPicPr/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086">
            <a:off x="8039220" y="774588"/>
            <a:ext cx="1782545" cy="2049279"/>
          </a:xfrm>
          <a:prstGeom prst="rect">
            <a:avLst/>
          </a:prstGeom>
        </p:spPr>
      </p:pic>
      <p:pic>
        <p:nvPicPr>
          <p:cNvPr id="29" name="Image 28" descr="La TVA dans les services à la personne">
            <a:extLst>
              <a:ext uri="{FF2B5EF4-FFF2-40B4-BE49-F238E27FC236}">
                <a16:creationId xmlns:a16="http://schemas.microsoft.com/office/drawing/2014/main" id="{483F80F1-F32D-4D0E-B024-B06FD7B1134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458">
            <a:off x="8992195" y="4710416"/>
            <a:ext cx="2125968" cy="136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 descr="Système définitif de TVA : enfin une réalité ?">
            <a:extLst>
              <a:ext uri="{FF2B5EF4-FFF2-40B4-BE49-F238E27FC236}">
                <a16:creationId xmlns:a16="http://schemas.microsoft.com/office/drawing/2014/main" id="{654E4362-DBC2-4112-AABA-EB00CED3104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391">
            <a:off x="7423437" y="5143304"/>
            <a:ext cx="1346777" cy="97521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Espace réservé du pied de page 5">
            <a:extLst>
              <a:ext uri="{FF2B5EF4-FFF2-40B4-BE49-F238E27FC236}">
                <a16:creationId xmlns:a16="http://schemas.microsoft.com/office/drawing/2014/main" id="{55E84EDF-0FA4-41FD-AA8A-FED1CD79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751" y="6437999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31" name="Flèche : pentagone 30">
            <a:extLst>
              <a:ext uri="{FF2B5EF4-FFF2-40B4-BE49-F238E27FC236}">
                <a16:creationId xmlns:a16="http://schemas.microsoft.com/office/drawing/2014/main" id="{86709A90-65D2-43C2-AFD4-2D463C620C0F}"/>
              </a:ext>
            </a:extLst>
          </p:cNvPr>
          <p:cNvSpPr/>
          <p:nvPr/>
        </p:nvSpPr>
        <p:spPr>
          <a:xfrm rot="5400000">
            <a:off x="3204991" y="2134037"/>
            <a:ext cx="455629" cy="384143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D831360-BE42-4664-B0E6-638F4F67E0DA}"/>
              </a:ext>
            </a:extLst>
          </p:cNvPr>
          <p:cNvSpPr/>
          <p:nvPr/>
        </p:nvSpPr>
        <p:spPr>
          <a:xfrm>
            <a:off x="1785826" y="1151249"/>
            <a:ext cx="3293960" cy="7447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 savoirs associés </a:t>
            </a:r>
          </a:p>
        </p:txBody>
      </p:sp>
      <p:sp>
        <p:nvSpPr>
          <p:cNvPr id="40" name="Rectangle avec coins rognés en diagonale 10">
            <a:extLst>
              <a:ext uri="{FF2B5EF4-FFF2-40B4-BE49-F238E27FC236}">
                <a16:creationId xmlns:a16="http://schemas.microsoft.com/office/drawing/2014/main" id="{68BC5FF7-B90E-443C-969D-E09A896CF562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535FAF-23BF-4B72-B556-F25879BECC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07">
            <a:off x="168184" y="3520935"/>
            <a:ext cx="797941" cy="9810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687725-9FC7-4286-B3B7-6864522CBD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2" y="5068985"/>
            <a:ext cx="352279" cy="22311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170AC9A-F406-44C3-B826-F9DD228EA5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2" y="5372685"/>
            <a:ext cx="352279" cy="223110"/>
          </a:xfrm>
          <a:prstGeom prst="rect">
            <a:avLst/>
          </a:prstGeom>
        </p:spPr>
      </p:pic>
      <p:pic>
        <p:nvPicPr>
          <p:cNvPr id="42" name="Graphique 41" descr="Avis des clients">
            <a:extLst>
              <a:ext uri="{FF2B5EF4-FFF2-40B4-BE49-F238E27FC236}">
                <a16:creationId xmlns:a16="http://schemas.microsoft.com/office/drawing/2014/main" id="{B8F0A600-F4BF-439D-B0A0-2DF94F99A2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11267" y="4201918"/>
            <a:ext cx="578936" cy="5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Douane &amp; Conformité Réglementaire : les Régimes Douaniers Particuliers |  Blog | QUALITAIR&amp;SEA Commissionnaire et Transitaire de Transport">
            <a:extLst>
              <a:ext uri="{FF2B5EF4-FFF2-40B4-BE49-F238E27FC236}">
                <a16:creationId xmlns:a16="http://schemas.microsoft.com/office/drawing/2014/main" id="{59B9CA24-4CF0-493C-8557-290B780E01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46" y="449073"/>
            <a:ext cx="1916884" cy="8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Facilités et régimes douaniers | ÎLE-DE-FRANCE INTERNATIONAL |">
            <a:extLst>
              <a:ext uri="{FF2B5EF4-FFF2-40B4-BE49-F238E27FC236}">
                <a16:creationId xmlns:a16="http://schemas.microsoft.com/office/drawing/2014/main" id="{BFDE58BA-C65D-4F3C-B3D6-D67E600F02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00" y="3025942"/>
            <a:ext cx="2037058" cy="122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INGÉNIERIE DOUANIÈRE &amp; FISCALE INTERNATIONALE - ACTE International">
            <a:extLst>
              <a:ext uri="{FF2B5EF4-FFF2-40B4-BE49-F238E27FC236}">
                <a16:creationId xmlns:a16="http://schemas.microsoft.com/office/drawing/2014/main" id="{847A8CF0-299D-404B-B084-86D73AA6A1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" y="1796846"/>
            <a:ext cx="1467844" cy="176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Système définitif de TVA : enfin une réalité ?">
            <a:extLst>
              <a:ext uri="{FF2B5EF4-FFF2-40B4-BE49-F238E27FC236}">
                <a16:creationId xmlns:a16="http://schemas.microsoft.com/office/drawing/2014/main" id="{8EBF60F8-E3B6-4BA2-B09F-472D4E6B5DBA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33" y="1652898"/>
            <a:ext cx="952500" cy="6343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E76D5-C9F5-4C89-A3FE-1D353C0C7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01125"/>
              </p:ext>
            </p:extLst>
          </p:nvPr>
        </p:nvGraphicFramePr>
        <p:xfrm>
          <a:off x="3765755" y="1780715"/>
          <a:ext cx="8098698" cy="424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698">
                  <a:extLst>
                    <a:ext uri="{9D8B030D-6E8A-4147-A177-3AD203B41FA5}">
                      <a16:colId xmlns:a16="http://schemas.microsoft.com/office/drawing/2014/main" val="4052580614"/>
                    </a:ext>
                  </a:extLst>
                </a:gridCol>
              </a:tblGrid>
              <a:tr h="1100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cap="small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Les régimes douaniers définitifs </a:t>
                      </a:r>
                      <a:r>
                        <a:rPr lang="fr-FR" sz="2000" b="0" i="0" dirty="0"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1" i="0" dirty="0">
                          <a:effectLst/>
                          <a:latin typeface="+mn-lt"/>
                        </a:rPr>
                        <a:t>importation définitive,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1" i="0" dirty="0">
                          <a:effectLst/>
                          <a:latin typeface="+mn-lt"/>
                        </a:rPr>
                        <a:t>exportation définitive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23599"/>
                  </a:ext>
                </a:extLst>
              </a:tr>
              <a:tr h="203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1" i="0" cap="small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Les régimes particuliers 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FR" sz="1600" b="0" i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régime de transit : </a:t>
                      </a:r>
                      <a:r>
                        <a:rPr lang="fr-FR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T1, T2, TIR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FR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r-FR" sz="1600" b="0" i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endParaRPr lang="fr-FR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  <a:latin typeface="+mn-lt"/>
                        </a:rPr>
                        <a:t>           </a:t>
                      </a:r>
                      <a:r>
                        <a:rPr lang="fr-FR" sz="1600" b="1" i="1" dirty="0">
                          <a:solidFill>
                            <a:srgbClr val="002060"/>
                          </a:solidFill>
                          <a:latin typeface="+mn-lt"/>
                        </a:rPr>
                        <a:t>Un exemple de T1                 Un exemple de T2                Le transport international routier</a:t>
                      </a:r>
                    </a:p>
                    <a:p>
                      <a:r>
                        <a:rPr lang="fr-FR" sz="800" b="1" i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873963"/>
                  </a:ext>
                </a:extLst>
              </a:tr>
              <a:tr h="8212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800" b="0" i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autres régimes particuliers </a:t>
                      </a:r>
                      <a:r>
                        <a:rPr lang="fr-FR" sz="16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fr-FR" sz="18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l’entrepôt douanier, le perfectionnement actif et passif, l’admission temporaire, l’exportation temporaire, le carnet ATA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226108"/>
                  </a:ext>
                </a:extLst>
              </a:tr>
            </a:tbl>
          </a:graphicData>
        </a:graphic>
      </p:graphicFrame>
      <p:pic>
        <p:nvPicPr>
          <p:cNvPr id="7" name="Image 2">
            <a:extLst>
              <a:ext uri="{FF2B5EF4-FFF2-40B4-BE49-F238E27FC236}">
                <a16:creationId xmlns:a16="http://schemas.microsoft.com/office/drawing/2014/main" id="{3EEA9A21-5FBA-4063-9781-D99599DE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60" y="3747591"/>
            <a:ext cx="1274516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754F78A1-9A9E-4ED2-A9EB-A5A00786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85" y="3747591"/>
            <a:ext cx="117383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6CBA0C1-B76C-4238-82B8-6F3A170BBE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9709" y="3691344"/>
            <a:ext cx="1337144" cy="936000"/>
          </a:xfrm>
          <a:prstGeom prst="rect">
            <a:avLst/>
          </a:prstGeom>
        </p:spPr>
      </p:pic>
      <p:sp>
        <p:nvSpPr>
          <p:cNvPr id="22" name="Parallélogramme 21">
            <a:extLst>
              <a:ext uri="{FF2B5EF4-FFF2-40B4-BE49-F238E27FC236}">
                <a16:creationId xmlns:a16="http://schemas.microsoft.com/office/drawing/2014/main" id="{29F70475-EF3D-4B63-BC6E-588683534358}"/>
              </a:ext>
            </a:extLst>
          </p:cNvPr>
          <p:cNvSpPr/>
          <p:nvPr/>
        </p:nvSpPr>
        <p:spPr>
          <a:xfrm>
            <a:off x="10347988" y="1848222"/>
            <a:ext cx="1246981" cy="93600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79F762-78F4-4A28-8DEC-C9DCE30F187C}"/>
              </a:ext>
            </a:extLst>
          </p:cNvPr>
          <p:cNvSpPr txBox="1"/>
          <p:nvPr/>
        </p:nvSpPr>
        <p:spPr>
          <a:xfrm>
            <a:off x="7724775" y="0"/>
            <a:ext cx="44672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C2.S4 - Les régimes douaniers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F774598-5613-4DC3-8975-E207E69E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" name="Image 25" descr="Le futur du Made in France - Entreprendre en france">
            <a:extLst>
              <a:ext uri="{FF2B5EF4-FFF2-40B4-BE49-F238E27FC236}">
                <a16:creationId xmlns:a16="http://schemas.microsoft.com/office/drawing/2014/main" id="{CC429F8B-5B25-432C-959C-D0D0F2C2FB99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46" y="2287263"/>
            <a:ext cx="904925" cy="84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Étoile : 4 branches 15">
            <a:extLst>
              <a:ext uri="{FF2B5EF4-FFF2-40B4-BE49-F238E27FC236}">
                <a16:creationId xmlns:a16="http://schemas.microsoft.com/office/drawing/2014/main" id="{643D9C1F-5B35-44EF-A2B4-37935106A9DF}"/>
              </a:ext>
            </a:extLst>
          </p:cNvPr>
          <p:cNvSpPr/>
          <p:nvPr/>
        </p:nvSpPr>
        <p:spPr>
          <a:xfrm>
            <a:off x="2417846" y="3023128"/>
            <a:ext cx="246048" cy="2045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 : 4 branches 27">
            <a:extLst>
              <a:ext uri="{FF2B5EF4-FFF2-40B4-BE49-F238E27FC236}">
                <a16:creationId xmlns:a16="http://schemas.microsoft.com/office/drawing/2014/main" id="{A8AAD96B-D328-401E-8824-F014207CAF9F}"/>
              </a:ext>
            </a:extLst>
          </p:cNvPr>
          <p:cNvSpPr/>
          <p:nvPr/>
        </p:nvSpPr>
        <p:spPr>
          <a:xfrm>
            <a:off x="2697988" y="2133843"/>
            <a:ext cx="246048" cy="2045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 : 4 branches 28">
            <a:extLst>
              <a:ext uri="{FF2B5EF4-FFF2-40B4-BE49-F238E27FC236}">
                <a16:creationId xmlns:a16="http://schemas.microsoft.com/office/drawing/2014/main" id="{0D1420B4-C0AB-431F-892F-E628D8BF5A26}"/>
              </a:ext>
            </a:extLst>
          </p:cNvPr>
          <p:cNvSpPr/>
          <p:nvPr/>
        </p:nvSpPr>
        <p:spPr>
          <a:xfrm>
            <a:off x="2003637" y="1550618"/>
            <a:ext cx="246048" cy="20455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pied de page 5">
            <a:extLst>
              <a:ext uri="{FF2B5EF4-FFF2-40B4-BE49-F238E27FC236}">
                <a16:creationId xmlns:a16="http://schemas.microsoft.com/office/drawing/2014/main" id="{DCF70D22-3FF3-4264-BA53-B7412721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56" y="6436399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32" name="Flèche : pentagone 31">
            <a:extLst>
              <a:ext uri="{FF2B5EF4-FFF2-40B4-BE49-F238E27FC236}">
                <a16:creationId xmlns:a16="http://schemas.microsoft.com/office/drawing/2014/main" id="{8AD3C733-18B0-473A-9A7B-16E9418C7192}"/>
              </a:ext>
            </a:extLst>
          </p:cNvPr>
          <p:cNvSpPr/>
          <p:nvPr/>
        </p:nvSpPr>
        <p:spPr>
          <a:xfrm rot="5400000">
            <a:off x="5624098" y="1233012"/>
            <a:ext cx="455629" cy="384143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AB5F23F-CF5A-40FF-8F38-DDEC5EA1F9EF}"/>
              </a:ext>
            </a:extLst>
          </p:cNvPr>
          <p:cNvSpPr/>
          <p:nvPr/>
        </p:nvSpPr>
        <p:spPr>
          <a:xfrm>
            <a:off x="4204933" y="250224"/>
            <a:ext cx="3293960" cy="74471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limites de savoirs associés </a:t>
            </a:r>
          </a:p>
        </p:txBody>
      </p:sp>
      <p:sp>
        <p:nvSpPr>
          <p:cNvPr id="34" name="Rectangle avec coins rognés en diagonale 10">
            <a:extLst>
              <a:ext uri="{FF2B5EF4-FFF2-40B4-BE49-F238E27FC236}">
                <a16:creationId xmlns:a16="http://schemas.microsoft.com/office/drawing/2014/main" id="{C19A8C30-BCE3-4904-A278-8803BC1BD315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0D4ADB0-21F1-4A7A-9574-312157B063AE}"/>
              </a:ext>
            </a:extLst>
          </p:cNvPr>
          <p:cNvSpPr txBox="1"/>
          <p:nvPr/>
        </p:nvSpPr>
        <p:spPr>
          <a:xfrm>
            <a:off x="327547" y="4558235"/>
            <a:ext cx="3123805" cy="1692771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FR" sz="800" dirty="0"/>
          </a:p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Aborder la destination douanière attribuée aux marchandises pour clarifier le schéma logistique de l’opérateur.</a:t>
            </a:r>
            <a:endParaRPr lang="fr-FR" sz="1600" dirty="0"/>
          </a:p>
        </p:txBody>
      </p:sp>
      <p:pic>
        <p:nvPicPr>
          <p:cNvPr id="30" name="Graphique 29" descr="Avis des clients">
            <a:extLst>
              <a:ext uri="{FF2B5EF4-FFF2-40B4-BE49-F238E27FC236}">
                <a16:creationId xmlns:a16="http://schemas.microsoft.com/office/drawing/2014/main" id="{0E97B716-F95D-4618-994F-34E1A8B01A8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417119" y="4598481"/>
            <a:ext cx="561738" cy="561738"/>
          </a:xfrm>
          <a:prstGeom prst="rect">
            <a:avLst/>
          </a:prstGeom>
        </p:spPr>
      </p:pic>
      <p:pic>
        <p:nvPicPr>
          <p:cNvPr id="36" name="Graphique 35" descr="Avis des clients">
            <a:extLst>
              <a:ext uri="{FF2B5EF4-FFF2-40B4-BE49-F238E27FC236}">
                <a16:creationId xmlns:a16="http://schemas.microsoft.com/office/drawing/2014/main" id="{EC9F2DF9-AB42-4C35-BF35-C3231867B4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7156" y="4598481"/>
            <a:ext cx="561738" cy="56173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7E144C6-3533-4599-8B8A-3E6792B2EF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07">
            <a:off x="143815" y="4001765"/>
            <a:ext cx="518882" cy="6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B386F31-69B7-4924-9CE6-B5577AE90E30}"/>
              </a:ext>
            </a:extLst>
          </p:cNvPr>
          <p:cNvCxnSpPr>
            <a:cxnSpLocks/>
          </p:cNvCxnSpPr>
          <p:nvPr/>
        </p:nvCxnSpPr>
        <p:spPr>
          <a:xfrm>
            <a:off x="7374194" y="2531807"/>
            <a:ext cx="1135626" cy="0"/>
          </a:xfrm>
          <a:prstGeom prst="line">
            <a:avLst/>
          </a:prstGeom>
          <a:ln w="762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75CFEA1-2A05-4812-9760-4448D4DB4957}"/>
              </a:ext>
            </a:extLst>
          </p:cNvPr>
          <p:cNvCxnSpPr>
            <a:cxnSpLocks/>
          </p:cNvCxnSpPr>
          <p:nvPr/>
        </p:nvCxnSpPr>
        <p:spPr>
          <a:xfrm flipH="1">
            <a:off x="5912680" y="3333135"/>
            <a:ext cx="14749" cy="1106130"/>
          </a:xfrm>
          <a:prstGeom prst="line">
            <a:avLst/>
          </a:prstGeom>
          <a:ln w="762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10080A-4F18-42D5-B27F-E429192126D3}"/>
              </a:ext>
            </a:extLst>
          </p:cNvPr>
          <p:cNvCxnSpPr>
            <a:cxnSpLocks/>
          </p:cNvCxnSpPr>
          <p:nvPr/>
        </p:nvCxnSpPr>
        <p:spPr>
          <a:xfrm>
            <a:off x="3571415" y="5333999"/>
            <a:ext cx="1147763" cy="0"/>
          </a:xfrm>
          <a:prstGeom prst="line">
            <a:avLst/>
          </a:prstGeom>
          <a:ln w="762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7E9DBE0-DFCC-44FD-8246-E76AD4F590BF}"/>
              </a:ext>
            </a:extLst>
          </p:cNvPr>
          <p:cNvCxnSpPr/>
          <p:nvPr/>
        </p:nvCxnSpPr>
        <p:spPr>
          <a:xfrm>
            <a:off x="2271252" y="3333135"/>
            <a:ext cx="0" cy="1071717"/>
          </a:xfrm>
          <a:prstGeom prst="line">
            <a:avLst/>
          </a:prstGeom>
          <a:ln w="762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7BC3A43-DAD2-416B-828B-16269A01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6986E5D-549F-484A-B1DA-4E14F3BD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879" y="120000"/>
            <a:ext cx="1664536" cy="13313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0163F9-38B5-4483-8564-F4DA411671E4}"/>
              </a:ext>
            </a:extLst>
          </p:cNvPr>
          <p:cNvSpPr txBox="1"/>
          <p:nvPr/>
        </p:nvSpPr>
        <p:spPr>
          <a:xfrm>
            <a:off x="4105275" y="-5097"/>
            <a:ext cx="80867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C2.2 - Exécuter la demande du client/donneur d’ordre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13E8F44-5C8A-493A-99F6-E24775691774}"/>
              </a:ext>
            </a:extLst>
          </p:cNvPr>
          <p:cNvCxnSpPr/>
          <p:nvPr/>
        </p:nvCxnSpPr>
        <p:spPr>
          <a:xfrm>
            <a:off x="9822426" y="3333135"/>
            <a:ext cx="0" cy="7374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C5013B4-6FB2-4F1F-9719-AE35D8FF2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736805"/>
              </p:ext>
            </p:extLst>
          </p:nvPr>
        </p:nvGraphicFramePr>
        <p:xfrm>
          <a:off x="576351" y="1590519"/>
          <a:ext cx="11039297" cy="468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2E9180E5-AB70-4221-AE75-E90FBEDD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751" y="6437999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14" name="Rectangle avec coins rognés en diagonale 10">
            <a:extLst>
              <a:ext uri="{FF2B5EF4-FFF2-40B4-BE49-F238E27FC236}">
                <a16:creationId xmlns:a16="http://schemas.microsoft.com/office/drawing/2014/main" id="{1D927995-8313-4F30-ADDC-AE27BF17EECF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C2.2</a:t>
            </a:r>
          </a:p>
        </p:txBody>
      </p:sp>
      <p:pic>
        <p:nvPicPr>
          <p:cNvPr id="16" name="Image 15" descr="Afficher l’image source">
            <a:extLst>
              <a:ext uri="{FF2B5EF4-FFF2-40B4-BE49-F238E27FC236}">
                <a16:creationId xmlns:a16="http://schemas.microsoft.com/office/drawing/2014/main" id="{1A884D2B-981F-4AE0-A649-CFD238310BD3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24" y="2693239"/>
            <a:ext cx="1709382" cy="124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Faire correctement la saisie de données">
            <a:extLst>
              <a:ext uri="{FF2B5EF4-FFF2-40B4-BE49-F238E27FC236}">
                <a16:creationId xmlns:a16="http://schemas.microsoft.com/office/drawing/2014/main" id="{09B6DF2A-32F2-4246-8362-57DB7BDF2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EAF9F4"/>
              </a:clrFrom>
              <a:clrTo>
                <a:srgbClr val="EAF9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b="15764"/>
          <a:stretch/>
        </p:blipFill>
        <p:spPr bwMode="auto">
          <a:xfrm rot="20745195">
            <a:off x="5244150" y="820821"/>
            <a:ext cx="1956819" cy="10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CBC4F0D-8EC8-4BB0-95FB-6FC57E01A9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768" r="31353"/>
          <a:stretch/>
        </p:blipFill>
        <p:spPr>
          <a:xfrm>
            <a:off x="303450" y="5472702"/>
            <a:ext cx="1773000" cy="768138"/>
          </a:xfrm>
          <a:prstGeom prst="rect">
            <a:avLst/>
          </a:prstGeom>
        </p:spPr>
      </p:pic>
      <p:pic>
        <p:nvPicPr>
          <p:cNvPr id="21" name="Picture 6" descr="Dossier APL : quels sont les documents à fournir ?">
            <a:extLst>
              <a:ext uri="{FF2B5EF4-FFF2-40B4-BE49-F238E27FC236}">
                <a16:creationId xmlns:a16="http://schemas.microsoft.com/office/drawing/2014/main" id="{42F4B19B-41D7-4581-B8ED-E37D30102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6172"/>
          <a:stretch/>
        </p:blipFill>
        <p:spPr bwMode="auto">
          <a:xfrm>
            <a:off x="10720896" y="980727"/>
            <a:ext cx="1135626" cy="8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fficiel Prevention : Sécurité au travail, prévention risque professionnel.  Officiel Prevention, annuaire CHSCT">
            <a:extLst>
              <a:ext uri="{FF2B5EF4-FFF2-40B4-BE49-F238E27FC236}">
                <a16:creationId xmlns:a16="http://schemas.microsoft.com/office/drawing/2014/main" id="{1A8FAC89-91E8-434F-835B-CE21C1265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r="7375"/>
          <a:stretch/>
        </p:blipFill>
        <p:spPr bwMode="auto">
          <a:xfrm rot="21149940">
            <a:off x="6628729" y="5711596"/>
            <a:ext cx="1975931" cy="6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5CE7E1B-9449-443D-8CA7-59CC661E96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53660">
            <a:off x="10908227" y="3611492"/>
            <a:ext cx="1036333" cy="9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C3A43-DAD2-416B-828B-16269A01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3DEAFC-8C13-4412-AE80-162BD841E409}"/>
              </a:ext>
            </a:extLst>
          </p:cNvPr>
          <p:cNvSpPr txBox="1"/>
          <p:nvPr/>
        </p:nvSpPr>
        <p:spPr>
          <a:xfrm>
            <a:off x="1590674" y="0"/>
            <a:ext cx="106013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associés Compétence C2.2 – Exécuter la demande du client/donneur d’ordre   </a:t>
            </a:r>
          </a:p>
        </p:txBody>
      </p:sp>
      <p:sp>
        <p:nvSpPr>
          <p:cNvPr id="11" name="Rectangle à coins arrondis 13">
            <a:extLst>
              <a:ext uri="{FF2B5EF4-FFF2-40B4-BE49-F238E27FC236}">
                <a16:creationId xmlns:a16="http://schemas.microsoft.com/office/drawing/2014/main" id="{B677898D-2C21-4811-A631-6F4994E42543}"/>
              </a:ext>
            </a:extLst>
          </p:cNvPr>
          <p:cNvSpPr/>
          <p:nvPr/>
        </p:nvSpPr>
        <p:spPr>
          <a:xfrm>
            <a:off x="1940218" y="838503"/>
            <a:ext cx="9550426" cy="52022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B458273-6D72-44CD-B5E4-9D86C3552758}"/>
              </a:ext>
            </a:extLst>
          </p:cNvPr>
          <p:cNvSpPr/>
          <p:nvPr/>
        </p:nvSpPr>
        <p:spPr>
          <a:xfrm>
            <a:off x="2080884" y="952780"/>
            <a:ext cx="4502487" cy="49578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fr-FR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La sous-traitance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Les contrats types et les conventions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internationales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L’organisation d’une entreprise de 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transport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La communication professionnelle 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Les moyens et outils de communication 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Les logiciels bureautiques, les progiciels</a:t>
            </a:r>
          </a:p>
          <a:p>
            <a:pPr algn="l">
              <a:lnSpc>
                <a:spcPct val="150000"/>
              </a:lnSpc>
            </a:pP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Les intervenants de la chaîne logistique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2646EB-8E55-4316-B309-A1990A8FF14C}"/>
              </a:ext>
            </a:extLst>
          </p:cNvPr>
          <p:cNvSpPr txBox="1"/>
          <p:nvPr/>
        </p:nvSpPr>
        <p:spPr>
          <a:xfrm>
            <a:off x="2830877" y="1095564"/>
            <a:ext cx="2890351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 de compétences C1 </a:t>
            </a:r>
          </a:p>
        </p:txBody>
      </p:sp>
      <p:pic>
        <p:nvPicPr>
          <p:cNvPr id="13" name="Graphique 12" descr="Épingle">
            <a:extLst>
              <a:ext uri="{FF2B5EF4-FFF2-40B4-BE49-F238E27FC236}">
                <a16:creationId xmlns:a16="http://schemas.microsoft.com/office/drawing/2014/main" id="{93822BB2-BBE8-459C-ADD0-C1088AA5C317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18445" y="959186"/>
            <a:ext cx="289560" cy="2895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E96DBA1-7A36-4241-BD45-3C6CF67A966A}"/>
              </a:ext>
            </a:extLst>
          </p:cNvPr>
          <p:cNvSpPr/>
          <p:nvPr/>
        </p:nvSpPr>
        <p:spPr>
          <a:xfrm>
            <a:off x="6844103" y="970910"/>
            <a:ext cx="4502487" cy="49578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fr-FR" sz="1800" b="0" i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F86B3AB-07A1-4363-A7AA-CE75DA1925F2}"/>
              </a:ext>
            </a:extLst>
          </p:cNvPr>
          <p:cNvSpPr/>
          <p:nvPr/>
        </p:nvSpPr>
        <p:spPr>
          <a:xfrm>
            <a:off x="6961722" y="2181122"/>
            <a:ext cx="4267252" cy="86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b="1" i="0" dirty="0">
                <a:solidFill>
                  <a:schemeClr val="tx1"/>
                </a:solidFill>
                <a:effectLst/>
              </a:rPr>
              <a:t>C2.S5 - Les documents de transport et de douane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52D1B51-A586-439D-AFF1-9488F486CB8C}"/>
              </a:ext>
            </a:extLst>
          </p:cNvPr>
          <p:cNvSpPr/>
          <p:nvPr/>
        </p:nvSpPr>
        <p:spPr>
          <a:xfrm>
            <a:off x="6961720" y="3044550"/>
            <a:ext cx="4267252" cy="86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b="1" i="0" dirty="0">
                <a:solidFill>
                  <a:schemeClr val="tx1"/>
                </a:solidFill>
                <a:effectLst/>
              </a:rPr>
              <a:t>C2.S7 - Les modes de dédouanement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6CB4015-4938-4BAB-A474-6AD469BC60D1}"/>
              </a:ext>
            </a:extLst>
          </p:cNvPr>
          <p:cNvSpPr/>
          <p:nvPr/>
        </p:nvSpPr>
        <p:spPr>
          <a:xfrm>
            <a:off x="6961718" y="3908550"/>
            <a:ext cx="4267252" cy="864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b="1" i="0" dirty="0">
                <a:solidFill>
                  <a:schemeClr val="tx1"/>
                </a:solidFill>
                <a:effectLst/>
              </a:rPr>
              <a:t>C2.S6 - Les procédures de sûreté et de sécurité</a:t>
            </a:r>
          </a:p>
        </p:txBody>
      </p:sp>
      <p:pic>
        <p:nvPicPr>
          <p:cNvPr id="16" name="Graphique 19" descr="Épingle">
            <a:extLst>
              <a:ext uri="{FF2B5EF4-FFF2-40B4-BE49-F238E27FC236}">
                <a16:creationId xmlns:a16="http://schemas.microsoft.com/office/drawing/2014/main" id="{EF39A324-59D8-4332-B361-3C785611D7B4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5754" y="1009822"/>
            <a:ext cx="289560" cy="289560"/>
          </a:xfrm>
          <a:prstGeom prst="rect">
            <a:avLst/>
          </a:prstGeom>
        </p:spPr>
      </p:pic>
      <p:pic>
        <p:nvPicPr>
          <p:cNvPr id="21" name="Image 20" descr="Afficher l’image source">
            <a:extLst>
              <a:ext uri="{FF2B5EF4-FFF2-40B4-BE49-F238E27FC236}">
                <a16:creationId xmlns:a16="http://schemas.microsoft.com/office/drawing/2014/main" id="{B3121D0E-F698-4948-B3EE-1FF069E5969C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" y="4244765"/>
            <a:ext cx="1458741" cy="92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7A27D14F-FC12-4786-AD12-2E811B3F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54" y="2728923"/>
            <a:ext cx="1567606" cy="1253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Image 24" descr="Afficher l’image source">
            <a:extLst>
              <a:ext uri="{FF2B5EF4-FFF2-40B4-BE49-F238E27FC236}">
                <a16:creationId xmlns:a16="http://schemas.microsoft.com/office/drawing/2014/main" id="{43B1D009-F696-4DA4-AD61-CB4D98AAB21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5" y="1170833"/>
            <a:ext cx="1534544" cy="120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DCF8EC9-B381-48B6-B12E-20B612CC0325}"/>
              </a:ext>
            </a:extLst>
          </p:cNvPr>
          <p:cNvPicPr/>
          <p:nvPr/>
        </p:nvPicPr>
        <p:blipFill>
          <a:blip r:embed="rId7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73">
            <a:off x="790070" y="4857537"/>
            <a:ext cx="961697" cy="128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4046521-CD32-4524-B885-1380BA232B71}"/>
              </a:ext>
            </a:extLst>
          </p:cNvPr>
          <p:cNvPicPr/>
          <p:nvPr/>
        </p:nvPicPr>
        <p:blipFill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707">
            <a:off x="284151" y="4793863"/>
            <a:ext cx="961697" cy="128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B40FBDEB-3D2A-46D9-B88B-2A95FCEA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76" y="6446255"/>
            <a:ext cx="8532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Direction générale de l’enseignement scolaire – Bureau de la formation des personnels enseignants et d’éducation (C1-2) </a:t>
            </a:r>
          </a:p>
        </p:txBody>
      </p:sp>
      <p:sp>
        <p:nvSpPr>
          <p:cNvPr id="23" name="Rectangle avec coins rognés en diagonale 10">
            <a:extLst>
              <a:ext uri="{FF2B5EF4-FFF2-40B4-BE49-F238E27FC236}">
                <a16:creationId xmlns:a16="http://schemas.microsoft.com/office/drawing/2014/main" id="{7FC609F1-D3A5-4411-B666-8906FC1453F5}"/>
              </a:ext>
            </a:extLst>
          </p:cNvPr>
          <p:cNvSpPr/>
          <p:nvPr/>
        </p:nvSpPr>
        <p:spPr>
          <a:xfrm>
            <a:off x="10926853" y="6052448"/>
            <a:ext cx="961697" cy="56555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C2.2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9E51424-63A7-46D0-967E-54B844A03572}"/>
              </a:ext>
            </a:extLst>
          </p:cNvPr>
          <p:cNvSpPr txBox="1"/>
          <p:nvPr/>
        </p:nvSpPr>
        <p:spPr>
          <a:xfrm rot="20829936">
            <a:off x="8180857" y="1430849"/>
            <a:ext cx="2134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dédiés</a:t>
            </a:r>
          </a:p>
        </p:txBody>
      </p:sp>
    </p:spTree>
    <p:extLst>
      <p:ext uri="{BB962C8B-B14F-4D97-AF65-F5344CB8AC3E}">
        <p14:creationId xmlns:p14="http://schemas.microsoft.com/office/powerpoint/2010/main" val="159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 animBg="1"/>
      <p:bldP spid="12" grpId="0"/>
      <p:bldP spid="14" grpId="0" animBg="1"/>
      <p:bldP spid="4" grpId="0" animBg="1"/>
      <p:bldP spid="6" grpId="0" animBg="1"/>
      <p:bldP spid="5" grpId="0" animBg="1"/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1572</Words>
  <Application>Microsoft Office PowerPoint</Application>
  <PresentationFormat>Grand écran</PresentationFormat>
  <Paragraphs>260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contrôle du dossier s’accompagne parfois d’une « check-list » manuelle ou informatisée.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solange kucwaj</dc:creator>
  <cp:lastModifiedBy>Philippe Viain</cp:lastModifiedBy>
  <cp:revision>172</cp:revision>
  <dcterms:created xsi:type="dcterms:W3CDTF">2020-11-22T14:39:07Z</dcterms:created>
  <dcterms:modified xsi:type="dcterms:W3CDTF">2021-01-11T11:42:38Z</dcterms:modified>
</cp:coreProperties>
</file>