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31"/>
  </p:notesMasterIdLst>
  <p:handoutMasterIdLst>
    <p:handoutMasterId r:id="rId32"/>
  </p:handoutMasterIdLst>
  <p:sldIdLst>
    <p:sldId id="332" r:id="rId5"/>
    <p:sldId id="423" r:id="rId6"/>
    <p:sldId id="424" r:id="rId7"/>
    <p:sldId id="425" r:id="rId8"/>
    <p:sldId id="404" r:id="rId9"/>
    <p:sldId id="405" r:id="rId10"/>
    <p:sldId id="406" r:id="rId11"/>
    <p:sldId id="407" r:id="rId12"/>
    <p:sldId id="412" r:id="rId13"/>
    <p:sldId id="408" r:id="rId14"/>
    <p:sldId id="409" r:id="rId15"/>
    <p:sldId id="410" r:id="rId16"/>
    <p:sldId id="411" r:id="rId17"/>
    <p:sldId id="413" r:id="rId18"/>
    <p:sldId id="414" r:id="rId19"/>
    <p:sldId id="415" r:id="rId20"/>
    <p:sldId id="416" r:id="rId21"/>
    <p:sldId id="426" r:id="rId22"/>
    <p:sldId id="427" r:id="rId23"/>
    <p:sldId id="428" r:id="rId24"/>
    <p:sldId id="417" r:id="rId25"/>
    <p:sldId id="418" r:id="rId26"/>
    <p:sldId id="419" r:id="rId27"/>
    <p:sldId id="420" r:id="rId28"/>
    <p:sldId id="421" r:id="rId29"/>
    <p:sldId id="362" r:id="rId30"/>
  </p:sldIdLst>
  <p:sldSz cx="9144000" cy="5143500" type="screen16x9"/>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INISTÈRIEL" id="{0B896E98-F45E-4768-8620-EDDF394BE181}">
          <p14:sldIdLst>
            <p14:sldId id="332"/>
            <p14:sldId id="423"/>
            <p14:sldId id="424"/>
            <p14:sldId id="425"/>
            <p14:sldId id="404"/>
            <p14:sldId id="405"/>
            <p14:sldId id="406"/>
            <p14:sldId id="407"/>
            <p14:sldId id="412"/>
            <p14:sldId id="408"/>
            <p14:sldId id="409"/>
            <p14:sldId id="410"/>
            <p14:sldId id="411"/>
            <p14:sldId id="413"/>
            <p14:sldId id="414"/>
            <p14:sldId id="415"/>
            <p14:sldId id="416"/>
            <p14:sldId id="426"/>
            <p14:sldId id="427"/>
            <p14:sldId id="428"/>
            <p14:sldId id="417"/>
            <p14:sldId id="418"/>
            <p14:sldId id="419"/>
            <p14:sldId id="420"/>
            <p14:sldId id="421"/>
            <p14:sldId id="362"/>
          </p14:sldIdLst>
        </p14:section>
      </p14:sectionLst>
    </p:ext>
    <p:ext uri="{EFAFB233-063F-42B5-8137-9DF3F51BA10A}">
      <p15:sldGuideLst xmlns=""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 uri="{2D200454-40CA-4A62-9FC3-DE9A4176ACB9}">
      <p15:notesGuideLst xmlns=""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7"/>
    <p:restoredTop sz="94660"/>
  </p:normalViewPr>
  <p:slideViewPr>
    <p:cSldViewPr showGuides="1">
      <p:cViewPr varScale="1">
        <p:scale>
          <a:sx n="97" d="100"/>
          <a:sy n="97" d="100"/>
        </p:scale>
        <p:origin x="-606" y="-102"/>
      </p:cViewPr>
      <p:guideLst>
        <p:guide orient="horz" pos="1620"/>
        <p:guide orient="horz" pos="191"/>
        <p:guide orient="horz" pos="854"/>
        <p:guide orient="horz" pos="821"/>
        <p:guide orient="horz" pos="3049"/>
        <p:guide orient="horz" pos="315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3978" y="-108"/>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82A1A8E5-18EF-4A62-A353-90A5AE75A2F6}" type="datetimeFigureOut">
              <a:rPr lang="fr-FR" smtClean="0"/>
              <a:t>11/01/2021</a:t>
            </a:fld>
            <a:endParaRPr lang="fr-FR"/>
          </a:p>
        </p:txBody>
      </p:sp>
      <p:sp>
        <p:nvSpPr>
          <p:cNvPr id="4" name="Espace réservé du pied de page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68C12279-6766-4DA9-9A7C-0839ED12F7D2}" type="slidenum">
              <a:rPr lang="fr-FR" smtClean="0"/>
              <a:t>‹N°›</a:t>
            </a:fld>
            <a:endParaRPr lang="fr-FR"/>
          </a:p>
        </p:txBody>
      </p:sp>
    </p:spTree>
    <p:extLst>
      <p:ext uri="{BB962C8B-B14F-4D97-AF65-F5344CB8AC3E}">
        <p14:creationId xmlns:p14="http://schemas.microsoft.com/office/powerpoint/2010/main" val="2458703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atin typeface="Arial" pitchFamily="34" charset="0"/>
              </a:defRPr>
            </a:lvl1pPr>
          </a:lstStyle>
          <a:p>
            <a:endParaRPr lang="fr-FR" dirty="0"/>
          </a:p>
        </p:txBody>
      </p:sp>
      <p:sp>
        <p:nvSpPr>
          <p:cNvPr id="3" name="Espace réservé de la date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atin typeface="Arial" pitchFamily="34" charset="0"/>
              </a:defRPr>
            </a:lvl1pPr>
          </a:lstStyle>
          <a:p>
            <a:fld id="{D680E798-53FF-4C51-A981-953463752515}" type="datetimeFigureOut">
              <a:rPr lang="fr-FR" smtClean="0"/>
              <a:pPr/>
              <a:t>11/01/2021</a:t>
            </a:fld>
            <a:endParaRPr lang="fr-FR" dirty="0"/>
          </a:p>
        </p:txBody>
      </p:sp>
      <p:sp>
        <p:nvSpPr>
          <p:cNvPr id="4" name="Espace réservé de l'image des diapositives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9048" tIns="49524" rIns="99048" bIns="49524" rtlCol="0" anchor="ctr"/>
          <a:lstStyle/>
          <a:p>
            <a:endParaRPr lang="fr-FR" dirty="0"/>
          </a:p>
        </p:txBody>
      </p:sp>
      <p:sp>
        <p:nvSpPr>
          <p:cNvPr id="5" name="Espace réservé des commentaires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9700" y="768350"/>
            <a:ext cx="6819900" cy="3836988"/>
          </a:xfrm>
        </p:spPr>
      </p:sp>
      <p:sp>
        <p:nvSpPr>
          <p:cNvPr id="3" name="Espace réservé des commentaires 2"/>
          <p:cNvSpPr>
            <a:spLocks noGrp="1"/>
          </p:cNvSpPr>
          <p:nvPr>
            <p:ph type="body" idx="1"/>
          </p:nvPr>
        </p:nvSpPr>
        <p:spPr/>
        <p:txBody>
          <a:bodyPr/>
          <a:lstStyle/>
          <a:p>
            <a:r>
              <a:rPr lang="fr-FR" baseline="0" dirty="0" smtClean="0"/>
              <a:t>Le titulaire de ce baccalauréat professionnel exerce principalement dans des entreprises diverses :…</a:t>
            </a:r>
            <a:endParaRPr lang="fr-FR" dirty="0"/>
          </a:p>
        </p:txBody>
      </p:sp>
      <p:sp>
        <p:nvSpPr>
          <p:cNvPr id="4" name="Espace réservé du numéro de diapositive 3"/>
          <p:cNvSpPr>
            <a:spLocks noGrp="1"/>
          </p:cNvSpPr>
          <p:nvPr>
            <p:ph type="sldNum" sz="quarter" idx="10"/>
          </p:nvPr>
        </p:nvSpPr>
        <p:spPr/>
        <p:txBody>
          <a:bodyPr/>
          <a:lstStyle/>
          <a:p>
            <a:fld id="{BCB469B3-5C80-47E6-B6BD-A650E936CF72}" type="slidenum">
              <a:rPr lang="fr-FR" smtClean="0"/>
              <a:t>2</a:t>
            </a:fld>
            <a:endParaRPr lang="fr-FR"/>
          </a:p>
        </p:txBody>
      </p:sp>
    </p:spTree>
    <p:extLst>
      <p:ext uri="{BB962C8B-B14F-4D97-AF65-F5344CB8AC3E}">
        <p14:creationId xmlns:p14="http://schemas.microsoft.com/office/powerpoint/2010/main" val="1894866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9700" y="768350"/>
            <a:ext cx="6819900" cy="3836988"/>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CB469B3-5C80-47E6-B6BD-A650E936CF72}" type="slidenum">
              <a:rPr lang="fr-FR" smtClean="0"/>
              <a:t>15</a:t>
            </a:fld>
            <a:endParaRPr lang="fr-FR"/>
          </a:p>
        </p:txBody>
      </p:sp>
    </p:spTree>
    <p:extLst>
      <p:ext uri="{BB962C8B-B14F-4D97-AF65-F5344CB8AC3E}">
        <p14:creationId xmlns:p14="http://schemas.microsoft.com/office/powerpoint/2010/main" val="1894866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9700" y="768350"/>
            <a:ext cx="6819900" cy="3836988"/>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CB469B3-5C80-47E6-B6BD-A650E936CF72}" type="slidenum">
              <a:rPr lang="fr-FR" smtClean="0"/>
              <a:t>16</a:t>
            </a:fld>
            <a:endParaRPr lang="fr-FR"/>
          </a:p>
        </p:txBody>
      </p:sp>
    </p:spTree>
    <p:extLst>
      <p:ext uri="{BB962C8B-B14F-4D97-AF65-F5344CB8AC3E}">
        <p14:creationId xmlns:p14="http://schemas.microsoft.com/office/powerpoint/2010/main" val="18948667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9700" y="768350"/>
            <a:ext cx="6819900" cy="3836988"/>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CB469B3-5C80-47E6-B6BD-A650E936CF72}" type="slidenum">
              <a:rPr lang="fr-FR" smtClean="0"/>
              <a:t>17</a:t>
            </a:fld>
            <a:endParaRPr lang="fr-FR"/>
          </a:p>
        </p:txBody>
      </p:sp>
    </p:spTree>
    <p:extLst>
      <p:ext uri="{BB962C8B-B14F-4D97-AF65-F5344CB8AC3E}">
        <p14:creationId xmlns:p14="http://schemas.microsoft.com/office/powerpoint/2010/main" val="18948667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9700" y="768350"/>
            <a:ext cx="6819900" cy="3836988"/>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CB469B3-5C80-47E6-B6BD-A650E936CF72}" type="slidenum">
              <a:rPr lang="fr-FR" smtClean="0"/>
              <a:t>21</a:t>
            </a:fld>
            <a:endParaRPr lang="fr-FR"/>
          </a:p>
        </p:txBody>
      </p:sp>
    </p:spTree>
    <p:extLst>
      <p:ext uri="{BB962C8B-B14F-4D97-AF65-F5344CB8AC3E}">
        <p14:creationId xmlns:p14="http://schemas.microsoft.com/office/powerpoint/2010/main" val="18948667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9700" y="768350"/>
            <a:ext cx="6819900" cy="3836988"/>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CB469B3-5C80-47E6-B6BD-A650E936CF72}" type="slidenum">
              <a:rPr lang="fr-FR" smtClean="0"/>
              <a:t>22</a:t>
            </a:fld>
            <a:endParaRPr lang="fr-FR"/>
          </a:p>
        </p:txBody>
      </p:sp>
    </p:spTree>
    <p:extLst>
      <p:ext uri="{BB962C8B-B14F-4D97-AF65-F5344CB8AC3E}">
        <p14:creationId xmlns:p14="http://schemas.microsoft.com/office/powerpoint/2010/main" val="18948667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9700" y="768350"/>
            <a:ext cx="6819900" cy="3836988"/>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CB469B3-5C80-47E6-B6BD-A650E936CF72}" type="slidenum">
              <a:rPr lang="fr-FR" smtClean="0"/>
              <a:t>23</a:t>
            </a:fld>
            <a:endParaRPr lang="fr-FR"/>
          </a:p>
        </p:txBody>
      </p:sp>
    </p:spTree>
    <p:extLst>
      <p:ext uri="{BB962C8B-B14F-4D97-AF65-F5344CB8AC3E}">
        <p14:creationId xmlns:p14="http://schemas.microsoft.com/office/powerpoint/2010/main" val="18948667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9700" y="768350"/>
            <a:ext cx="6819900" cy="3836988"/>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CB469B3-5C80-47E6-B6BD-A650E936CF72}" type="slidenum">
              <a:rPr lang="fr-FR" smtClean="0"/>
              <a:t>24</a:t>
            </a:fld>
            <a:endParaRPr lang="fr-FR"/>
          </a:p>
        </p:txBody>
      </p:sp>
    </p:spTree>
    <p:extLst>
      <p:ext uri="{BB962C8B-B14F-4D97-AF65-F5344CB8AC3E}">
        <p14:creationId xmlns:p14="http://schemas.microsoft.com/office/powerpoint/2010/main" val="1894866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9700" y="768350"/>
            <a:ext cx="6819900" cy="3836988"/>
          </a:xfrm>
        </p:spPr>
      </p:sp>
      <p:sp>
        <p:nvSpPr>
          <p:cNvPr id="3" name="Espace réservé des commentaires 2"/>
          <p:cNvSpPr>
            <a:spLocks noGrp="1"/>
          </p:cNvSpPr>
          <p:nvPr>
            <p:ph type="body" idx="1"/>
          </p:nvPr>
        </p:nvSpPr>
        <p:spPr/>
        <p:txBody>
          <a:bodyPr/>
          <a:lstStyle/>
          <a:p>
            <a:r>
              <a:rPr lang="fr-FR" dirty="0" smtClean="0"/>
              <a:t>Le baccalauréat</a:t>
            </a:r>
            <a:r>
              <a:rPr lang="fr-FR" baseline="0" dirty="0" smtClean="0"/>
              <a:t> professionnel Transport actuel présente des points faibles : </a:t>
            </a:r>
          </a:p>
          <a:p>
            <a:pPr marL="185715" indent="-185715">
              <a:buFontTx/>
              <a:buChar char="-"/>
            </a:pPr>
            <a:r>
              <a:rPr lang="fr-FR" baseline="0" dirty="0" smtClean="0"/>
              <a:t>un manque d’attractivité de la formation : l’appellation du diplôme qui génère une confusion avec la conduite routière</a:t>
            </a:r>
          </a:p>
          <a:p>
            <a:pPr marL="185715" indent="-185715">
              <a:buFontTx/>
              <a:buChar char="-"/>
            </a:pPr>
            <a:r>
              <a:rPr lang="fr-FR" baseline="0" dirty="0" smtClean="0"/>
              <a:t>Une méconnaissance du métier d’exploitant dont la mission est d’organiser les flux de marchandises</a:t>
            </a:r>
          </a:p>
          <a:p>
            <a:pPr marL="185715" indent="-185715">
              <a:buFontTx/>
              <a:buChar char="-"/>
            </a:pPr>
            <a:r>
              <a:rPr lang="fr-FR" baseline="0" dirty="0" smtClean="0"/>
              <a:t>Une perception négative et erronée du métier</a:t>
            </a:r>
          </a:p>
          <a:p>
            <a:r>
              <a:rPr lang="fr-FR" baseline="0" dirty="0" smtClean="0"/>
              <a:t>Les lieux de PFMP difficiles à trouver en raison de l’âge des apprenants, du manque de maturité des jeunes, de la taille des entreprises,</a:t>
            </a:r>
          </a:p>
          <a:p>
            <a:r>
              <a:rPr lang="fr-FR" baseline="0" dirty="0" smtClean="0"/>
              <a:t>Une insertion professionnelle peu aisée en raison de la montée en exigences professionnelles, la maîtrise des systèmes d’information, de gestion et de communication propres au secteur, la maîtrise du français et d’une langue étrangère.</a:t>
            </a:r>
          </a:p>
          <a:p>
            <a:r>
              <a:rPr lang="fr-FR" baseline="0" dirty="0" smtClean="0"/>
              <a:t>Cependant des points forts, car les jeunes formés disposent d’une formation qui intéresse les professionnels car ils possèdent une culture « Transport ; ce Bac Pro constitue un véritable vivier pour les formations supérieurs en BTS GTLA qui entre en application en 2020.</a:t>
            </a:r>
          </a:p>
          <a:p>
            <a:r>
              <a:rPr lang="fr-FR" baseline="0" dirty="0" smtClean="0"/>
              <a:t>Des PFMP qui permettent aux élèves d’acquérir de véritables compétences professionnelles</a:t>
            </a:r>
          </a:p>
          <a:p>
            <a:endParaRPr lang="fr-FR" baseline="0" dirty="0" smtClean="0"/>
          </a:p>
        </p:txBody>
      </p:sp>
      <p:sp>
        <p:nvSpPr>
          <p:cNvPr id="4" name="Espace réservé du numéro de diapositive 3"/>
          <p:cNvSpPr>
            <a:spLocks noGrp="1"/>
          </p:cNvSpPr>
          <p:nvPr>
            <p:ph type="sldNum" sz="quarter" idx="10"/>
          </p:nvPr>
        </p:nvSpPr>
        <p:spPr/>
        <p:txBody>
          <a:bodyPr/>
          <a:lstStyle/>
          <a:p>
            <a:fld id="{BCB469B3-5C80-47E6-B6BD-A650E936CF72}" type="slidenum">
              <a:rPr lang="fr-FR" smtClean="0"/>
              <a:t>6</a:t>
            </a:fld>
            <a:endParaRPr lang="fr-FR"/>
          </a:p>
        </p:txBody>
      </p:sp>
    </p:spTree>
    <p:extLst>
      <p:ext uri="{BB962C8B-B14F-4D97-AF65-F5344CB8AC3E}">
        <p14:creationId xmlns:p14="http://schemas.microsoft.com/office/powerpoint/2010/main" val="3007375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9700" y="768350"/>
            <a:ext cx="6819900" cy="3836988"/>
          </a:xfrm>
        </p:spPr>
      </p:sp>
      <p:sp>
        <p:nvSpPr>
          <p:cNvPr id="3" name="Espace réservé des commentaires 2"/>
          <p:cNvSpPr>
            <a:spLocks noGrp="1"/>
          </p:cNvSpPr>
          <p:nvPr>
            <p:ph type="body" idx="1"/>
          </p:nvPr>
        </p:nvSpPr>
        <p:spPr/>
        <p:txBody>
          <a:bodyPr/>
          <a:lstStyle/>
          <a:p>
            <a:r>
              <a:rPr lang="fr-FR" dirty="0" smtClean="0"/>
              <a:t>Le groupe de travail</a:t>
            </a:r>
            <a:r>
              <a:rPr lang="fr-FR" baseline="0" dirty="0" smtClean="0"/>
              <a:t> constitué pour l’étude d’opportunité a envisagé deux solutions :</a:t>
            </a:r>
          </a:p>
          <a:p>
            <a:r>
              <a:rPr lang="fr-FR" dirty="0" smtClean="0"/>
              <a:t>1</a:t>
            </a:r>
            <a:r>
              <a:rPr lang="fr-FR" baseline="30000" dirty="0" smtClean="0"/>
              <a:t>ère</a:t>
            </a:r>
            <a:r>
              <a:rPr lang="fr-FR" baseline="0" dirty="0" smtClean="0"/>
              <a:t> solution : recentrer le référentiel autour du transport routier de marchandises avec toutes ses spécificité (température dirigée, animaux vivants, matières dangereuses, citerne, sanitaire…) ; mais le risque est celui d’une spécialisation étroite dans un seul domaine, sans garantie d’une employabilité plus grande, le niveau III continuant à être privilégié dans le recrutement des entreprises.</a:t>
            </a:r>
          </a:p>
          <a:p>
            <a:r>
              <a:rPr lang="fr-FR" baseline="0" dirty="0" smtClean="0"/>
              <a:t>C’est la deuxième solution qui a été retenu, celui de la diversification avec la possibilité d’appréhender de nouveaux secteurs d’activités possibles par l’intermédiaire d’approfondissements sectoriels comme le secteur du déménagement, le métier d’aide déclarant en douane, les transports spécifiques…</a:t>
            </a:r>
            <a:endParaRPr lang="fr-FR" dirty="0"/>
          </a:p>
        </p:txBody>
      </p:sp>
      <p:sp>
        <p:nvSpPr>
          <p:cNvPr id="4" name="Espace réservé du numéro de diapositive 3"/>
          <p:cNvSpPr>
            <a:spLocks noGrp="1"/>
          </p:cNvSpPr>
          <p:nvPr>
            <p:ph type="sldNum" sz="quarter" idx="10"/>
          </p:nvPr>
        </p:nvSpPr>
        <p:spPr/>
        <p:txBody>
          <a:bodyPr/>
          <a:lstStyle/>
          <a:p>
            <a:fld id="{BCB469B3-5C80-47E6-B6BD-A650E936CF72}" type="slidenum">
              <a:rPr lang="fr-FR" smtClean="0"/>
              <a:t>7</a:t>
            </a:fld>
            <a:endParaRPr lang="fr-FR"/>
          </a:p>
        </p:txBody>
      </p:sp>
    </p:spTree>
    <p:extLst>
      <p:ext uri="{BB962C8B-B14F-4D97-AF65-F5344CB8AC3E}">
        <p14:creationId xmlns:p14="http://schemas.microsoft.com/office/powerpoint/2010/main" val="2085349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9700" y="768350"/>
            <a:ext cx="6819900" cy="3836988"/>
          </a:xfrm>
        </p:spPr>
      </p:sp>
      <p:sp>
        <p:nvSpPr>
          <p:cNvPr id="3" name="Espace réservé des commentaires 2"/>
          <p:cNvSpPr>
            <a:spLocks noGrp="1"/>
          </p:cNvSpPr>
          <p:nvPr>
            <p:ph type="body" idx="1"/>
          </p:nvPr>
        </p:nvSpPr>
        <p:spPr/>
        <p:txBody>
          <a:bodyPr/>
          <a:lstStyle/>
          <a:p>
            <a:r>
              <a:rPr lang="fr-FR" dirty="0" smtClean="0"/>
              <a:t>Il exerce ses activités en respectant les réglementations en vigueur, les</a:t>
            </a:r>
            <a:r>
              <a:rPr lang="fr-FR" baseline="0" dirty="0" smtClean="0"/>
              <a:t> procédures, les règles de sécurité et de sûreté, les normes qualité et environnementales.</a:t>
            </a:r>
          </a:p>
          <a:p>
            <a:r>
              <a:rPr lang="fr-FR" baseline="0" dirty="0" smtClean="0"/>
              <a:t>Il est en relation avec des partenaires externes (clients/donneur d’ordre, les prestataires et les auxiliaires de transport, les intervenants de la chaîne logistique, les administrations et les réseaux d’agents étrangers) et des partenaires internes (les conducteurs), les services logistique, administratif, commercial, comptable, douane et réseau d’agences) avec qui il communique en français et en langue étrangère.</a:t>
            </a:r>
            <a:endParaRPr lang="fr-FR" dirty="0"/>
          </a:p>
        </p:txBody>
      </p:sp>
      <p:sp>
        <p:nvSpPr>
          <p:cNvPr id="4" name="Espace réservé du numéro de diapositive 3"/>
          <p:cNvSpPr>
            <a:spLocks noGrp="1"/>
          </p:cNvSpPr>
          <p:nvPr>
            <p:ph type="sldNum" sz="quarter" idx="10"/>
          </p:nvPr>
        </p:nvSpPr>
        <p:spPr/>
        <p:txBody>
          <a:bodyPr/>
          <a:lstStyle/>
          <a:p>
            <a:fld id="{BCB469B3-5C80-47E6-B6BD-A650E936CF72}" type="slidenum">
              <a:rPr lang="fr-FR" smtClean="0"/>
              <a:t>8</a:t>
            </a:fld>
            <a:endParaRPr lang="fr-FR"/>
          </a:p>
        </p:txBody>
      </p:sp>
    </p:spTree>
    <p:extLst>
      <p:ext uri="{BB962C8B-B14F-4D97-AF65-F5344CB8AC3E}">
        <p14:creationId xmlns:p14="http://schemas.microsoft.com/office/powerpoint/2010/main" val="1894866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9700" y="768350"/>
            <a:ext cx="6819900" cy="3836988"/>
          </a:xfrm>
        </p:spPr>
      </p:sp>
      <p:sp>
        <p:nvSpPr>
          <p:cNvPr id="3" name="Espace réservé des commentaires 2"/>
          <p:cNvSpPr>
            <a:spLocks noGrp="1"/>
          </p:cNvSpPr>
          <p:nvPr>
            <p:ph type="body" idx="1"/>
          </p:nvPr>
        </p:nvSpPr>
        <p:spPr/>
        <p:txBody>
          <a:bodyPr/>
          <a:lstStyle/>
          <a:p>
            <a:r>
              <a:rPr lang="fr-FR" dirty="0" smtClean="0"/>
              <a:t>Il</a:t>
            </a:r>
            <a:r>
              <a:rPr lang="fr-FR" baseline="0" dirty="0" smtClean="0"/>
              <a:t> a été décidé d’a</a:t>
            </a:r>
            <a:r>
              <a:rPr lang="fr-FR" dirty="0" smtClean="0"/>
              <a:t>pprofondir</a:t>
            </a:r>
            <a:r>
              <a:rPr lang="fr-FR" baseline="0" dirty="0" smtClean="0"/>
              <a:t> les modes de transport routier, maritime et aérien même si le transport fluvial et ferroviaire peuvent être appréhendés.</a:t>
            </a:r>
          </a:p>
          <a:p>
            <a:r>
              <a:rPr lang="fr-FR" baseline="0" dirty="0" smtClean="0"/>
              <a:t>La formation à la conduite d’engins de manutention de catégorie 1 ne se justifie plus puisqu’elle n’est pas requise pour occuper un poste d’exploitant ; en outre, elle participe au manque de lisibilité de l’intitulé du diplôme.</a:t>
            </a:r>
          </a:p>
          <a:p>
            <a:r>
              <a:rPr lang="fr-FR" baseline="0" dirty="0" smtClean="0"/>
              <a:t>Certains aspects de la réglementation douanière seront étudiés ultérieurement. Une formation complémentaire répondrait davantage aux besoins d’approfondissement.</a:t>
            </a:r>
            <a:endParaRPr lang="fr-FR" dirty="0"/>
          </a:p>
        </p:txBody>
      </p:sp>
      <p:sp>
        <p:nvSpPr>
          <p:cNvPr id="4" name="Espace réservé du numéro de diapositive 3"/>
          <p:cNvSpPr>
            <a:spLocks noGrp="1"/>
          </p:cNvSpPr>
          <p:nvPr>
            <p:ph type="sldNum" sz="quarter" idx="10"/>
          </p:nvPr>
        </p:nvSpPr>
        <p:spPr/>
        <p:txBody>
          <a:bodyPr/>
          <a:lstStyle/>
          <a:p>
            <a:fld id="{BCB469B3-5C80-47E6-B6BD-A650E936CF72}" type="slidenum">
              <a:rPr lang="fr-FR" smtClean="0"/>
              <a:t>9</a:t>
            </a:fld>
            <a:endParaRPr lang="fr-FR"/>
          </a:p>
        </p:txBody>
      </p:sp>
    </p:spTree>
    <p:extLst>
      <p:ext uri="{BB962C8B-B14F-4D97-AF65-F5344CB8AC3E}">
        <p14:creationId xmlns:p14="http://schemas.microsoft.com/office/powerpoint/2010/main" val="1595980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9700" y="768350"/>
            <a:ext cx="6819900" cy="3836988"/>
          </a:xfrm>
        </p:spPr>
      </p:sp>
      <p:sp>
        <p:nvSpPr>
          <p:cNvPr id="3" name="Espace réservé des commentaires 2"/>
          <p:cNvSpPr>
            <a:spLocks noGrp="1"/>
          </p:cNvSpPr>
          <p:nvPr>
            <p:ph type="body" idx="1"/>
          </p:nvPr>
        </p:nvSpPr>
        <p:spPr/>
        <p:txBody>
          <a:bodyPr/>
          <a:lstStyle/>
          <a:p>
            <a:r>
              <a:rPr lang="fr-FR" baseline="0" dirty="0" smtClean="0"/>
              <a:t>Le titulaire de ce baccalauréat professionnel exerce principalement dans des entreprises diverses :…</a:t>
            </a:r>
            <a:endParaRPr lang="fr-FR" dirty="0"/>
          </a:p>
        </p:txBody>
      </p:sp>
      <p:sp>
        <p:nvSpPr>
          <p:cNvPr id="4" name="Espace réservé du numéro de diapositive 3"/>
          <p:cNvSpPr>
            <a:spLocks noGrp="1"/>
          </p:cNvSpPr>
          <p:nvPr>
            <p:ph type="sldNum" sz="quarter" idx="10"/>
          </p:nvPr>
        </p:nvSpPr>
        <p:spPr/>
        <p:txBody>
          <a:bodyPr/>
          <a:lstStyle/>
          <a:p>
            <a:fld id="{BCB469B3-5C80-47E6-B6BD-A650E936CF72}" type="slidenum">
              <a:rPr lang="fr-FR" smtClean="0"/>
              <a:t>10</a:t>
            </a:fld>
            <a:endParaRPr lang="fr-FR"/>
          </a:p>
        </p:txBody>
      </p:sp>
    </p:spTree>
    <p:extLst>
      <p:ext uri="{BB962C8B-B14F-4D97-AF65-F5344CB8AC3E}">
        <p14:creationId xmlns:p14="http://schemas.microsoft.com/office/powerpoint/2010/main" val="1894866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9700" y="768350"/>
            <a:ext cx="6819900" cy="3836988"/>
          </a:xfrm>
        </p:spPr>
      </p:sp>
      <p:sp>
        <p:nvSpPr>
          <p:cNvPr id="3" name="Espace réservé des commentaires 2"/>
          <p:cNvSpPr>
            <a:spLocks noGrp="1"/>
          </p:cNvSpPr>
          <p:nvPr>
            <p:ph type="body" idx="1"/>
          </p:nvPr>
        </p:nvSpPr>
        <p:spPr/>
        <p:txBody>
          <a:bodyPr/>
          <a:lstStyle/>
          <a:p>
            <a:r>
              <a:rPr lang="fr-FR" dirty="0" smtClean="0"/>
              <a:t>Le</a:t>
            </a:r>
            <a:r>
              <a:rPr lang="fr-FR" baseline="0" dirty="0" smtClean="0"/>
              <a:t> titulaire de ce baccalauréat professionnel exerce ses missions dans un souci de rentabilité et de satisfaction de la demande ; à ce titre il doit développer des aptitudes et des comportements multiples dont l’intégration dans une équipe de travail, avec un esprit d’équipe et une aisance relationnelle, la rigueur et le contrôle de ses activités, ….</a:t>
            </a:r>
            <a:endParaRPr lang="fr-FR" dirty="0"/>
          </a:p>
        </p:txBody>
      </p:sp>
      <p:sp>
        <p:nvSpPr>
          <p:cNvPr id="4" name="Espace réservé du numéro de diapositive 3"/>
          <p:cNvSpPr>
            <a:spLocks noGrp="1"/>
          </p:cNvSpPr>
          <p:nvPr>
            <p:ph type="sldNum" sz="quarter" idx="10"/>
          </p:nvPr>
        </p:nvSpPr>
        <p:spPr/>
        <p:txBody>
          <a:bodyPr/>
          <a:lstStyle/>
          <a:p>
            <a:fld id="{BCB469B3-5C80-47E6-B6BD-A650E936CF72}" type="slidenum">
              <a:rPr lang="fr-FR" smtClean="0"/>
              <a:t>11</a:t>
            </a:fld>
            <a:endParaRPr lang="fr-FR"/>
          </a:p>
        </p:txBody>
      </p:sp>
    </p:spTree>
    <p:extLst>
      <p:ext uri="{BB962C8B-B14F-4D97-AF65-F5344CB8AC3E}">
        <p14:creationId xmlns:p14="http://schemas.microsoft.com/office/powerpoint/2010/main" val="18948667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9700" y="768350"/>
            <a:ext cx="6819900" cy="3836988"/>
          </a:xfrm>
        </p:spPr>
      </p:sp>
      <p:sp>
        <p:nvSpPr>
          <p:cNvPr id="3" name="Espace réservé des commentaires 2"/>
          <p:cNvSpPr>
            <a:spLocks noGrp="1"/>
          </p:cNvSpPr>
          <p:nvPr>
            <p:ph type="body" idx="1"/>
          </p:nvPr>
        </p:nvSpPr>
        <p:spPr/>
        <p:txBody>
          <a:bodyPr/>
          <a:lstStyle/>
          <a:p>
            <a:r>
              <a:rPr lang="fr-FR" baseline="0" dirty="0" smtClean="0"/>
              <a:t>Des modules d’approfondissement, au choix des élèves, pendant la formation, pourraient porter sur le secteur de la douane, en particulier le métier d’aide déclarant en douane, le secteur du déménagement, avec la part grandissante des activités de self-stockage, le secteur du transport de personnes, les transports spécifiques, l’</a:t>
            </a:r>
            <a:r>
              <a:rPr lang="fr-FR" baseline="0" dirty="0" err="1" smtClean="0"/>
              <a:t>entrepreunariat</a:t>
            </a:r>
            <a:r>
              <a:rPr lang="fr-FR" baseline="0" dirty="0" smtClean="0"/>
              <a:t> d’autant que le Bac Pro Transport donne la dispense de l’attestation de capacité professionnelle en transport léger de marchandises.</a:t>
            </a:r>
          </a:p>
        </p:txBody>
      </p:sp>
      <p:sp>
        <p:nvSpPr>
          <p:cNvPr id="4" name="Espace réservé du numéro de diapositive 3"/>
          <p:cNvSpPr>
            <a:spLocks noGrp="1"/>
          </p:cNvSpPr>
          <p:nvPr>
            <p:ph type="sldNum" sz="quarter" idx="10"/>
          </p:nvPr>
        </p:nvSpPr>
        <p:spPr/>
        <p:txBody>
          <a:bodyPr/>
          <a:lstStyle/>
          <a:p>
            <a:fld id="{BCB469B3-5C80-47E6-B6BD-A650E936CF72}" type="slidenum">
              <a:rPr lang="fr-FR" smtClean="0"/>
              <a:t>12</a:t>
            </a:fld>
            <a:endParaRPr lang="fr-FR"/>
          </a:p>
        </p:txBody>
      </p:sp>
    </p:spTree>
    <p:extLst>
      <p:ext uri="{BB962C8B-B14F-4D97-AF65-F5344CB8AC3E}">
        <p14:creationId xmlns:p14="http://schemas.microsoft.com/office/powerpoint/2010/main" val="1595980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9700" y="768350"/>
            <a:ext cx="6819900" cy="3836988"/>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CB469B3-5C80-47E6-B6BD-A650E936CF72}" type="slidenum">
              <a:rPr lang="fr-FR" smtClean="0"/>
              <a:t>14</a:t>
            </a:fld>
            <a:endParaRPr lang="fr-FR"/>
          </a:p>
        </p:txBody>
      </p:sp>
    </p:spTree>
    <p:extLst>
      <p:ext uri="{BB962C8B-B14F-4D97-AF65-F5344CB8AC3E}">
        <p14:creationId xmlns:p14="http://schemas.microsoft.com/office/powerpoint/2010/main" val="18948667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a:lvl1pPr>
          </a:lstStyle>
          <a:p>
            <a:r>
              <a:rPr lang="fr-FR" dirty="0"/>
              <a:t>Intitulé de la direction/service interministérielle</a:t>
            </a:r>
          </a:p>
        </p:txBody>
      </p:sp>
      <p:sp>
        <p:nvSpPr>
          <p:cNvPr id="6" name="Espace réservé du numéro de diapositive 5"/>
          <p:cNvSpPr>
            <a:spLocks noGrp="1"/>
          </p:cNvSpPr>
          <p:nvPr>
            <p:ph type="sldNum" sz="quarter" idx="12"/>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2050" name="Picture 2" descr="C:\Users\jsavidan\Searches\Pictures\2020_logo_MENJS_jpg.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9512" y="195486"/>
            <a:ext cx="3384376" cy="3384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3" name="Espace réservé du pied de page 2"/>
          <p:cNvSpPr>
            <a:spLocks noGrp="1"/>
          </p:cNvSpPr>
          <p:nvPr>
            <p:ph type="ftr" sz="quarter" idx="11"/>
          </p:nvPr>
        </p:nvSpPr>
        <p:spPr bwMode="gray">
          <a:xfrm>
            <a:off x="360000" y="4783500"/>
            <a:ext cx="8532480" cy="360000"/>
          </a:xfrm>
        </p:spPr>
        <p:txBody>
          <a:bodyPr/>
          <a:lstStyle/>
          <a:p>
            <a:r>
              <a:rPr lang="fr-FR" dirty="0" smtClean="0"/>
              <a:t>Direction générale de l’enseignement scolaire – Bureau de la formation des personnels enseignants et d’éducation (C1-2)  – Bureau de l’innovation pédagogique (C1-1)</a:t>
            </a:r>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descr="C:\Users\jsavidan\Searches\Pictures\2020_logo_MENJS_jpg.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504" y="51470"/>
            <a:ext cx="1709092" cy="1709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4" name="Espace réservé du pied de page 3"/>
          <p:cNvSpPr>
            <a:spLocks noGrp="1"/>
          </p:cNvSpPr>
          <p:nvPr>
            <p:ph type="ftr" sz="quarter" idx="11"/>
          </p:nvPr>
        </p:nvSpPr>
        <p:spPr bwMode="gray"/>
        <p:txBody>
          <a:bodyPr/>
          <a:lstStyle/>
          <a:p>
            <a:r>
              <a:rPr lang="fr-FR" dirty="0" smtClean="0"/>
              <a:t>Direction générale de l’enseignement scolaire – Bureau de la formation des personnels enseignants et d’éducation – C1-2</a:t>
            </a:r>
            <a:endParaRPr lang="fr-FR" dirty="0"/>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06400"/>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None/>
              <a:defRPr sz="3250"/>
            </a:lvl1pPr>
          </a:lstStyle>
          <a:p>
            <a:endParaRPr lang="fr-FR" dirty="0"/>
          </a:p>
        </p:txBody>
      </p:sp>
      <p:sp>
        <p:nvSpPr>
          <p:cNvPr id="3" name="Espace réservé de la date 2"/>
          <p:cNvSpPr>
            <a:spLocks noGrp="1"/>
          </p:cNvSpPr>
          <p:nvPr>
            <p:ph type="dt" sz="half" idx="10"/>
          </p:nvPr>
        </p:nvSpPr>
        <p:spPr bwMode="gray">
          <a:xfrm>
            <a:off x="7614000" y="4783500"/>
            <a:ext cx="1170000" cy="360000"/>
          </a:xfrm>
          <a:prstGeom prst="rect">
            <a:avLst/>
          </a:prstGeom>
        </p:spPr>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a:xfrm>
            <a:off x="6264000" y="4783500"/>
            <a:ext cx="1350000" cy="360000"/>
          </a:xfrm>
          <a:prstGeom prst="rect">
            <a:avLst/>
          </a:prstGeom>
        </p:spPr>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a:xfrm>
            <a:off x="7614000" y="4783500"/>
            <a:ext cx="1170000" cy="360000"/>
          </a:xfrm>
          <a:prstGeom prst="rect">
            <a:avLst/>
          </a:prstGeom>
        </p:spPr>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a:xfrm>
            <a:off x="6264000" y="4783500"/>
            <a:ext cx="1350000" cy="360000"/>
          </a:xfrm>
          <a:prstGeom prst="rect">
            <a:avLst/>
          </a:prstGeom>
        </p:spPr>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3200400"/>
          </a:xfrm>
        </p:spPr>
        <p:txBody>
          <a:bodyPr anchor="b">
            <a:noAutofit/>
          </a:bodyPr>
          <a:lstStyle>
            <a:lvl1pPr>
              <a:lnSpc>
                <a:spcPct val="100000"/>
              </a:lnSpc>
              <a:defRPr sz="8000"/>
            </a:lvl1pPr>
          </a:lstStyle>
          <a:p>
            <a:r>
              <a:rPr lang="fr-FR" smtClean="0"/>
              <a:t>Modifiez le style du titre</a:t>
            </a:r>
            <a:endParaRPr lang="en-US" dirty="0"/>
          </a:p>
        </p:txBody>
      </p:sp>
      <p:sp>
        <p:nvSpPr>
          <p:cNvPr id="3" name="Subtitle 2"/>
          <p:cNvSpPr>
            <a:spLocks noGrp="1"/>
          </p:cNvSpPr>
          <p:nvPr>
            <p:ph type="subTitle" idx="1"/>
          </p:nvPr>
        </p:nvSpPr>
        <p:spPr>
          <a:xfrm>
            <a:off x="1371600" y="3714750"/>
            <a:ext cx="6400800" cy="9144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7" name="Date Placeholder 6"/>
          <p:cNvSpPr>
            <a:spLocks noGrp="1"/>
          </p:cNvSpPr>
          <p:nvPr>
            <p:ph type="dt" sz="half" idx="10"/>
          </p:nvPr>
        </p:nvSpPr>
        <p:spPr>
          <a:xfrm>
            <a:off x="6363348" y="4767263"/>
            <a:ext cx="2085975" cy="273844"/>
          </a:xfrm>
          <a:prstGeom prst="rect">
            <a:avLst/>
          </a:prstGeom>
        </p:spPr>
        <p:txBody>
          <a:bodyPr/>
          <a:lstStyle/>
          <a:p>
            <a:fld id="{1132EE74-65F1-4833-BFCF-2FFF8DE87573}" type="datetimeFigureOut">
              <a:rPr lang="fr-FR" smtClean="0"/>
              <a:t>11/01/2021</a:t>
            </a:fld>
            <a:endParaRPr lang="fr-FR"/>
          </a:p>
        </p:txBody>
      </p:sp>
      <p:sp>
        <p:nvSpPr>
          <p:cNvPr id="8" name="Slide Number Placeholder 7"/>
          <p:cNvSpPr>
            <a:spLocks noGrp="1"/>
          </p:cNvSpPr>
          <p:nvPr>
            <p:ph type="sldNum" sz="quarter" idx="11"/>
          </p:nvPr>
        </p:nvSpPr>
        <p:spPr>
          <a:xfrm>
            <a:off x="8543279" y="4767263"/>
            <a:ext cx="561975" cy="273844"/>
          </a:xfrm>
          <a:prstGeom prst="rect">
            <a:avLst/>
          </a:prstGeom>
        </p:spPr>
        <p:txBody>
          <a:bodyPr/>
          <a:lstStyle/>
          <a:p>
            <a:fld id="{6214FA3D-E408-4A44-B103-26D4F7ECF0C8}" type="slidenum">
              <a:rPr lang="fr-FR" smtClean="0"/>
              <a:t>‹N°›</a:t>
            </a:fld>
            <a:endParaRPr lang="fr-FR"/>
          </a:p>
        </p:txBody>
      </p:sp>
      <p:sp>
        <p:nvSpPr>
          <p:cNvPr id="9" name="Footer Placeholder 8"/>
          <p:cNvSpPr>
            <a:spLocks noGrp="1"/>
          </p:cNvSpPr>
          <p:nvPr>
            <p:ph type="ftr" sz="quarter" idx="12"/>
          </p:nvPr>
        </p:nvSpPr>
        <p:spPr/>
        <p:txBody>
          <a:bodyPr/>
          <a:lstStyle/>
          <a:p>
            <a:endParaRPr lang="fr-FR"/>
          </a:p>
        </p:txBody>
      </p:sp>
    </p:spTree>
    <p:extLst>
      <p:ext uri="{BB962C8B-B14F-4D97-AF65-F5344CB8AC3E}">
        <p14:creationId xmlns:p14="http://schemas.microsoft.com/office/powerpoint/2010/main" val="407277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4" name="Date Placeholder 3"/>
          <p:cNvSpPr>
            <a:spLocks noGrp="1"/>
          </p:cNvSpPr>
          <p:nvPr>
            <p:ph type="dt" sz="half" idx="10"/>
          </p:nvPr>
        </p:nvSpPr>
        <p:spPr>
          <a:xfrm>
            <a:off x="6363348" y="4767263"/>
            <a:ext cx="2085975" cy="273844"/>
          </a:xfrm>
          <a:prstGeom prst="rect">
            <a:avLst/>
          </a:prstGeom>
        </p:spPr>
        <p:txBody>
          <a:bodyPr/>
          <a:lstStyle/>
          <a:p>
            <a:fld id="{1132EE74-65F1-4833-BFCF-2FFF8DE87573}" type="datetimeFigureOut">
              <a:rPr lang="fr-FR" smtClean="0"/>
              <a:t>11/01/2021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8543279" y="4767263"/>
            <a:ext cx="561975" cy="273844"/>
          </a:xfrm>
          <a:prstGeom prst="rect">
            <a:avLst/>
          </a:prstGeom>
        </p:spPr>
        <p:txBody>
          <a:bodyPr/>
          <a:lstStyle/>
          <a:p>
            <a:fld id="{6214FA3D-E408-4A44-B103-26D4F7ECF0C8}" type="slidenum">
              <a:rPr lang="fr-FR" smtClean="0"/>
              <a:t>‹N°›</a:t>
            </a:fld>
            <a:endParaRPr lang="fr-FR"/>
          </a:p>
        </p:txBody>
      </p:sp>
    </p:spTree>
    <p:extLst>
      <p:ext uri="{BB962C8B-B14F-4D97-AF65-F5344CB8AC3E}">
        <p14:creationId xmlns:p14="http://schemas.microsoft.com/office/powerpoint/2010/main" val="3014344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1028701"/>
            <a:ext cx="7772400" cy="1878806"/>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fr-FR" smtClean="0"/>
              <a:t>Modifiez le style du titre</a:t>
            </a:r>
            <a:endParaRPr lang="en-US" dirty="0"/>
          </a:p>
        </p:txBody>
      </p:sp>
      <p:sp>
        <p:nvSpPr>
          <p:cNvPr id="3" name="Text Placeholder 2"/>
          <p:cNvSpPr>
            <a:spLocks noGrp="1"/>
          </p:cNvSpPr>
          <p:nvPr>
            <p:ph type="body" idx="1"/>
          </p:nvPr>
        </p:nvSpPr>
        <p:spPr>
          <a:xfrm>
            <a:off x="722313" y="3051573"/>
            <a:ext cx="7772400" cy="848915"/>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a:xfrm>
            <a:off x="6363348" y="4767263"/>
            <a:ext cx="2085975" cy="273844"/>
          </a:xfrm>
          <a:prstGeom prst="rect">
            <a:avLst/>
          </a:prstGeom>
        </p:spPr>
        <p:txBody>
          <a:bodyPr/>
          <a:lstStyle/>
          <a:p>
            <a:fld id="{1132EE74-65F1-4833-BFCF-2FFF8DE87573}" type="datetimeFigureOut">
              <a:rPr lang="fr-FR" smtClean="0"/>
              <a:t>11/01/2021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8543279" y="4767263"/>
            <a:ext cx="561975" cy="273844"/>
          </a:xfrm>
          <a:prstGeom prst="rect">
            <a:avLst/>
          </a:prstGeom>
        </p:spPr>
        <p:txBody>
          <a:bodyPr/>
          <a:lstStyle/>
          <a:p>
            <a:fld id="{6214FA3D-E408-4A44-B103-26D4F7ECF0C8}" type="slidenum">
              <a:rPr lang="fr-FR" smtClean="0"/>
              <a:t>‹N°›</a:t>
            </a:fld>
            <a:endParaRPr lang="fr-FR"/>
          </a:p>
        </p:txBody>
      </p:sp>
      <p:sp>
        <p:nvSpPr>
          <p:cNvPr id="7" name="Oval 6"/>
          <p:cNvSpPr/>
          <p:nvPr/>
        </p:nvSpPr>
        <p:spPr>
          <a:xfrm>
            <a:off x="4495800" y="2943225"/>
            <a:ext cx="84772"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2943225"/>
            <a:ext cx="84772"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2943225"/>
            <a:ext cx="84772"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5334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360000" y="4783500"/>
            <a:ext cx="8532480" cy="36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smtClean="0"/>
              <a:t>Direction générale de l’enseignement scolaire – Bureau de la formation des personnels enseignants et d’éducation (C1-2) – Bureau de l’innovation pédagogique (C1-1)</a:t>
            </a:r>
            <a:endParaRPr lang="fr-FR" dirty="0"/>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3074" name="Picture 2" descr="C:\Users\jsavidan\Searches\Pictures\2020_logo_MENJS_jpg.jpg"/>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360000" y="195486"/>
            <a:ext cx="622800" cy="6228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 id="2147483813" r:id="rId6"/>
    <p:sldLayoutId id="2147483814" r:id="rId7"/>
    <p:sldLayoutId id="2147483815" r:id="rId8"/>
  </p:sldLayoutIdLst>
  <p:hf hdr="0"/>
  <p:txStyles>
    <p:title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pied de page 2"/>
          <p:cNvSpPr>
            <a:spLocks noGrp="1"/>
          </p:cNvSpPr>
          <p:nvPr>
            <p:ph type="ftr" sz="quarter" idx="11"/>
          </p:nvPr>
        </p:nvSpPr>
        <p:spPr/>
        <p:txBody>
          <a:bodyPr/>
          <a:lstStyle/>
          <a:p>
            <a:r>
              <a:rPr lang="fr-FR" dirty="0"/>
              <a:t>Direction générale de l’enseignement scolaire – Bureau de la formation des personnels enseignants et d’éducation (C1-2) </a:t>
            </a:r>
          </a:p>
        </p:txBody>
      </p:sp>
      <p:sp>
        <p:nvSpPr>
          <p:cNvPr id="4" name="Espace réservé du texte 3"/>
          <p:cNvSpPr>
            <a:spLocks noGrp="1"/>
          </p:cNvSpPr>
          <p:nvPr>
            <p:ph type="body" sz="quarter" idx="13"/>
          </p:nvPr>
        </p:nvSpPr>
        <p:spPr>
          <a:xfrm>
            <a:off x="360000" y="1635646"/>
            <a:ext cx="8424000" cy="2787600"/>
          </a:xfrm>
        </p:spPr>
        <p:txBody>
          <a:bodyPr/>
          <a:lstStyle/>
          <a:p>
            <a:pPr algn="ctr"/>
            <a:r>
              <a:rPr lang="fr-FR" sz="2800" cap="none" dirty="0" smtClean="0">
                <a:ln w="1905"/>
                <a:solidFill>
                  <a:srgbClr val="FFC000"/>
                </a:solidFill>
                <a:effectLst>
                  <a:innerShdw blurRad="69850" dist="43180" dir="5400000">
                    <a:srgbClr val="000000">
                      <a:alpha val="65000"/>
                    </a:srgbClr>
                  </a:innerShdw>
                </a:effectLst>
              </a:rPr>
              <a:t>PNF du 12 janvier 2021</a:t>
            </a:r>
          </a:p>
          <a:p>
            <a:pPr algn="ctr"/>
            <a:endParaRPr lang="fr-FR" sz="2800" cap="none" dirty="0">
              <a:ln w="1905"/>
              <a:solidFill>
                <a:srgbClr val="0070C0"/>
              </a:solidFill>
              <a:effectLst>
                <a:innerShdw blurRad="69850" dist="43180" dir="5400000">
                  <a:srgbClr val="000000">
                    <a:alpha val="65000"/>
                  </a:srgbClr>
                </a:innerShdw>
              </a:effectLst>
            </a:endParaRPr>
          </a:p>
          <a:p>
            <a:pPr algn="ctr"/>
            <a:r>
              <a:rPr lang="fr-FR" sz="2800" cap="none" dirty="0" smtClean="0">
                <a:ln w="1905"/>
                <a:solidFill>
                  <a:srgbClr val="0070C0"/>
                </a:solidFill>
                <a:effectLst>
                  <a:innerShdw blurRad="69850" dist="43180" dir="5400000">
                    <a:srgbClr val="000000">
                      <a:alpha val="65000"/>
                    </a:srgbClr>
                  </a:innerShdw>
                </a:effectLst>
              </a:rPr>
              <a:t>Mise en place du</a:t>
            </a:r>
          </a:p>
          <a:p>
            <a:pPr algn="ctr"/>
            <a:r>
              <a:rPr lang="fr-FR" sz="2800" cap="none" dirty="0">
                <a:ln w="1905"/>
                <a:solidFill>
                  <a:srgbClr val="0070C0"/>
                </a:solidFill>
                <a:effectLst>
                  <a:innerShdw blurRad="69850" dist="43180" dir="5400000">
                    <a:srgbClr val="000000">
                      <a:alpha val="65000"/>
                    </a:srgbClr>
                  </a:innerShdw>
                </a:effectLst>
              </a:rPr>
              <a:t>b</a:t>
            </a:r>
            <a:r>
              <a:rPr lang="fr-FR" sz="2800" cap="none" dirty="0" smtClean="0">
                <a:ln w="1905"/>
                <a:solidFill>
                  <a:srgbClr val="0070C0"/>
                </a:solidFill>
                <a:effectLst>
                  <a:innerShdw blurRad="69850" dist="43180" dir="5400000">
                    <a:srgbClr val="000000">
                      <a:alpha val="65000"/>
                    </a:srgbClr>
                  </a:innerShdw>
                </a:effectLst>
              </a:rPr>
              <a:t>accalauréat </a:t>
            </a:r>
            <a:r>
              <a:rPr lang="fr-FR" sz="2800" cap="none" dirty="0">
                <a:ln w="1905"/>
                <a:solidFill>
                  <a:srgbClr val="0070C0"/>
                </a:solidFill>
                <a:effectLst>
                  <a:innerShdw blurRad="69850" dist="43180" dir="5400000">
                    <a:srgbClr val="000000">
                      <a:alpha val="65000"/>
                    </a:srgbClr>
                  </a:innerShdw>
                </a:effectLst>
              </a:rPr>
              <a:t>professionnel </a:t>
            </a:r>
            <a:endParaRPr lang="fr-FR" sz="2800" cap="none" dirty="0" smtClean="0">
              <a:ln w="1905"/>
              <a:solidFill>
                <a:srgbClr val="0070C0"/>
              </a:solidFill>
              <a:effectLst>
                <a:innerShdw blurRad="69850" dist="43180" dir="5400000">
                  <a:srgbClr val="000000">
                    <a:alpha val="65000"/>
                  </a:srgbClr>
                </a:innerShdw>
              </a:effectLst>
            </a:endParaRPr>
          </a:p>
          <a:p>
            <a:pPr algn="ctr"/>
            <a:r>
              <a:rPr lang="fr-FR" sz="2800" cap="none" dirty="0" smtClean="0">
                <a:ln w="1905"/>
                <a:solidFill>
                  <a:srgbClr val="0070C0"/>
                </a:solidFill>
                <a:effectLst>
                  <a:innerShdw blurRad="69850" dist="43180" dir="5400000">
                    <a:srgbClr val="000000">
                      <a:alpha val="65000"/>
                    </a:srgbClr>
                  </a:innerShdw>
                </a:effectLst>
              </a:rPr>
              <a:t>"</a:t>
            </a:r>
            <a:r>
              <a:rPr lang="fr-FR" sz="2800" cap="none" dirty="0">
                <a:ln w="1905"/>
                <a:solidFill>
                  <a:srgbClr val="0070C0"/>
                </a:solidFill>
                <a:effectLst>
                  <a:innerShdw blurRad="69850" dist="43180" dir="5400000">
                    <a:srgbClr val="000000">
                      <a:alpha val="65000"/>
                    </a:srgbClr>
                  </a:innerShdw>
                </a:effectLst>
              </a:rPr>
              <a:t>Organisation de transport de </a:t>
            </a:r>
            <a:r>
              <a:rPr lang="fr-FR" sz="2800" cap="none" dirty="0" smtClean="0">
                <a:ln w="1905"/>
                <a:solidFill>
                  <a:srgbClr val="0070C0"/>
                </a:solidFill>
                <a:effectLst>
                  <a:innerShdw blurRad="69850" dist="43180" dir="5400000">
                    <a:srgbClr val="000000">
                      <a:alpha val="65000"/>
                    </a:srgbClr>
                  </a:innerShdw>
                </a:effectLst>
              </a:rPr>
              <a:t>marchandises" (Bac pro OTM) </a:t>
            </a:r>
            <a:endParaRPr lang="fr-FR" sz="2800" cap="none" dirty="0">
              <a:ln w="1905"/>
              <a:solidFill>
                <a:srgbClr val="0070C0"/>
              </a:soli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9552" y="519522"/>
            <a:ext cx="3240360" cy="369332"/>
          </a:xfrm>
          <a:prstGeom prst="rect">
            <a:avLst/>
          </a:prstGeom>
          <a:noFill/>
        </p:spPr>
        <p:txBody>
          <a:bodyPr wrap="square" rtlCol="0">
            <a:spAutoFit/>
          </a:bodyPr>
          <a:lstStyle/>
          <a:p>
            <a:endParaRPr lang="fr-FR" dirty="0"/>
          </a:p>
        </p:txBody>
      </p:sp>
      <p:pic>
        <p:nvPicPr>
          <p:cNvPr id="10" name="Image 9" descr="Ministère de l'éducation nationale, de l'enseignement supèrieur et de la recherch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7" y="417336"/>
            <a:ext cx="2140585" cy="491014"/>
          </a:xfrm>
          <a:prstGeom prst="rect">
            <a:avLst/>
          </a:prstGeom>
          <a:noFill/>
          <a:ln>
            <a:noFill/>
          </a:ln>
        </p:spPr>
      </p:pic>
      <p:sp>
        <p:nvSpPr>
          <p:cNvPr id="2" name="ZoneTexte 1"/>
          <p:cNvSpPr txBox="1"/>
          <p:nvPr/>
        </p:nvSpPr>
        <p:spPr>
          <a:xfrm>
            <a:off x="746108" y="1563638"/>
            <a:ext cx="7704856" cy="2954655"/>
          </a:xfrm>
          <a:prstGeom prst="rect">
            <a:avLst/>
          </a:prstGeom>
          <a:noFill/>
          <a:ln w="28575">
            <a:solidFill>
              <a:srgbClr val="FF9900"/>
            </a:solidFill>
            <a:prstDash val="lgDash"/>
          </a:ln>
        </p:spPr>
        <p:txBody>
          <a:bodyPr wrap="square" rtlCol="0">
            <a:spAutoFit/>
          </a:bodyPr>
          <a:lstStyle/>
          <a:p>
            <a:pPr marL="342900" indent="-342900">
              <a:buFont typeface="Wingdings" pitchFamily="2" charset="2"/>
              <a:buChar char="§"/>
            </a:pPr>
            <a:r>
              <a:rPr lang="fr-FR" sz="2400" dirty="0">
                <a:solidFill>
                  <a:srgbClr val="0070C0"/>
                </a:solidFill>
              </a:rPr>
              <a:t>Les types </a:t>
            </a:r>
            <a:r>
              <a:rPr lang="fr-FR" sz="2400" dirty="0" smtClean="0">
                <a:solidFill>
                  <a:srgbClr val="0070C0"/>
                </a:solidFill>
              </a:rPr>
              <a:t>d’entreprises :</a:t>
            </a:r>
            <a:endParaRPr lang="fr-FR" sz="2400" dirty="0">
              <a:solidFill>
                <a:srgbClr val="0070C0"/>
              </a:solidFill>
            </a:endParaRPr>
          </a:p>
          <a:p>
            <a:pPr marL="800100" lvl="1" indent="-342900">
              <a:buFont typeface="Wingdings" pitchFamily="2" charset="2"/>
              <a:buChar char="§"/>
            </a:pPr>
            <a:r>
              <a:rPr lang="fr-FR" dirty="0" smtClean="0">
                <a:solidFill>
                  <a:srgbClr val="0070C0"/>
                </a:solidFill>
              </a:rPr>
              <a:t>Transport de marchandises générales</a:t>
            </a:r>
          </a:p>
          <a:p>
            <a:pPr marL="800100" lvl="1" indent="-342900">
              <a:buFont typeface="Wingdings" pitchFamily="2" charset="2"/>
              <a:buChar char="§"/>
            </a:pPr>
            <a:r>
              <a:rPr lang="fr-FR" dirty="0" smtClean="0">
                <a:solidFill>
                  <a:srgbClr val="0070C0"/>
                </a:solidFill>
              </a:rPr>
              <a:t>Transports spécialisés</a:t>
            </a:r>
          </a:p>
          <a:p>
            <a:pPr marL="800100" lvl="1" indent="-342900">
              <a:buFont typeface="Wingdings" pitchFamily="2" charset="2"/>
              <a:buChar char="§"/>
            </a:pPr>
            <a:r>
              <a:rPr lang="fr-FR" dirty="0" smtClean="0">
                <a:solidFill>
                  <a:srgbClr val="0070C0"/>
                </a:solidFill>
              </a:rPr>
              <a:t>Commissionnaires de transport (routier, aérien, maritime, multimodal)</a:t>
            </a:r>
          </a:p>
          <a:p>
            <a:pPr marL="800100" lvl="1" indent="-342900">
              <a:buFont typeface="Wingdings" pitchFamily="2" charset="2"/>
              <a:buChar char="§"/>
            </a:pPr>
            <a:r>
              <a:rPr lang="fr-FR" dirty="0" smtClean="0">
                <a:solidFill>
                  <a:srgbClr val="0070C0"/>
                </a:solidFill>
              </a:rPr>
              <a:t>Location de véhicules industriels</a:t>
            </a:r>
          </a:p>
          <a:p>
            <a:pPr marL="800100" lvl="1" indent="-342900">
              <a:buFont typeface="Wingdings" pitchFamily="2" charset="2"/>
              <a:buChar char="§"/>
            </a:pPr>
            <a:r>
              <a:rPr lang="fr-FR" dirty="0" smtClean="0">
                <a:solidFill>
                  <a:srgbClr val="0070C0"/>
                </a:solidFill>
              </a:rPr>
              <a:t>Déménagement</a:t>
            </a:r>
          </a:p>
          <a:p>
            <a:pPr marL="800100" lvl="1" indent="-342900">
              <a:buFont typeface="Wingdings" pitchFamily="2" charset="2"/>
              <a:buChar char="§"/>
            </a:pPr>
            <a:r>
              <a:rPr lang="fr-FR" dirty="0" smtClean="0">
                <a:solidFill>
                  <a:srgbClr val="0070C0"/>
                </a:solidFill>
              </a:rPr>
              <a:t>Entreprises logistiques, commerciales, logistiques avec service de transport en propre</a:t>
            </a:r>
          </a:p>
          <a:p>
            <a:pPr marL="800100" lvl="1" indent="-342900">
              <a:buFont typeface="Wingdings" pitchFamily="2" charset="2"/>
              <a:buChar char="§"/>
            </a:pPr>
            <a:r>
              <a:rPr lang="fr-FR" dirty="0" smtClean="0">
                <a:solidFill>
                  <a:srgbClr val="0070C0"/>
                </a:solidFill>
              </a:rPr>
              <a:t>Entreprises représentant en douane enregistrées</a:t>
            </a:r>
          </a:p>
        </p:txBody>
      </p:sp>
      <p:sp>
        <p:nvSpPr>
          <p:cNvPr id="12" name="ZoneTexte 11"/>
          <p:cNvSpPr txBox="1"/>
          <p:nvPr/>
        </p:nvSpPr>
        <p:spPr>
          <a:xfrm>
            <a:off x="3779912" y="275077"/>
            <a:ext cx="5040560" cy="830997"/>
          </a:xfrm>
          <a:prstGeom prst="rect">
            <a:avLst/>
          </a:prstGeom>
          <a:noFill/>
          <a:ln w="57150">
            <a:solidFill>
              <a:srgbClr val="FF9900"/>
            </a:solidFill>
          </a:ln>
        </p:spPr>
        <p:txBody>
          <a:bodyPr wrap="square" rtlCol="0">
            <a:spAutoFit/>
          </a:bodyPr>
          <a:lstStyle/>
          <a:p>
            <a:pPr algn="ctr"/>
            <a:r>
              <a:rPr lang="fr-FR" b="1" dirty="0" smtClean="0">
                <a:solidFill>
                  <a:srgbClr val="0070C0"/>
                </a:solidFill>
              </a:rPr>
              <a:t>Le référentiel des activités professionnelles (RAP) du bac professionnel OTM</a:t>
            </a:r>
          </a:p>
          <a:p>
            <a:pPr algn="ctr"/>
            <a:endParaRPr lang="fr-FR" sz="1200" b="1" dirty="0">
              <a:solidFill>
                <a:schemeClr val="accent1">
                  <a:lumMod val="75000"/>
                </a:schemeClr>
              </a:solidFill>
            </a:endParaRPr>
          </a:p>
        </p:txBody>
      </p:sp>
    </p:spTree>
    <p:extLst>
      <p:ext uri="{BB962C8B-B14F-4D97-AF65-F5344CB8AC3E}">
        <p14:creationId xmlns:p14="http://schemas.microsoft.com/office/powerpoint/2010/main" val="17437251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9552" y="519522"/>
            <a:ext cx="3240360" cy="369332"/>
          </a:xfrm>
          <a:prstGeom prst="rect">
            <a:avLst/>
          </a:prstGeom>
          <a:noFill/>
        </p:spPr>
        <p:txBody>
          <a:bodyPr wrap="square" rtlCol="0">
            <a:spAutoFit/>
          </a:bodyPr>
          <a:lstStyle/>
          <a:p>
            <a:endParaRPr lang="fr-FR" dirty="0"/>
          </a:p>
        </p:txBody>
      </p:sp>
      <p:pic>
        <p:nvPicPr>
          <p:cNvPr id="10" name="Image 9" descr="Ministère de l'éducation nationale, de l'enseignement supèrieur et de la recherch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7" y="417336"/>
            <a:ext cx="2140585" cy="491014"/>
          </a:xfrm>
          <a:prstGeom prst="rect">
            <a:avLst/>
          </a:prstGeom>
          <a:noFill/>
          <a:ln>
            <a:noFill/>
          </a:ln>
        </p:spPr>
      </p:pic>
      <p:sp>
        <p:nvSpPr>
          <p:cNvPr id="2" name="ZoneTexte 1"/>
          <p:cNvSpPr txBox="1"/>
          <p:nvPr/>
        </p:nvSpPr>
        <p:spPr>
          <a:xfrm>
            <a:off x="827584" y="2211710"/>
            <a:ext cx="7704856" cy="2123658"/>
          </a:xfrm>
          <a:prstGeom prst="rect">
            <a:avLst/>
          </a:prstGeom>
          <a:noFill/>
          <a:ln w="28575">
            <a:solidFill>
              <a:srgbClr val="FF9900"/>
            </a:solidFill>
            <a:prstDash val="lgDash"/>
          </a:ln>
        </p:spPr>
        <p:txBody>
          <a:bodyPr wrap="square" rtlCol="0">
            <a:spAutoFit/>
          </a:bodyPr>
          <a:lstStyle/>
          <a:p>
            <a:pPr marL="342900" indent="-342900">
              <a:buFont typeface="Wingdings" pitchFamily="2" charset="2"/>
              <a:buChar char="§"/>
            </a:pPr>
            <a:r>
              <a:rPr lang="fr-FR" sz="2400" dirty="0">
                <a:solidFill>
                  <a:srgbClr val="FF9900"/>
                </a:solidFill>
              </a:rPr>
              <a:t>Les aptitudes et comportements requis</a:t>
            </a:r>
          </a:p>
          <a:p>
            <a:pPr marL="342900" indent="-342900">
              <a:buFont typeface="Wingdings" pitchFamily="2" charset="2"/>
              <a:buChar char="§"/>
            </a:pPr>
            <a:r>
              <a:rPr lang="fr-FR" dirty="0" smtClean="0">
                <a:solidFill>
                  <a:srgbClr val="0070C0"/>
                </a:solidFill>
              </a:rPr>
              <a:t>Capacité d’adaptation à un environnement de travail (dont le vocabulaire technique en français et en langue étrangère)</a:t>
            </a:r>
          </a:p>
          <a:p>
            <a:pPr marL="342900" indent="-342900">
              <a:buFont typeface="Wingdings" pitchFamily="2" charset="2"/>
              <a:buChar char="§"/>
            </a:pPr>
            <a:r>
              <a:rPr lang="fr-FR" dirty="0" smtClean="0">
                <a:solidFill>
                  <a:srgbClr val="0070C0"/>
                </a:solidFill>
              </a:rPr>
              <a:t>Souci de la santé et de la sécurité au travail des personnels</a:t>
            </a:r>
          </a:p>
          <a:p>
            <a:pPr marL="342900" indent="-342900">
              <a:buFont typeface="Wingdings" pitchFamily="2" charset="2"/>
              <a:buChar char="§"/>
            </a:pPr>
            <a:r>
              <a:rPr lang="fr-FR" dirty="0" smtClean="0">
                <a:solidFill>
                  <a:srgbClr val="0070C0"/>
                </a:solidFill>
              </a:rPr>
              <a:t>Impératifs du développement durable</a:t>
            </a:r>
          </a:p>
          <a:p>
            <a:pPr marL="342900" indent="-342900">
              <a:buFont typeface="Wingdings" pitchFamily="2" charset="2"/>
              <a:buChar char="§"/>
            </a:pPr>
            <a:r>
              <a:rPr lang="fr-FR" dirty="0" smtClean="0">
                <a:solidFill>
                  <a:srgbClr val="0070C0"/>
                </a:solidFill>
              </a:rPr>
              <a:t>Initiative et innovation au sein de l’entreprise</a:t>
            </a:r>
          </a:p>
          <a:p>
            <a:pPr marL="342900" indent="-342900">
              <a:buFont typeface="Wingdings" pitchFamily="2" charset="2"/>
              <a:buChar char="§"/>
            </a:pPr>
            <a:r>
              <a:rPr lang="fr-FR" dirty="0" smtClean="0">
                <a:solidFill>
                  <a:schemeClr val="tx2">
                    <a:lumMod val="75000"/>
                  </a:schemeClr>
                </a:solidFill>
              </a:rPr>
              <a:t>………..</a:t>
            </a:r>
          </a:p>
        </p:txBody>
      </p:sp>
      <p:sp>
        <p:nvSpPr>
          <p:cNvPr id="12" name="ZoneTexte 11"/>
          <p:cNvSpPr txBox="1"/>
          <p:nvPr/>
        </p:nvSpPr>
        <p:spPr>
          <a:xfrm>
            <a:off x="3779912" y="275077"/>
            <a:ext cx="5040560" cy="1200329"/>
          </a:xfrm>
          <a:prstGeom prst="rect">
            <a:avLst/>
          </a:prstGeom>
          <a:noFill/>
          <a:ln w="57150">
            <a:solidFill>
              <a:srgbClr val="FF9900"/>
            </a:solidFill>
          </a:ln>
        </p:spPr>
        <p:txBody>
          <a:bodyPr wrap="square" rtlCol="0">
            <a:spAutoFit/>
          </a:bodyPr>
          <a:lstStyle/>
          <a:p>
            <a:pPr algn="ctr"/>
            <a:r>
              <a:rPr lang="fr-FR" sz="2000" b="1" dirty="0" smtClean="0">
                <a:solidFill>
                  <a:srgbClr val="0070C0"/>
                </a:solidFill>
              </a:rPr>
              <a:t>Le référentiel des activités professionnelles (RAP) du bac professionnel OTM</a:t>
            </a:r>
          </a:p>
          <a:p>
            <a:pPr algn="ctr"/>
            <a:endParaRPr lang="fr-FR" sz="1200" b="1" dirty="0">
              <a:solidFill>
                <a:schemeClr val="accent1">
                  <a:lumMod val="75000"/>
                </a:schemeClr>
              </a:solidFill>
            </a:endParaRPr>
          </a:p>
        </p:txBody>
      </p:sp>
    </p:spTree>
    <p:extLst>
      <p:ext uri="{BB962C8B-B14F-4D97-AF65-F5344CB8AC3E}">
        <p14:creationId xmlns:p14="http://schemas.microsoft.com/office/powerpoint/2010/main" val="35821685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9552" y="519522"/>
            <a:ext cx="3240360" cy="369332"/>
          </a:xfrm>
          <a:prstGeom prst="rect">
            <a:avLst/>
          </a:prstGeom>
          <a:noFill/>
        </p:spPr>
        <p:txBody>
          <a:bodyPr wrap="square" rtlCol="0">
            <a:spAutoFit/>
          </a:bodyPr>
          <a:lstStyle/>
          <a:p>
            <a:endParaRPr lang="fr-FR" dirty="0"/>
          </a:p>
        </p:txBody>
      </p:sp>
      <p:sp>
        <p:nvSpPr>
          <p:cNvPr id="3" name="ZoneTexte 2"/>
          <p:cNvSpPr txBox="1"/>
          <p:nvPr/>
        </p:nvSpPr>
        <p:spPr>
          <a:xfrm>
            <a:off x="3779912" y="275076"/>
            <a:ext cx="5040560" cy="707886"/>
          </a:xfrm>
          <a:prstGeom prst="rect">
            <a:avLst/>
          </a:prstGeom>
          <a:noFill/>
          <a:ln w="57150">
            <a:solidFill>
              <a:srgbClr val="FF9900"/>
            </a:solidFill>
          </a:ln>
        </p:spPr>
        <p:txBody>
          <a:bodyPr wrap="square" rtlCol="0">
            <a:spAutoFit/>
          </a:bodyPr>
          <a:lstStyle/>
          <a:p>
            <a:pPr algn="ctr"/>
            <a:r>
              <a:rPr lang="fr-FR" sz="2000" b="1" dirty="0" smtClean="0">
                <a:solidFill>
                  <a:srgbClr val="0070C0"/>
                </a:solidFill>
              </a:rPr>
              <a:t>Le nouveau baccalauréat professionnel OTM</a:t>
            </a:r>
            <a:endParaRPr lang="fr-FR" sz="1100" b="1" dirty="0">
              <a:solidFill>
                <a:srgbClr val="0070C0"/>
              </a:solidFill>
            </a:endParaRPr>
          </a:p>
        </p:txBody>
      </p:sp>
      <p:sp>
        <p:nvSpPr>
          <p:cNvPr id="4" name="ZoneTexte 3"/>
          <p:cNvSpPr txBox="1"/>
          <p:nvPr/>
        </p:nvSpPr>
        <p:spPr>
          <a:xfrm>
            <a:off x="472484" y="1491630"/>
            <a:ext cx="8189857" cy="3046988"/>
          </a:xfrm>
          <a:prstGeom prst="rect">
            <a:avLst/>
          </a:prstGeom>
          <a:noFill/>
          <a:ln>
            <a:solidFill>
              <a:srgbClr val="FF9900"/>
            </a:solidFill>
            <a:prstDash val="sysDash"/>
          </a:ln>
        </p:spPr>
        <p:txBody>
          <a:bodyPr wrap="square" rtlCol="0">
            <a:spAutoFit/>
          </a:bodyPr>
          <a:lstStyle/>
          <a:p>
            <a:r>
              <a:rPr lang="fr-FR" sz="2400" dirty="0" smtClean="0">
                <a:solidFill>
                  <a:srgbClr val="0070C0"/>
                </a:solidFill>
              </a:rPr>
              <a:t>Des approfondissements après le baccalauréat professionnel sous la forme de mentions complémentaires, de FCIL, de titres professionnels, ou bien une poursuite d’études en BTS :</a:t>
            </a:r>
          </a:p>
          <a:p>
            <a:pPr marL="914400" lvl="1" indent="-457200">
              <a:buFont typeface="Wingdings" panose="05000000000000000000" pitchFamily="2" charset="2"/>
              <a:buChar char="§"/>
            </a:pPr>
            <a:r>
              <a:rPr lang="fr-FR" sz="2400" dirty="0" smtClean="0">
                <a:solidFill>
                  <a:srgbClr val="0070C0"/>
                </a:solidFill>
              </a:rPr>
              <a:t>identifié </a:t>
            </a:r>
            <a:r>
              <a:rPr lang="fr-FR" sz="2400" dirty="0">
                <a:solidFill>
                  <a:srgbClr val="0070C0"/>
                </a:solidFill>
              </a:rPr>
              <a:t>par l’élève en classe de terminale</a:t>
            </a:r>
          </a:p>
          <a:p>
            <a:pPr marL="914400" lvl="1" indent="-457200">
              <a:buFont typeface="Wingdings" panose="05000000000000000000" pitchFamily="2" charset="2"/>
              <a:buChar char="§"/>
            </a:pPr>
            <a:r>
              <a:rPr lang="fr-FR" sz="2400" dirty="0" smtClean="0">
                <a:solidFill>
                  <a:srgbClr val="0070C0"/>
                </a:solidFill>
              </a:rPr>
              <a:t>en </a:t>
            </a:r>
            <a:r>
              <a:rPr lang="fr-FR" sz="2400" dirty="0">
                <a:solidFill>
                  <a:srgbClr val="0070C0"/>
                </a:solidFill>
              </a:rPr>
              <a:t>liaison étroite avec les PFMP</a:t>
            </a:r>
          </a:p>
          <a:p>
            <a:pPr marL="914400" lvl="1" indent="-457200">
              <a:buFont typeface="Wingdings" panose="05000000000000000000" pitchFamily="2" charset="2"/>
              <a:buChar char="§"/>
            </a:pPr>
            <a:r>
              <a:rPr lang="fr-FR" sz="2400" dirty="0" smtClean="0">
                <a:solidFill>
                  <a:srgbClr val="0070C0"/>
                </a:solidFill>
              </a:rPr>
              <a:t>portant </a:t>
            </a:r>
            <a:r>
              <a:rPr lang="fr-FR" sz="2400" dirty="0">
                <a:solidFill>
                  <a:srgbClr val="0070C0"/>
                </a:solidFill>
              </a:rPr>
              <a:t>éventuellement sur un projet de création </a:t>
            </a:r>
            <a:r>
              <a:rPr lang="fr-FR" sz="2400" dirty="0" smtClean="0">
                <a:solidFill>
                  <a:srgbClr val="0070C0"/>
                </a:solidFill>
              </a:rPr>
              <a:t>d’entreprise</a:t>
            </a:r>
          </a:p>
        </p:txBody>
      </p:sp>
      <p:pic>
        <p:nvPicPr>
          <p:cNvPr id="9" name="Image 8" descr="Ministère de l'éducation nationale, de l'enseignement supèrieur et de la recherch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474" y="477052"/>
            <a:ext cx="2140585" cy="491014"/>
          </a:xfrm>
          <a:prstGeom prst="rect">
            <a:avLst/>
          </a:prstGeom>
          <a:noFill/>
          <a:ln>
            <a:noFill/>
          </a:ln>
        </p:spPr>
      </p:pic>
    </p:spTree>
    <p:extLst>
      <p:ext uri="{BB962C8B-B14F-4D97-AF65-F5344CB8AC3E}">
        <p14:creationId xmlns:p14="http://schemas.microsoft.com/office/powerpoint/2010/main" val="35517517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1779662"/>
            <a:ext cx="8085584" cy="2836410"/>
          </a:xfrm>
          <a:ln w="28575">
            <a:solidFill>
              <a:srgbClr val="FF9900"/>
            </a:solidFill>
            <a:prstDash val="sysDot"/>
          </a:ln>
        </p:spPr>
        <p:txBody>
          <a:bodyPr/>
          <a:lstStyle/>
          <a:p>
            <a:pPr lvl="0">
              <a:buFont typeface="Wingdings" pitchFamily="2" charset="2"/>
              <a:buChar char="§"/>
              <a:tabLst>
                <a:tab pos="360363" algn="l"/>
              </a:tabLst>
            </a:pPr>
            <a:r>
              <a:rPr lang="fr-FR" sz="1800" dirty="0" smtClean="0">
                <a:solidFill>
                  <a:srgbClr val="0070C0"/>
                </a:solidFill>
                <a:latin typeface="+mn-lt"/>
              </a:rPr>
              <a:t>Le </a:t>
            </a:r>
            <a:r>
              <a:rPr lang="fr-FR" sz="1800" dirty="0">
                <a:solidFill>
                  <a:srgbClr val="0070C0"/>
                </a:solidFill>
                <a:latin typeface="+mn-lt"/>
              </a:rPr>
              <a:t>secteur de la douane, avec en particulier le métier </a:t>
            </a:r>
            <a:r>
              <a:rPr lang="fr-FR" sz="1800" dirty="0" smtClean="0">
                <a:solidFill>
                  <a:srgbClr val="0070C0"/>
                </a:solidFill>
                <a:latin typeface="+mn-lt"/>
              </a:rPr>
              <a:t>d’aide </a:t>
            </a:r>
            <a:r>
              <a:rPr lang="fr-FR" sz="1800" dirty="0">
                <a:solidFill>
                  <a:srgbClr val="0070C0"/>
                </a:solidFill>
                <a:latin typeface="+mn-lt"/>
              </a:rPr>
              <a:t>déclarant en douane,</a:t>
            </a:r>
          </a:p>
          <a:p>
            <a:pPr lvl="0">
              <a:buFont typeface="Wingdings" pitchFamily="2" charset="2"/>
              <a:buChar char="§"/>
              <a:tabLst>
                <a:tab pos="180975" algn="l"/>
                <a:tab pos="360363" algn="l"/>
              </a:tabLst>
            </a:pPr>
            <a:r>
              <a:rPr lang="fr-FR" sz="1800" dirty="0" smtClean="0">
                <a:solidFill>
                  <a:srgbClr val="0070C0"/>
                </a:solidFill>
                <a:latin typeface="+mn-lt"/>
              </a:rPr>
              <a:t>Le </a:t>
            </a:r>
            <a:r>
              <a:rPr lang="fr-FR" sz="1800" dirty="0">
                <a:solidFill>
                  <a:srgbClr val="0070C0"/>
                </a:solidFill>
                <a:latin typeface="+mn-lt"/>
              </a:rPr>
              <a:t>secteur du déménagement, avec la part grandissante </a:t>
            </a:r>
            <a:r>
              <a:rPr lang="fr-FR" sz="1800" dirty="0" smtClean="0">
                <a:solidFill>
                  <a:srgbClr val="0070C0"/>
                </a:solidFill>
                <a:latin typeface="+mn-lt"/>
              </a:rPr>
              <a:t>des </a:t>
            </a:r>
            <a:r>
              <a:rPr lang="fr-FR" sz="1800" dirty="0">
                <a:solidFill>
                  <a:srgbClr val="0070C0"/>
                </a:solidFill>
                <a:latin typeface="+mn-lt"/>
              </a:rPr>
              <a:t>activités de «self-stockage»,</a:t>
            </a:r>
          </a:p>
          <a:p>
            <a:pPr lvl="0">
              <a:buFont typeface="Wingdings" pitchFamily="2" charset="2"/>
              <a:buChar char="§"/>
            </a:pPr>
            <a:r>
              <a:rPr lang="fr-FR" sz="1800" dirty="0" smtClean="0">
                <a:solidFill>
                  <a:srgbClr val="0070C0"/>
                </a:solidFill>
                <a:latin typeface="+mn-lt"/>
              </a:rPr>
              <a:t> Le </a:t>
            </a:r>
            <a:r>
              <a:rPr lang="fr-FR" sz="1800" dirty="0">
                <a:solidFill>
                  <a:srgbClr val="0070C0"/>
                </a:solidFill>
                <a:latin typeface="+mn-lt"/>
              </a:rPr>
              <a:t>secteur du transport de personnes,</a:t>
            </a:r>
          </a:p>
          <a:p>
            <a:pPr lvl="0">
              <a:buFont typeface="Wingdings" pitchFamily="2" charset="2"/>
              <a:buChar char="§"/>
            </a:pPr>
            <a:r>
              <a:rPr lang="fr-FR" sz="1800" dirty="0" smtClean="0">
                <a:solidFill>
                  <a:srgbClr val="0070C0"/>
                </a:solidFill>
                <a:latin typeface="+mn-lt"/>
              </a:rPr>
              <a:t> Les </a:t>
            </a:r>
            <a:r>
              <a:rPr lang="fr-FR" sz="1800" dirty="0">
                <a:solidFill>
                  <a:srgbClr val="0070C0"/>
                </a:solidFill>
                <a:latin typeface="+mn-lt"/>
              </a:rPr>
              <a:t>transports spécifiques,</a:t>
            </a:r>
          </a:p>
          <a:p>
            <a:pPr lvl="0">
              <a:buFont typeface="Wingdings" pitchFamily="2" charset="2"/>
              <a:buChar char="§"/>
              <a:tabLst>
                <a:tab pos="180975" algn="l"/>
                <a:tab pos="450850" algn="l"/>
              </a:tabLst>
            </a:pPr>
            <a:r>
              <a:rPr lang="fr-FR" sz="1800" dirty="0" smtClean="0">
                <a:solidFill>
                  <a:srgbClr val="0070C0"/>
                </a:solidFill>
                <a:latin typeface="+mn-lt"/>
              </a:rPr>
              <a:t> L’entrepreneuriat</a:t>
            </a:r>
            <a:r>
              <a:rPr lang="fr-FR" sz="1800" dirty="0">
                <a:solidFill>
                  <a:srgbClr val="0070C0"/>
                </a:solidFill>
                <a:latin typeface="+mn-lt"/>
              </a:rPr>
              <a:t>, d’autant plus que le baccalauréat </a:t>
            </a:r>
            <a:r>
              <a:rPr lang="fr-FR" sz="1800" dirty="0" smtClean="0">
                <a:solidFill>
                  <a:srgbClr val="0070C0"/>
                </a:solidFill>
                <a:latin typeface="+mn-lt"/>
              </a:rPr>
              <a:t>	professionnel «Transport» donne la dispense de l’attestation de capacité professionnelle en transport léger de marchandises.</a:t>
            </a:r>
            <a:endParaRPr lang="fr-FR" sz="1800" dirty="0">
              <a:solidFill>
                <a:srgbClr val="0070C0"/>
              </a:solidFill>
              <a:latin typeface="+mn-lt"/>
            </a:endParaRPr>
          </a:p>
          <a:p>
            <a:endParaRPr lang="fr-FR" dirty="0"/>
          </a:p>
        </p:txBody>
      </p:sp>
      <p:sp>
        <p:nvSpPr>
          <p:cNvPr id="5" name="ZoneTexte 4"/>
          <p:cNvSpPr txBox="1"/>
          <p:nvPr/>
        </p:nvSpPr>
        <p:spPr>
          <a:xfrm>
            <a:off x="3779912" y="425908"/>
            <a:ext cx="5040560" cy="1077218"/>
          </a:xfrm>
          <a:prstGeom prst="rect">
            <a:avLst/>
          </a:prstGeom>
          <a:noFill/>
          <a:ln w="57150">
            <a:solidFill>
              <a:srgbClr val="FF9900"/>
            </a:solidFill>
          </a:ln>
        </p:spPr>
        <p:txBody>
          <a:bodyPr wrap="square" rtlCol="0">
            <a:spAutoFit/>
          </a:bodyPr>
          <a:lstStyle/>
          <a:p>
            <a:pPr algn="ctr"/>
            <a:endParaRPr lang="fr-FR" sz="800" b="1" dirty="0" smtClean="0">
              <a:solidFill>
                <a:schemeClr val="accent1">
                  <a:lumMod val="75000"/>
                </a:schemeClr>
              </a:solidFill>
            </a:endParaRPr>
          </a:p>
          <a:p>
            <a:pPr algn="ctr"/>
            <a:r>
              <a:rPr lang="fr-FR" sz="2400" b="1" dirty="0" smtClean="0">
                <a:solidFill>
                  <a:srgbClr val="0070C0"/>
                </a:solidFill>
              </a:rPr>
              <a:t>Les secteurs d’approfondissement possibles</a:t>
            </a:r>
          </a:p>
          <a:p>
            <a:pPr algn="ctr"/>
            <a:endParaRPr lang="fr-FR" sz="800" b="1" dirty="0">
              <a:solidFill>
                <a:schemeClr val="accent1">
                  <a:lumMod val="75000"/>
                </a:schemeClr>
              </a:solidFill>
            </a:endParaRPr>
          </a:p>
        </p:txBody>
      </p:sp>
      <p:pic>
        <p:nvPicPr>
          <p:cNvPr id="13" name="Image 12" descr="Ministère de l'éducation nationale, de l'enseignement supèrieur et de la recherch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4574" y="425908"/>
            <a:ext cx="2140585" cy="491014"/>
          </a:xfrm>
          <a:prstGeom prst="rect">
            <a:avLst/>
          </a:prstGeom>
          <a:noFill/>
          <a:ln>
            <a:noFill/>
          </a:ln>
        </p:spPr>
      </p:pic>
    </p:spTree>
    <p:extLst>
      <p:ext uri="{BB962C8B-B14F-4D97-AF65-F5344CB8AC3E}">
        <p14:creationId xmlns:p14="http://schemas.microsoft.com/office/powerpoint/2010/main" val="493429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55576" y="1323075"/>
            <a:ext cx="7200800" cy="646331"/>
          </a:xfrm>
          <a:prstGeom prst="rect">
            <a:avLst/>
          </a:prstGeom>
          <a:noFill/>
        </p:spPr>
        <p:txBody>
          <a:bodyPr wrap="square" rtlCol="0">
            <a:spAutoFit/>
          </a:bodyPr>
          <a:lstStyle/>
          <a:p>
            <a:r>
              <a:rPr lang="fr-FR" sz="3600" b="1" dirty="0" smtClean="0">
                <a:solidFill>
                  <a:srgbClr val="FF9900"/>
                </a:solidFill>
              </a:rPr>
              <a:t>.</a:t>
            </a:r>
          </a:p>
        </p:txBody>
      </p:sp>
      <p:sp>
        <p:nvSpPr>
          <p:cNvPr id="5" name="ZoneTexte 4"/>
          <p:cNvSpPr txBox="1"/>
          <p:nvPr/>
        </p:nvSpPr>
        <p:spPr>
          <a:xfrm>
            <a:off x="539552" y="519522"/>
            <a:ext cx="3240360" cy="369332"/>
          </a:xfrm>
          <a:prstGeom prst="rect">
            <a:avLst/>
          </a:prstGeom>
          <a:noFill/>
        </p:spPr>
        <p:txBody>
          <a:bodyPr wrap="square" rtlCol="0">
            <a:spAutoFit/>
          </a:bodyPr>
          <a:lstStyle/>
          <a:p>
            <a:endParaRPr lang="fr-FR" dirty="0"/>
          </a:p>
        </p:txBody>
      </p:sp>
      <p:pic>
        <p:nvPicPr>
          <p:cNvPr id="10" name="Image 9" descr="Ministère de l'éducation nationale, de l'enseignement supèrieur et de la recherch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1" y="417336"/>
            <a:ext cx="2140585" cy="491014"/>
          </a:xfrm>
          <a:prstGeom prst="rect">
            <a:avLst/>
          </a:prstGeom>
          <a:noFill/>
          <a:ln>
            <a:noFill/>
          </a:ln>
        </p:spPr>
      </p:pic>
      <p:sp>
        <p:nvSpPr>
          <p:cNvPr id="7" name="ZoneTexte 6"/>
          <p:cNvSpPr txBox="1"/>
          <p:nvPr/>
        </p:nvSpPr>
        <p:spPr>
          <a:xfrm>
            <a:off x="539553" y="1611939"/>
            <a:ext cx="8064896" cy="461665"/>
          </a:xfrm>
          <a:prstGeom prst="rect">
            <a:avLst/>
          </a:prstGeom>
          <a:noFill/>
        </p:spPr>
        <p:txBody>
          <a:bodyPr wrap="square" rtlCol="0">
            <a:spAutoFit/>
          </a:bodyPr>
          <a:lstStyle/>
          <a:p>
            <a:endParaRPr lang="fr-FR" sz="2400" b="1" dirty="0">
              <a:latin typeface="+mj-lt"/>
            </a:endParaRPr>
          </a:p>
        </p:txBody>
      </p:sp>
      <p:sp>
        <p:nvSpPr>
          <p:cNvPr id="8" name="ZoneTexte 7"/>
          <p:cNvSpPr txBox="1"/>
          <p:nvPr/>
        </p:nvSpPr>
        <p:spPr>
          <a:xfrm>
            <a:off x="535992" y="1565448"/>
            <a:ext cx="8064896" cy="2831544"/>
          </a:xfrm>
          <a:prstGeom prst="rect">
            <a:avLst/>
          </a:prstGeom>
          <a:noFill/>
          <a:ln w="38100">
            <a:solidFill>
              <a:srgbClr val="FF9900"/>
            </a:solidFill>
            <a:prstDash val="lgDash"/>
          </a:ln>
        </p:spPr>
        <p:txBody>
          <a:bodyPr wrap="square" rtlCol="0">
            <a:spAutoFit/>
          </a:bodyPr>
          <a:lstStyle/>
          <a:p>
            <a:r>
              <a:rPr lang="fr-FR" sz="2000" dirty="0" smtClean="0">
                <a:solidFill>
                  <a:srgbClr val="0070C0"/>
                </a:solidFill>
              </a:rPr>
              <a:t>D</a:t>
            </a:r>
            <a:r>
              <a:rPr lang="fr-FR" sz="2000" dirty="0">
                <a:solidFill>
                  <a:srgbClr val="0070C0"/>
                </a:solidFill>
              </a:rPr>
              <a:t>é</a:t>
            </a:r>
            <a:r>
              <a:rPr lang="fr-FR" sz="2000" dirty="0" smtClean="0">
                <a:solidFill>
                  <a:srgbClr val="0070C0"/>
                </a:solidFill>
              </a:rPr>
              <a:t>coupage en trois blocs de compétences, avec les savoirs associés, les limites de savoirs et les critères d’évaluation :</a:t>
            </a:r>
          </a:p>
          <a:p>
            <a:endParaRPr lang="fr-FR" sz="2000" dirty="0">
              <a:solidFill>
                <a:srgbClr val="0070C0"/>
              </a:solidFill>
            </a:endParaRPr>
          </a:p>
          <a:p>
            <a:pPr marL="742950" lvl="1" indent="-285750">
              <a:buFont typeface="Wingdings" pitchFamily="2" charset="2"/>
              <a:buChar char="§"/>
            </a:pPr>
            <a:r>
              <a:rPr lang="fr-FR" sz="2000" dirty="0">
                <a:solidFill>
                  <a:srgbClr val="0070C0"/>
                </a:solidFill>
              </a:rPr>
              <a:t>Bloc n° 1 </a:t>
            </a:r>
            <a:r>
              <a:rPr lang="fr-FR" sz="2000" dirty="0" smtClean="0">
                <a:solidFill>
                  <a:srgbClr val="0070C0"/>
                </a:solidFill>
              </a:rPr>
              <a:t>: Préparer </a:t>
            </a:r>
            <a:r>
              <a:rPr lang="fr-FR" sz="2000" dirty="0">
                <a:solidFill>
                  <a:srgbClr val="0070C0"/>
                </a:solidFill>
              </a:rPr>
              <a:t>les opérations de transport</a:t>
            </a:r>
          </a:p>
          <a:p>
            <a:pPr marL="742950" lvl="1" indent="-285750">
              <a:buFont typeface="Wingdings" pitchFamily="2" charset="2"/>
              <a:buChar char="§"/>
            </a:pPr>
            <a:endParaRPr lang="fr-FR" dirty="0">
              <a:solidFill>
                <a:srgbClr val="0070C0"/>
              </a:solidFill>
            </a:endParaRPr>
          </a:p>
          <a:p>
            <a:pPr marL="742950" lvl="1" indent="-285750">
              <a:buFont typeface="Wingdings" pitchFamily="2" charset="2"/>
              <a:buChar char="§"/>
            </a:pPr>
            <a:r>
              <a:rPr lang="fr-FR" sz="2000" dirty="0">
                <a:solidFill>
                  <a:srgbClr val="0070C0"/>
                </a:solidFill>
              </a:rPr>
              <a:t>Bloc n° 2 : Mettre en œuvre et suivre des opérations de </a:t>
            </a:r>
            <a:r>
              <a:rPr lang="fr-FR" sz="2000" dirty="0" smtClean="0">
                <a:solidFill>
                  <a:srgbClr val="0070C0"/>
                </a:solidFill>
              </a:rPr>
              <a:t>transport</a:t>
            </a:r>
          </a:p>
          <a:p>
            <a:pPr marL="742950" lvl="1" indent="-285750">
              <a:buFont typeface="Wingdings" pitchFamily="2" charset="2"/>
              <a:buChar char="§"/>
            </a:pPr>
            <a:endParaRPr lang="fr-FR" sz="2000" dirty="0" smtClean="0">
              <a:solidFill>
                <a:srgbClr val="0070C0"/>
              </a:solidFill>
            </a:endParaRPr>
          </a:p>
          <a:p>
            <a:pPr marL="742950" lvl="1" indent="-285750">
              <a:buFont typeface="Wingdings" pitchFamily="2" charset="2"/>
              <a:buChar char="§"/>
            </a:pPr>
            <a:r>
              <a:rPr lang="fr-FR" sz="2000" dirty="0">
                <a:solidFill>
                  <a:srgbClr val="0070C0"/>
                </a:solidFill>
              </a:rPr>
              <a:t>Bloc n° 3 : Contribuer à l’amélioration de l’activité de </a:t>
            </a:r>
            <a:r>
              <a:rPr lang="fr-FR" sz="2000" dirty="0" smtClean="0">
                <a:solidFill>
                  <a:srgbClr val="0070C0"/>
                </a:solidFill>
              </a:rPr>
              <a:t>transport</a:t>
            </a:r>
            <a:endParaRPr lang="fr-FR" sz="2000" dirty="0">
              <a:solidFill>
                <a:srgbClr val="0070C0"/>
              </a:solidFill>
            </a:endParaRPr>
          </a:p>
        </p:txBody>
      </p:sp>
      <p:sp>
        <p:nvSpPr>
          <p:cNvPr id="11" name="ZoneTexte 10"/>
          <p:cNvSpPr txBox="1"/>
          <p:nvPr/>
        </p:nvSpPr>
        <p:spPr>
          <a:xfrm>
            <a:off x="3779912" y="275077"/>
            <a:ext cx="5040560" cy="1015663"/>
          </a:xfrm>
          <a:prstGeom prst="rect">
            <a:avLst/>
          </a:prstGeom>
          <a:noFill/>
          <a:ln w="57150">
            <a:solidFill>
              <a:srgbClr val="FF9900"/>
            </a:solidFill>
          </a:ln>
        </p:spPr>
        <p:txBody>
          <a:bodyPr wrap="square" rtlCol="0">
            <a:spAutoFit/>
          </a:bodyPr>
          <a:lstStyle/>
          <a:p>
            <a:pPr algn="ctr"/>
            <a:r>
              <a:rPr lang="fr-FR" sz="2400" dirty="0" smtClean="0">
                <a:solidFill>
                  <a:srgbClr val="0070C0"/>
                </a:solidFill>
              </a:rPr>
              <a:t>Le </a:t>
            </a:r>
            <a:r>
              <a:rPr lang="fr-FR" sz="2400" dirty="0">
                <a:solidFill>
                  <a:srgbClr val="0070C0"/>
                </a:solidFill>
              </a:rPr>
              <a:t>référentiel de compétences (ex-référentiel de certification)</a:t>
            </a:r>
          </a:p>
          <a:p>
            <a:pPr algn="ctr"/>
            <a:endParaRPr lang="fr-FR" sz="1200" b="1" dirty="0">
              <a:solidFill>
                <a:schemeClr val="accent1">
                  <a:lumMod val="75000"/>
                </a:schemeClr>
              </a:solidFill>
            </a:endParaRPr>
          </a:p>
        </p:txBody>
      </p:sp>
    </p:spTree>
    <p:extLst>
      <p:ext uri="{BB962C8B-B14F-4D97-AF65-F5344CB8AC3E}">
        <p14:creationId xmlns:p14="http://schemas.microsoft.com/office/powerpoint/2010/main" val="14199783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55576" y="1323075"/>
            <a:ext cx="7200800" cy="646331"/>
          </a:xfrm>
          <a:prstGeom prst="rect">
            <a:avLst/>
          </a:prstGeom>
          <a:noFill/>
        </p:spPr>
        <p:txBody>
          <a:bodyPr wrap="square" rtlCol="0">
            <a:spAutoFit/>
          </a:bodyPr>
          <a:lstStyle/>
          <a:p>
            <a:r>
              <a:rPr lang="fr-FR" sz="3600" b="1" dirty="0" smtClean="0">
                <a:solidFill>
                  <a:srgbClr val="FF9900"/>
                </a:solidFill>
              </a:rPr>
              <a:t>.</a:t>
            </a:r>
          </a:p>
        </p:txBody>
      </p:sp>
      <p:sp>
        <p:nvSpPr>
          <p:cNvPr id="5" name="ZoneTexte 4"/>
          <p:cNvSpPr txBox="1"/>
          <p:nvPr/>
        </p:nvSpPr>
        <p:spPr>
          <a:xfrm>
            <a:off x="539552" y="519522"/>
            <a:ext cx="3240360" cy="369332"/>
          </a:xfrm>
          <a:prstGeom prst="rect">
            <a:avLst/>
          </a:prstGeom>
          <a:noFill/>
        </p:spPr>
        <p:txBody>
          <a:bodyPr wrap="square" rtlCol="0">
            <a:spAutoFit/>
          </a:bodyPr>
          <a:lstStyle/>
          <a:p>
            <a:endParaRPr lang="fr-FR" dirty="0"/>
          </a:p>
        </p:txBody>
      </p:sp>
      <p:pic>
        <p:nvPicPr>
          <p:cNvPr id="10" name="Image 9" descr="Ministère de l'éducation nationale, de l'enseignement supèrieur et de la recherch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1" y="417336"/>
            <a:ext cx="2140585" cy="491014"/>
          </a:xfrm>
          <a:prstGeom prst="rect">
            <a:avLst/>
          </a:prstGeom>
          <a:noFill/>
          <a:ln>
            <a:noFill/>
          </a:ln>
        </p:spPr>
      </p:pic>
      <p:sp>
        <p:nvSpPr>
          <p:cNvPr id="7" name="ZoneTexte 6"/>
          <p:cNvSpPr txBox="1"/>
          <p:nvPr/>
        </p:nvSpPr>
        <p:spPr>
          <a:xfrm>
            <a:off x="539553" y="1611939"/>
            <a:ext cx="8064896" cy="461665"/>
          </a:xfrm>
          <a:prstGeom prst="rect">
            <a:avLst/>
          </a:prstGeom>
          <a:noFill/>
        </p:spPr>
        <p:txBody>
          <a:bodyPr wrap="square" rtlCol="0">
            <a:spAutoFit/>
          </a:bodyPr>
          <a:lstStyle/>
          <a:p>
            <a:endParaRPr lang="fr-FR" sz="2400" b="1" dirty="0">
              <a:latin typeface="+mj-lt"/>
            </a:endParaRPr>
          </a:p>
        </p:txBody>
      </p:sp>
      <p:sp>
        <p:nvSpPr>
          <p:cNvPr id="8" name="ZoneTexte 7"/>
          <p:cNvSpPr txBox="1"/>
          <p:nvPr/>
        </p:nvSpPr>
        <p:spPr>
          <a:xfrm>
            <a:off x="685273" y="1785063"/>
            <a:ext cx="8064896" cy="2616101"/>
          </a:xfrm>
          <a:prstGeom prst="rect">
            <a:avLst/>
          </a:prstGeom>
          <a:noFill/>
          <a:ln w="38100">
            <a:solidFill>
              <a:srgbClr val="FF9900"/>
            </a:solidFill>
            <a:prstDash val="lgDash"/>
          </a:ln>
        </p:spPr>
        <p:txBody>
          <a:bodyPr wrap="square" rtlCol="0">
            <a:spAutoFit/>
          </a:bodyPr>
          <a:lstStyle/>
          <a:p>
            <a:pPr marL="285750" indent="-285750">
              <a:buFont typeface="Wingdings" pitchFamily="2" charset="2"/>
              <a:buChar char="§"/>
            </a:pPr>
            <a:r>
              <a:rPr lang="fr-FR" sz="2400" b="1" dirty="0">
                <a:solidFill>
                  <a:srgbClr val="0070C0"/>
                </a:solidFill>
              </a:rPr>
              <a:t>Bloc n° 1 </a:t>
            </a:r>
            <a:r>
              <a:rPr lang="fr-FR" sz="2400" b="1" dirty="0" smtClean="0">
                <a:solidFill>
                  <a:srgbClr val="0070C0"/>
                </a:solidFill>
              </a:rPr>
              <a:t>:Préparer </a:t>
            </a:r>
            <a:r>
              <a:rPr lang="fr-FR" sz="2400" b="1" dirty="0">
                <a:solidFill>
                  <a:srgbClr val="0070C0"/>
                </a:solidFill>
              </a:rPr>
              <a:t>les opérations de transport</a:t>
            </a:r>
          </a:p>
          <a:p>
            <a:pPr lvl="1"/>
            <a:r>
              <a:rPr lang="fr-FR" sz="2000" dirty="0" smtClean="0">
                <a:solidFill>
                  <a:srgbClr val="0070C0"/>
                </a:solidFill>
              </a:rPr>
              <a:t>• Prendre </a:t>
            </a:r>
            <a:r>
              <a:rPr lang="fr-FR" sz="2000" dirty="0">
                <a:solidFill>
                  <a:srgbClr val="0070C0"/>
                </a:solidFill>
              </a:rPr>
              <a:t>en compte la demande du </a:t>
            </a:r>
            <a:r>
              <a:rPr lang="fr-FR" sz="2000" dirty="0" smtClean="0">
                <a:solidFill>
                  <a:srgbClr val="0070C0"/>
                </a:solidFill>
              </a:rPr>
              <a:t>client/donneur d’ordre</a:t>
            </a:r>
            <a:endParaRPr lang="fr-FR" sz="2000" dirty="0">
              <a:solidFill>
                <a:srgbClr val="0070C0"/>
              </a:solidFill>
            </a:endParaRPr>
          </a:p>
          <a:p>
            <a:pPr lvl="1"/>
            <a:endParaRPr lang="fr-FR" sz="2000" dirty="0" smtClean="0">
              <a:solidFill>
                <a:srgbClr val="0070C0"/>
              </a:solidFill>
            </a:endParaRPr>
          </a:p>
          <a:p>
            <a:pPr lvl="1"/>
            <a:r>
              <a:rPr lang="fr-FR" sz="2000" dirty="0" smtClean="0">
                <a:solidFill>
                  <a:srgbClr val="0070C0"/>
                </a:solidFill>
              </a:rPr>
              <a:t>• Choisir </a:t>
            </a:r>
            <a:r>
              <a:rPr lang="fr-FR" sz="2000" dirty="0">
                <a:solidFill>
                  <a:srgbClr val="0070C0"/>
                </a:solidFill>
              </a:rPr>
              <a:t>les modalités de l’opération de transport</a:t>
            </a:r>
          </a:p>
          <a:p>
            <a:pPr lvl="1"/>
            <a:endParaRPr lang="fr-FR" sz="2000" dirty="0" smtClean="0">
              <a:solidFill>
                <a:srgbClr val="0070C0"/>
              </a:solidFill>
            </a:endParaRPr>
          </a:p>
          <a:p>
            <a:pPr lvl="1"/>
            <a:r>
              <a:rPr lang="fr-FR" sz="2000" dirty="0" smtClean="0">
                <a:solidFill>
                  <a:srgbClr val="0070C0"/>
                </a:solidFill>
              </a:rPr>
              <a:t>• Optimiser </a:t>
            </a:r>
            <a:r>
              <a:rPr lang="fr-FR" sz="2000" dirty="0">
                <a:solidFill>
                  <a:srgbClr val="0070C0"/>
                </a:solidFill>
              </a:rPr>
              <a:t>l’offre de transport</a:t>
            </a:r>
          </a:p>
          <a:p>
            <a:pPr lvl="1"/>
            <a:endParaRPr lang="fr-FR" sz="2000" dirty="0" smtClean="0">
              <a:solidFill>
                <a:srgbClr val="0070C0"/>
              </a:solidFill>
            </a:endParaRPr>
          </a:p>
          <a:p>
            <a:pPr lvl="1"/>
            <a:r>
              <a:rPr lang="fr-FR" sz="2000" dirty="0" smtClean="0">
                <a:solidFill>
                  <a:srgbClr val="0070C0"/>
                </a:solidFill>
              </a:rPr>
              <a:t>• Élaborer </a:t>
            </a:r>
            <a:r>
              <a:rPr lang="fr-FR" sz="2000" dirty="0">
                <a:solidFill>
                  <a:srgbClr val="0070C0"/>
                </a:solidFill>
              </a:rPr>
              <a:t>la cotation de l’offre de transport</a:t>
            </a:r>
          </a:p>
        </p:txBody>
      </p:sp>
      <p:sp>
        <p:nvSpPr>
          <p:cNvPr id="11" name="ZoneTexte 10"/>
          <p:cNvSpPr txBox="1"/>
          <p:nvPr/>
        </p:nvSpPr>
        <p:spPr>
          <a:xfrm>
            <a:off x="3779912" y="275077"/>
            <a:ext cx="5040560" cy="892552"/>
          </a:xfrm>
          <a:prstGeom prst="rect">
            <a:avLst/>
          </a:prstGeom>
          <a:noFill/>
          <a:ln w="57150">
            <a:solidFill>
              <a:srgbClr val="FF9900"/>
            </a:solidFill>
          </a:ln>
        </p:spPr>
        <p:txBody>
          <a:bodyPr wrap="square" rtlCol="0">
            <a:spAutoFit/>
          </a:bodyPr>
          <a:lstStyle/>
          <a:p>
            <a:pPr algn="ctr"/>
            <a:r>
              <a:rPr lang="fr-FR" sz="2000" dirty="0" smtClean="0">
                <a:solidFill>
                  <a:srgbClr val="0070C0"/>
                </a:solidFill>
              </a:rPr>
              <a:t>Le </a:t>
            </a:r>
            <a:r>
              <a:rPr lang="fr-FR" sz="2000" dirty="0">
                <a:solidFill>
                  <a:srgbClr val="0070C0"/>
                </a:solidFill>
              </a:rPr>
              <a:t>référentiel de compétences (ex-référentiel de certification)</a:t>
            </a:r>
          </a:p>
          <a:p>
            <a:pPr algn="ctr"/>
            <a:endParaRPr lang="fr-FR" sz="1200" b="1" dirty="0">
              <a:solidFill>
                <a:schemeClr val="accent1">
                  <a:lumMod val="75000"/>
                </a:schemeClr>
              </a:solidFill>
            </a:endParaRPr>
          </a:p>
        </p:txBody>
      </p:sp>
    </p:spTree>
    <p:extLst>
      <p:ext uri="{BB962C8B-B14F-4D97-AF65-F5344CB8AC3E}">
        <p14:creationId xmlns:p14="http://schemas.microsoft.com/office/powerpoint/2010/main" val="8560621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9552" y="519522"/>
            <a:ext cx="3240360" cy="369332"/>
          </a:xfrm>
          <a:prstGeom prst="rect">
            <a:avLst/>
          </a:prstGeom>
          <a:noFill/>
        </p:spPr>
        <p:txBody>
          <a:bodyPr wrap="square" rtlCol="0">
            <a:spAutoFit/>
          </a:bodyPr>
          <a:lstStyle/>
          <a:p>
            <a:endParaRPr lang="fr-FR" dirty="0"/>
          </a:p>
        </p:txBody>
      </p:sp>
      <p:pic>
        <p:nvPicPr>
          <p:cNvPr id="10" name="Image 9" descr="Ministère de l'éducation nationale, de l'enseignement supèrieur et de la recherch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1" y="417336"/>
            <a:ext cx="2140585" cy="491014"/>
          </a:xfrm>
          <a:prstGeom prst="rect">
            <a:avLst/>
          </a:prstGeom>
          <a:noFill/>
          <a:ln>
            <a:noFill/>
          </a:ln>
        </p:spPr>
      </p:pic>
      <p:sp>
        <p:nvSpPr>
          <p:cNvPr id="8" name="ZoneTexte 7"/>
          <p:cNvSpPr txBox="1"/>
          <p:nvPr/>
        </p:nvSpPr>
        <p:spPr>
          <a:xfrm>
            <a:off x="539552" y="1563638"/>
            <a:ext cx="8064896" cy="3046988"/>
          </a:xfrm>
          <a:prstGeom prst="rect">
            <a:avLst/>
          </a:prstGeom>
          <a:noFill/>
          <a:ln w="38100">
            <a:solidFill>
              <a:srgbClr val="FF9900"/>
            </a:solidFill>
            <a:prstDash val="lgDash"/>
          </a:ln>
        </p:spPr>
        <p:txBody>
          <a:bodyPr wrap="square" rtlCol="0">
            <a:spAutoFit/>
          </a:bodyPr>
          <a:lstStyle/>
          <a:p>
            <a:pPr marL="285750" indent="-285750">
              <a:buFont typeface="Wingdings" pitchFamily="2" charset="2"/>
              <a:buChar char="§"/>
            </a:pPr>
            <a:r>
              <a:rPr lang="fr-FR" sz="2400" b="1" dirty="0" smtClean="0">
                <a:solidFill>
                  <a:srgbClr val="0070C0"/>
                </a:solidFill>
              </a:rPr>
              <a:t>Bloc n° 2 : Mettre en œuvre et suivre des opérations de transport</a:t>
            </a:r>
            <a:endParaRPr lang="fr-FR" sz="2400" b="1" dirty="0">
              <a:solidFill>
                <a:srgbClr val="0070C0"/>
              </a:solidFill>
            </a:endParaRPr>
          </a:p>
          <a:p>
            <a:pPr lvl="1"/>
            <a:r>
              <a:rPr lang="fr-FR" sz="2400" dirty="0" smtClean="0">
                <a:solidFill>
                  <a:srgbClr val="0070C0"/>
                </a:solidFill>
              </a:rPr>
              <a:t>• Constituer </a:t>
            </a:r>
            <a:r>
              <a:rPr lang="fr-FR" sz="2400" dirty="0">
                <a:solidFill>
                  <a:srgbClr val="0070C0"/>
                </a:solidFill>
              </a:rPr>
              <a:t>le dossier </a:t>
            </a:r>
            <a:r>
              <a:rPr lang="fr-FR" sz="2400" dirty="0" smtClean="0">
                <a:solidFill>
                  <a:srgbClr val="0070C0"/>
                </a:solidFill>
              </a:rPr>
              <a:t>transport</a:t>
            </a:r>
          </a:p>
          <a:p>
            <a:pPr lvl="1"/>
            <a:endParaRPr lang="fr-FR" sz="2400" dirty="0">
              <a:solidFill>
                <a:srgbClr val="0070C0"/>
              </a:solidFill>
            </a:endParaRPr>
          </a:p>
          <a:p>
            <a:pPr lvl="1"/>
            <a:r>
              <a:rPr lang="fr-FR" sz="2400" dirty="0" smtClean="0">
                <a:solidFill>
                  <a:srgbClr val="0070C0"/>
                </a:solidFill>
              </a:rPr>
              <a:t>• Exécuter </a:t>
            </a:r>
            <a:r>
              <a:rPr lang="fr-FR" sz="2400" dirty="0">
                <a:solidFill>
                  <a:srgbClr val="0070C0"/>
                </a:solidFill>
              </a:rPr>
              <a:t>la demande du client/donneur d’ordre</a:t>
            </a:r>
          </a:p>
          <a:p>
            <a:pPr lvl="1"/>
            <a:endParaRPr lang="fr-FR" sz="2400" dirty="0" smtClean="0">
              <a:solidFill>
                <a:srgbClr val="0070C0"/>
              </a:solidFill>
            </a:endParaRPr>
          </a:p>
          <a:p>
            <a:pPr lvl="1"/>
            <a:r>
              <a:rPr lang="fr-FR" sz="2400" dirty="0" smtClean="0">
                <a:solidFill>
                  <a:srgbClr val="0070C0"/>
                </a:solidFill>
              </a:rPr>
              <a:t>• Suivre </a:t>
            </a:r>
            <a:r>
              <a:rPr lang="fr-FR" sz="2400" dirty="0">
                <a:solidFill>
                  <a:srgbClr val="0070C0"/>
                </a:solidFill>
              </a:rPr>
              <a:t>l’opération de transport et communiquer avec les interlocuteurs</a:t>
            </a:r>
          </a:p>
        </p:txBody>
      </p:sp>
      <p:sp>
        <p:nvSpPr>
          <p:cNvPr id="11" name="ZoneTexte 10"/>
          <p:cNvSpPr txBox="1"/>
          <p:nvPr/>
        </p:nvSpPr>
        <p:spPr>
          <a:xfrm>
            <a:off x="3779912" y="275077"/>
            <a:ext cx="5040560" cy="892552"/>
          </a:xfrm>
          <a:prstGeom prst="rect">
            <a:avLst/>
          </a:prstGeom>
          <a:noFill/>
          <a:ln w="57150">
            <a:solidFill>
              <a:srgbClr val="FF9900"/>
            </a:solidFill>
          </a:ln>
        </p:spPr>
        <p:txBody>
          <a:bodyPr wrap="square" rtlCol="0">
            <a:spAutoFit/>
          </a:bodyPr>
          <a:lstStyle/>
          <a:p>
            <a:pPr algn="ctr"/>
            <a:r>
              <a:rPr lang="fr-FR" sz="2000" dirty="0" smtClean="0">
                <a:solidFill>
                  <a:srgbClr val="0070C0"/>
                </a:solidFill>
              </a:rPr>
              <a:t>Le </a:t>
            </a:r>
            <a:r>
              <a:rPr lang="fr-FR" sz="2000" dirty="0">
                <a:solidFill>
                  <a:srgbClr val="0070C0"/>
                </a:solidFill>
              </a:rPr>
              <a:t>référentiel de compétences (ex-référentiel de certification)</a:t>
            </a:r>
          </a:p>
          <a:p>
            <a:pPr algn="ctr"/>
            <a:endParaRPr lang="fr-FR" sz="1200" b="1" dirty="0">
              <a:solidFill>
                <a:schemeClr val="accent1">
                  <a:lumMod val="75000"/>
                </a:schemeClr>
              </a:solidFill>
            </a:endParaRPr>
          </a:p>
        </p:txBody>
      </p:sp>
    </p:spTree>
    <p:extLst>
      <p:ext uri="{BB962C8B-B14F-4D97-AF65-F5344CB8AC3E}">
        <p14:creationId xmlns:p14="http://schemas.microsoft.com/office/powerpoint/2010/main" val="4404813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9552" y="519522"/>
            <a:ext cx="3240360" cy="369332"/>
          </a:xfrm>
          <a:prstGeom prst="rect">
            <a:avLst/>
          </a:prstGeom>
          <a:noFill/>
        </p:spPr>
        <p:txBody>
          <a:bodyPr wrap="square" rtlCol="0">
            <a:spAutoFit/>
          </a:bodyPr>
          <a:lstStyle/>
          <a:p>
            <a:endParaRPr lang="fr-FR" dirty="0"/>
          </a:p>
        </p:txBody>
      </p:sp>
      <p:pic>
        <p:nvPicPr>
          <p:cNvPr id="10" name="Image 9" descr="Ministère de l'éducation nationale, de l'enseignement supèrieur et de la recherch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1" y="417336"/>
            <a:ext cx="2140585" cy="491014"/>
          </a:xfrm>
          <a:prstGeom prst="rect">
            <a:avLst/>
          </a:prstGeom>
          <a:noFill/>
          <a:ln>
            <a:noFill/>
          </a:ln>
        </p:spPr>
      </p:pic>
      <p:sp>
        <p:nvSpPr>
          <p:cNvPr id="7" name="ZoneTexte 6"/>
          <p:cNvSpPr txBox="1"/>
          <p:nvPr/>
        </p:nvSpPr>
        <p:spPr>
          <a:xfrm>
            <a:off x="539553" y="1611939"/>
            <a:ext cx="8064896" cy="461665"/>
          </a:xfrm>
          <a:prstGeom prst="rect">
            <a:avLst/>
          </a:prstGeom>
          <a:noFill/>
        </p:spPr>
        <p:txBody>
          <a:bodyPr wrap="square" rtlCol="0">
            <a:spAutoFit/>
          </a:bodyPr>
          <a:lstStyle/>
          <a:p>
            <a:endParaRPr lang="fr-FR" sz="2400" b="1" dirty="0">
              <a:latin typeface="+mj-lt"/>
            </a:endParaRPr>
          </a:p>
        </p:txBody>
      </p:sp>
      <p:sp>
        <p:nvSpPr>
          <p:cNvPr id="8" name="ZoneTexte 7"/>
          <p:cNvSpPr txBox="1"/>
          <p:nvPr/>
        </p:nvSpPr>
        <p:spPr>
          <a:xfrm>
            <a:off x="536370" y="1203598"/>
            <a:ext cx="8064896" cy="3416320"/>
          </a:xfrm>
          <a:prstGeom prst="rect">
            <a:avLst/>
          </a:prstGeom>
          <a:noFill/>
          <a:ln w="38100">
            <a:solidFill>
              <a:srgbClr val="FF9900"/>
            </a:solidFill>
            <a:prstDash val="lgDash"/>
          </a:ln>
        </p:spPr>
        <p:txBody>
          <a:bodyPr wrap="square" rtlCol="0">
            <a:spAutoFit/>
          </a:bodyPr>
          <a:lstStyle/>
          <a:p>
            <a:pPr marL="285750" indent="-285750">
              <a:buFont typeface="Wingdings" pitchFamily="2" charset="2"/>
              <a:buChar char="§"/>
            </a:pPr>
            <a:r>
              <a:rPr lang="fr-FR" sz="2000" b="1" dirty="0">
                <a:solidFill>
                  <a:srgbClr val="0070C0"/>
                </a:solidFill>
              </a:rPr>
              <a:t>Bloc n° </a:t>
            </a:r>
            <a:r>
              <a:rPr lang="fr-FR" sz="2000" b="1" dirty="0" smtClean="0">
                <a:solidFill>
                  <a:srgbClr val="0070C0"/>
                </a:solidFill>
              </a:rPr>
              <a:t>3 : Contribuer </a:t>
            </a:r>
            <a:r>
              <a:rPr lang="fr-FR" sz="2000" b="1" dirty="0">
                <a:solidFill>
                  <a:srgbClr val="0070C0"/>
                </a:solidFill>
              </a:rPr>
              <a:t>à l’amélioration de l’activité de transport</a:t>
            </a:r>
          </a:p>
          <a:p>
            <a:pPr marL="742950" lvl="1" indent="-285750">
              <a:buFont typeface="Wingdings" pitchFamily="2" charset="2"/>
              <a:buChar char="§"/>
            </a:pPr>
            <a:r>
              <a:rPr lang="fr-FR" dirty="0" smtClean="0">
                <a:solidFill>
                  <a:srgbClr val="0070C0"/>
                </a:solidFill>
              </a:rPr>
              <a:t>Contrôler </a:t>
            </a:r>
            <a:r>
              <a:rPr lang="fr-FR" dirty="0">
                <a:solidFill>
                  <a:srgbClr val="0070C0"/>
                </a:solidFill>
              </a:rPr>
              <a:t>les engagements contractuels avec le client/donneur </a:t>
            </a:r>
            <a:r>
              <a:rPr lang="fr-FR" dirty="0" smtClean="0">
                <a:solidFill>
                  <a:srgbClr val="0070C0"/>
                </a:solidFill>
              </a:rPr>
              <a:t>d’ordre</a:t>
            </a:r>
          </a:p>
          <a:p>
            <a:pPr marL="742950" lvl="1" indent="-285750">
              <a:buFont typeface="Wingdings" pitchFamily="2" charset="2"/>
              <a:buChar char="§"/>
            </a:pPr>
            <a:endParaRPr lang="fr-FR" dirty="0">
              <a:solidFill>
                <a:srgbClr val="0070C0"/>
              </a:solidFill>
            </a:endParaRPr>
          </a:p>
          <a:p>
            <a:pPr marL="742950" lvl="1" indent="-285750">
              <a:buFont typeface="Wingdings" pitchFamily="2" charset="2"/>
              <a:buChar char="§"/>
            </a:pPr>
            <a:r>
              <a:rPr lang="fr-FR" dirty="0" smtClean="0">
                <a:solidFill>
                  <a:srgbClr val="0070C0"/>
                </a:solidFill>
              </a:rPr>
              <a:t>Participer </a:t>
            </a:r>
            <a:r>
              <a:rPr lang="fr-FR" dirty="0">
                <a:solidFill>
                  <a:srgbClr val="0070C0"/>
                </a:solidFill>
              </a:rPr>
              <a:t>à la gestion des moyens matériels et </a:t>
            </a:r>
            <a:r>
              <a:rPr lang="fr-FR" dirty="0" smtClean="0">
                <a:solidFill>
                  <a:srgbClr val="0070C0"/>
                </a:solidFill>
              </a:rPr>
              <a:t>humains</a:t>
            </a:r>
          </a:p>
          <a:p>
            <a:pPr marL="742950" lvl="1" indent="-285750">
              <a:buFont typeface="Wingdings" pitchFamily="2" charset="2"/>
              <a:buChar char="§"/>
            </a:pPr>
            <a:endParaRPr lang="fr-FR" dirty="0">
              <a:solidFill>
                <a:srgbClr val="0070C0"/>
              </a:solidFill>
            </a:endParaRPr>
          </a:p>
          <a:p>
            <a:pPr marL="742950" lvl="1" indent="-285750">
              <a:buFont typeface="Wingdings" pitchFamily="2" charset="2"/>
              <a:buChar char="§"/>
            </a:pPr>
            <a:r>
              <a:rPr lang="fr-FR" dirty="0" smtClean="0">
                <a:solidFill>
                  <a:srgbClr val="0070C0"/>
                </a:solidFill>
              </a:rPr>
              <a:t>Actualiser </a:t>
            </a:r>
            <a:r>
              <a:rPr lang="fr-FR" dirty="0">
                <a:solidFill>
                  <a:srgbClr val="0070C0"/>
                </a:solidFill>
              </a:rPr>
              <a:t>les tableaux de bord liés à l’activité de  transport</a:t>
            </a:r>
          </a:p>
          <a:p>
            <a:pPr marL="742950" lvl="1" indent="-285750">
              <a:buFont typeface="Wingdings" pitchFamily="2" charset="2"/>
              <a:buChar char="§"/>
            </a:pPr>
            <a:endParaRPr lang="fr-FR" dirty="0" smtClean="0">
              <a:solidFill>
                <a:srgbClr val="0070C0"/>
              </a:solidFill>
            </a:endParaRPr>
          </a:p>
          <a:p>
            <a:pPr marL="742950" lvl="1" indent="-285750">
              <a:buFont typeface="Wingdings" pitchFamily="2" charset="2"/>
              <a:buChar char="§"/>
            </a:pPr>
            <a:r>
              <a:rPr lang="fr-FR" dirty="0" smtClean="0">
                <a:solidFill>
                  <a:srgbClr val="0070C0"/>
                </a:solidFill>
              </a:rPr>
              <a:t>Contribuer </a:t>
            </a:r>
            <a:r>
              <a:rPr lang="fr-FR" dirty="0">
                <a:solidFill>
                  <a:srgbClr val="0070C0"/>
                </a:solidFill>
              </a:rPr>
              <a:t>à l’amélioration de la performance de l’entreprise </a:t>
            </a:r>
            <a:r>
              <a:rPr lang="fr-FR" dirty="0" smtClean="0">
                <a:solidFill>
                  <a:srgbClr val="0070C0"/>
                </a:solidFill>
              </a:rPr>
              <a:t>: </a:t>
            </a:r>
          </a:p>
          <a:p>
            <a:pPr marL="1200150" lvl="2" indent="-285750">
              <a:buFont typeface="Wingdings" pitchFamily="2" charset="2"/>
              <a:buChar char="§"/>
            </a:pPr>
            <a:r>
              <a:rPr lang="fr-FR" sz="1400" dirty="0" smtClean="0">
                <a:solidFill>
                  <a:srgbClr val="0070C0"/>
                </a:solidFill>
              </a:rPr>
              <a:t>dans </a:t>
            </a:r>
            <a:r>
              <a:rPr lang="fr-FR" sz="1400" dirty="0">
                <a:solidFill>
                  <a:srgbClr val="0070C0"/>
                </a:solidFill>
              </a:rPr>
              <a:t>le domaine de la démarche </a:t>
            </a:r>
            <a:r>
              <a:rPr lang="fr-FR" sz="1400" dirty="0" smtClean="0">
                <a:solidFill>
                  <a:srgbClr val="0070C0"/>
                </a:solidFill>
              </a:rPr>
              <a:t>qualité, </a:t>
            </a:r>
          </a:p>
          <a:p>
            <a:pPr marL="1200150" lvl="2" indent="-285750">
              <a:buFont typeface="Wingdings" pitchFamily="2" charset="2"/>
              <a:buChar char="§"/>
            </a:pPr>
            <a:r>
              <a:rPr lang="fr-FR" sz="1400" dirty="0" smtClean="0">
                <a:solidFill>
                  <a:srgbClr val="0070C0"/>
                </a:solidFill>
              </a:rPr>
              <a:t>dans </a:t>
            </a:r>
            <a:r>
              <a:rPr lang="fr-FR" sz="1400" dirty="0">
                <a:solidFill>
                  <a:srgbClr val="0070C0"/>
                </a:solidFill>
              </a:rPr>
              <a:t>le domaine des certifications </a:t>
            </a:r>
            <a:r>
              <a:rPr lang="fr-FR" sz="1400" dirty="0" smtClean="0">
                <a:solidFill>
                  <a:srgbClr val="0070C0"/>
                </a:solidFill>
              </a:rPr>
              <a:t>obligatoires, </a:t>
            </a:r>
          </a:p>
          <a:p>
            <a:pPr marL="1200150" lvl="2" indent="-285750">
              <a:buFont typeface="Wingdings" pitchFamily="2" charset="2"/>
              <a:buChar char="§"/>
            </a:pPr>
            <a:r>
              <a:rPr lang="fr-FR" sz="1400" dirty="0" smtClean="0">
                <a:solidFill>
                  <a:srgbClr val="0070C0"/>
                </a:solidFill>
              </a:rPr>
              <a:t>dans </a:t>
            </a:r>
            <a:r>
              <a:rPr lang="fr-FR" sz="1400" dirty="0">
                <a:solidFill>
                  <a:srgbClr val="0070C0"/>
                </a:solidFill>
              </a:rPr>
              <a:t>le domaine de la démarche de responsabilité sociétale des entreprises (</a:t>
            </a:r>
            <a:r>
              <a:rPr lang="fr-FR" sz="1400" dirty="0" smtClean="0">
                <a:solidFill>
                  <a:srgbClr val="0070C0"/>
                </a:solidFill>
              </a:rPr>
              <a:t>RSE), </a:t>
            </a:r>
          </a:p>
          <a:p>
            <a:pPr marL="1200150" lvl="2" indent="-285750">
              <a:buFont typeface="Wingdings" pitchFamily="2" charset="2"/>
              <a:buChar char="§"/>
            </a:pPr>
            <a:r>
              <a:rPr lang="fr-FR" sz="1400" dirty="0" smtClean="0">
                <a:solidFill>
                  <a:srgbClr val="0070C0"/>
                </a:solidFill>
              </a:rPr>
              <a:t>dans </a:t>
            </a:r>
            <a:r>
              <a:rPr lang="fr-FR" sz="1400" dirty="0">
                <a:solidFill>
                  <a:srgbClr val="0070C0"/>
                </a:solidFill>
              </a:rPr>
              <a:t>le domaine de la prévention des risques </a:t>
            </a:r>
            <a:r>
              <a:rPr lang="fr-FR" sz="1400" dirty="0" smtClean="0">
                <a:solidFill>
                  <a:srgbClr val="0070C0"/>
                </a:solidFill>
              </a:rPr>
              <a:t>professionnels, </a:t>
            </a:r>
          </a:p>
          <a:p>
            <a:pPr marL="1200150" lvl="2" indent="-285750">
              <a:buFont typeface="Wingdings" pitchFamily="2" charset="2"/>
              <a:buChar char="§"/>
            </a:pPr>
            <a:r>
              <a:rPr lang="fr-FR" sz="1400" dirty="0" smtClean="0">
                <a:solidFill>
                  <a:srgbClr val="0070C0"/>
                </a:solidFill>
              </a:rPr>
              <a:t>dans </a:t>
            </a:r>
            <a:r>
              <a:rPr lang="fr-FR" sz="1400" dirty="0">
                <a:solidFill>
                  <a:srgbClr val="0070C0"/>
                </a:solidFill>
              </a:rPr>
              <a:t>le domaine de la rentabilité financière</a:t>
            </a:r>
          </a:p>
        </p:txBody>
      </p:sp>
      <p:sp>
        <p:nvSpPr>
          <p:cNvPr id="11" name="ZoneTexte 10"/>
          <p:cNvSpPr txBox="1"/>
          <p:nvPr/>
        </p:nvSpPr>
        <p:spPr>
          <a:xfrm>
            <a:off x="3779912" y="275076"/>
            <a:ext cx="5040560" cy="707886"/>
          </a:xfrm>
          <a:prstGeom prst="rect">
            <a:avLst/>
          </a:prstGeom>
          <a:noFill/>
          <a:ln w="57150">
            <a:solidFill>
              <a:srgbClr val="FF9900"/>
            </a:solidFill>
          </a:ln>
        </p:spPr>
        <p:txBody>
          <a:bodyPr wrap="square" rtlCol="0">
            <a:spAutoFit/>
          </a:bodyPr>
          <a:lstStyle/>
          <a:p>
            <a:pPr algn="ctr"/>
            <a:r>
              <a:rPr lang="fr-FR" sz="2000" dirty="0" smtClean="0">
                <a:solidFill>
                  <a:srgbClr val="0070C0"/>
                </a:solidFill>
              </a:rPr>
              <a:t>Le </a:t>
            </a:r>
            <a:r>
              <a:rPr lang="fr-FR" sz="2000" dirty="0">
                <a:solidFill>
                  <a:srgbClr val="0070C0"/>
                </a:solidFill>
              </a:rPr>
              <a:t>référentiel de compétences (ex-référentiel de certification</a:t>
            </a:r>
            <a:r>
              <a:rPr lang="fr-FR" sz="2000" dirty="0" smtClean="0">
                <a:solidFill>
                  <a:srgbClr val="0070C0"/>
                </a:solidFill>
              </a:rPr>
              <a:t>)</a:t>
            </a:r>
            <a:endParaRPr lang="fr-FR" sz="1100" b="1" dirty="0">
              <a:solidFill>
                <a:srgbClr val="0070C0"/>
              </a:solidFill>
            </a:endParaRPr>
          </a:p>
        </p:txBody>
      </p:sp>
    </p:spTree>
    <p:extLst>
      <p:ext uri="{BB962C8B-B14F-4D97-AF65-F5344CB8AC3E}">
        <p14:creationId xmlns:p14="http://schemas.microsoft.com/office/powerpoint/2010/main" val="38114307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771550"/>
            <a:ext cx="7772400" cy="1512168"/>
          </a:xfrm>
        </p:spPr>
        <p:txBody>
          <a:bodyPr/>
          <a:lstStyle/>
          <a:p>
            <a:pPr lvl="1" algn="ctr" rtl="0">
              <a:spcBef>
                <a:spcPct val="0"/>
              </a:spcBef>
            </a:pPr>
            <a:r>
              <a:rPr lang="fr-FR" sz="2800" b="1" dirty="0" smtClean="0">
                <a:solidFill>
                  <a:srgbClr val="FFC000"/>
                </a:solidFill>
              </a:rPr>
              <a:t>Présentation du bloc 1:</a:t>
            </a:r>
            <a:br>
              <a:rPr lang="fr-FR" sz="2800" b="1" dirty="0" smtClean="0">
                <a:solidFill>
                  <a:srgbClr val="FFC000"/>
                </a:solidFill>
              </a:rPr>
            </a:br>
            <a:r>
              <a:rPr lang="fr-FR" sz="2800" b="1" dirty="0" smtClean="0">
                <a:solidFill>
                  <a:srgbClr val="FFC000"/>
                </a:solidFill>
              </a:rPr>
              <a:t>Préparer les opérations de transport</a:t>
            </a:r>
            <a:r>
              <a:rPr lang="fr-FR" sz="2000" dirty="0" smtClean="0">
                <a:solidFill>
                  <a:srgbClr val="0070C0"/>
                </a:solidFill>
              </a:rPr>
              <a:t/>
            </a:r>
            <a:br>
              <a:rPr lang="fr-FR" sz="2000" dirty="0" smtClean="0">
                <a:solidFill>
                  <a:srgbClr val="0070C0"/>
                </a:solidFill>
              </a:rPr>
            </a:br>
            <a:endParaRPr lang="fr-FR" dirty="0"/>
          </a:p>
        </p:txBody>
      </p:sp>
      <p:sp>
        <p:nvSpPr>
          <p:cNvPr id="3" name="Sous-titre 2"/>
          <p:cNvSpPr>
            <a:spLocks noGrp="1"/>
          </p:cNvSpPr>
          <p:nvPr>
            <p:ph type="subTitle" idx="1"/>
          </p:nvPr>
        </p:nvSpPr>
        <p:spPr>
          <a:xfrm>
            <a:off x="1371600" y="2139702"/>
            <a:ext cx="6400800" cy="2489448"/>
          </a:xfrm>
        </p:spPr>
        <p:txBody>
          <a:bodyPr>
            <a:noAutofit/>
          </a:bodyPr>
          <a:lstStyle/>
          <a:p>
            <a:pPr>
              <a:lnSpc>
                <a:spcPct val="80000"/>
              </a:lnSpc>
            </a:pPr>
            <a:endParaRPr lang="fr-FR" sz="1600" b="1" dirty="0" smtClean="0">
              <a:solidFill>
                <a:srgbClr val="0070C0"/>
              </a:solidFill>
            </a:endParaRPr>
          </a:p>
          <a:p>
            <a:pPr>
              <a:lnSpc>
                <a:spcPct val="80000"/>
              </a:lnSpc>
            </a:pPr>
            <a:r>
              <a:rPr lang="fr-FR" sz="1600" b="1" dirty="0" smtClean="0">
                <a:solidFill>
                  <a:srgbClr val="0070C0"/>
                </a:solidFill>
              </a:rPr>
              <a:t>Sylvette </a:t>
            </a:r>
            <a:r>
              <a:rPr lang="fr-FR" sz="1600" b="1" dirty="0" err="1">
                <a:solidFill>
                  <a:srgbClr val="0070C0"/>
                </a:solidFill>
              </a:rPr>
              <a:t>Rodriguès</a:t>
            </a:r>
            <a:r>
              <a:rPr lang="fr-FR" sz="1600" b="1" dirty="0">
                <a:solidFill>
                  <a:srgbClr val="0070C0"/>
                </a:solidFill>
              </a:rPr>
              <a:t>, </a:t>
            </a:r>
            <a:r>
              <a:rPr lang="fr-FR" sz="1600" dirty="0">
                <a:solidFill>
                  <a:srgbClr val="0070C0"/>
                </a:solidFill>
              </a:rPr>
              <a:t>inspectrice de l’éducation nationale - enseignement technique économie -</a:t>
            </a:r>
          </a:p>
          <a:p>
            <a:pPr>
              <a:lnSpc>
                <a:spcPct val="80000"/>
              </a:lnSpc>
            </a:pPr>
            <a:r>
              <a:rPr lang="fr-FR" sz="1600" dirty="0">
                <a:solidFill>
                  <a:srgbClr val="0070C0"/>
                </a:solidFill>
              </a:rPr>
              <a:t>gestion, académie de Reims</a:t>
            </a:r>
          </a:p>
          <a:p>
            <a:pPr>
              <a:lnSpc>
                <a:spcPct val="80000"/>
              </a:lnSpc>
            </a:pPr>
            <a:r>
              <a:rPr lang="fr-FR" sz="1600" b="1" dirty="0">
                <a:solidFill>
                  <a:srgbClr val="0070C0"/>
                </a:solidFill>
              </a:rPr>
              <a:t>Isabelle </a:t>
            </a:r>
            <a:r>
              <a:rPr lang="fr-FR" sz="1600" b="1" dirty="0" err="1">
                <a:solidFill>
                  <a:srgbClr val="0070C0"/>
                </a:solidFill>
              </a:rPr>
              <a:t>Copéré</a:t>
            </a:r>
            <a:r>
              <a:rPr lang="fr-FR" sz="1600" b="1" dirty="0">
                <a:solidFill>
                  <a:srgbClr val="0070C0"/>
                </a:solidFill>
              </a:rPr>
              <a:t>, </a:t>
            </a:r>
            <a:r>
              <a:rPr lang="fr-FR" sz="1600" dirty="0">
                <a:solidFill>
                  <a:srgbClr val="0070C0"/>
                </a:solidFill>
              </a:rPr>
              <a:t>professeur au lycée Claude-</a:t>
            </a:r>
            <a:r>
              <a:rPr lang="fr-FR" sz="1600" dirty="0" err="1">
                <a:solidFill>
                  <a:srgbClr val="0070C0"/>
                </a:solidFill>
              </a:rPr>
              <a:t>Lebois</a:t>
            </a:r>
            <a:r>
              <a:rPr lang="fr-FR" sz="1600" dirty="0">
                <a:solidFill>
                  <a:srgbClr val="0070C0"/>
                </a:solidFill>
              </a:rPr>
              <a:t> de Saint-Chamond, académie de Lyon</a:t>
            </a:r>
          </a:p>
          <a:p>
            <a:pPr>
              <a:lnSpc>
                <a:spcPct val="80000"/>
              </a:lnSpc>
            </a:pPr>
            <a:r>
              <a:rPr lang="fr-FR" sz="1600" b="1" dirty="0">
                <a:solidFill>
                  <a:srgbClr val="0070C0"/>
                </a:solidFill>
              </a:rPr>
              <a:t>Philippe Leclercq, </a:t>
            </a:r>
            <a:r>
              <a:rPr lang="fr-FR" sz="1600" dirty="0">
                <a:solidFill>
                  <a:srgbClr val="0070C0"/>
                </a:solidFill>
              </a:rPr>
              <a:t>professeur au lycée Saint-Exupéry d’Halluin, académie de Lille</a:t>
            </a:r>
          </a:p>
        </p:txBody>
      </p:sp>
      <p:sp>
        <p:nvSpPr>
          <p:cNvPr id="4" name="Espace réservé de la date 3"/>
          <p:cNvSpPr>
            <a:spLocks noGrp="1"/>
          </p:cNvSpPr>
          <p:nvPr>
            <p:ph type="dt" sz="half" idx="10"/>
          </p:nvPr>
        </p:nvSpPr>
        <p:spPr/>
        <p:txBody>
          <a:bodyPr/>
          <a:lstStyle/>
          <a:p>
            <a:fld id="{7F6B9A1D-7DBF-4B31-8B20-4680E9009A29}" type="datetime1">
              <a:rPr lang="fr-FR" smtClean="0"/>
              <a:t>11/01/2021</a:t>
            </a:fld>
            <a:endParaRPr lang="fr-FR"/>
          </a:p>
        </p:txBody>
      </p:sp>
      <p:sp>
        <p:nvSpPr>
          <p:cNvPr id="5" name="Espace réservé du numéro de diapositive 4"/>
          <p:cNvSpPr>
            <a:spLocks noGrp="1"/>
          </p:cNvSpPr>
          <p:nvPr>
            <p:ph type="sldNum" sz="quarter" idx="11"/>
          </p:nvPr>
        </p:nvSpPr>
        <p:spPr/>
        <p:txBody>
          <a:bodyPr/>
          <a:lstStyle/>
          <a:p>
            <a:fld id="{6214FA3D-E408-4A44-B103-26D4F7ECF0C8}" type="slidenum">
              <a:rPr lang="fr-FR" smtClean="0"/>
              <a:t>18</a:t>
            </a:fld>
            <a:endParaRPr lang="fr-FR"/>
          </a:p>
        </p:txBody>
      </p:sp>
      <p:sp>
        <p:nvSpPr>
          <p:cNvPr id="6" name="Espace réservé du pied de page 5"/>
          <p:cNvSpPr>
            <a:spLocks noGrp="1"/>
          </p:cNvSpPr>
          <p:nvPr>
            <p:ph type="ftr" sz="quarter" idx="12"/>
          </p:nvPr>
        </p:nvSpPr>
        <p:spPr/>
        <p:txBody>
          <a:bodyPr/>
          <a:lstStyle/>
          <a:p>
            <a:endParaRPr lang="fr-FR"/>
          </a:p>
        </p:txBody>
      </p:sp>
    </p:spTree>
    <p:extLst>
      <p:ext uri="{BB962C8B-B14F-4D97-AF65-F5344CB8AC3E}">
        <p14:creationId xmlns:p14="http://schemas.microsoft.com/office/powerpoint/2010/main" val="2349905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771550"/>
            <a:ext cx="7772400" cy="1080120"/>
          </a:xfrm>
        </p:spPr>
        <p:txBody>
          <a:bodyPr/>
          <a:lstStyle/>
          <a:p>
            <a:pPr algn="ctr"/>
            <a:r>
              <a:rPr lang="fr-FR" sz="2400" dirty="0" smtClean="0">
                <a:solidFill>
                  <a:srgbClr val="FFC000"/>
                </a:solidFill>
              </a:rPr>
              <a:t>Présentation </a:t>
            </a:r>
            <a:r>
              <a:rPr lang="fr-FR" sz="2400" dirty="0">
                <a:solidFill>
                  <a:srgbClr val="FFC000"/>
                </a:solidFill>
              </a:rPr>
              <a:t>du bloc 2</a:t>
            </a:r>
            <a:r>
              <a:rPr lang="fr-FR" sz="2400" dirty="0" smtClean="0">
                <a:solidFill>
                  <a:srgbClr val="FFC000"/>
                </a:solidFill>
              </a:rPr>
              <a:t>:</a:t>
            </a:r>
            <a:br>
              <a:rPr lang="fr-FR" sz="2400" dirty="0" smtClean="0">
                <a:solidFill>
                  <a:srgbClr val="FFC000"/>
                </a:solidFill>
              </a:rPr>
            </a:br>
            <a:r>
              <a:rPr lang="fr-FR" sz="2400" dirty="0" smtClean="0">
                <a:solidFill>
                  <a:srgbClr val="FFC000"/>
                </a:solidFill>
              </a:rPr>
              <a:t>Mettre </a:t>
            </a:r>
            <a:r>
              <a:rPr lang="fr-FR" sz="2400" dirty="0">
                <a:solidFill>
                  <a:srgbClr val="FFC000"/>
                </a:solidFill>
              </a:rPr>
              <a:t>en </a:t>
            </a:r>
            <a:r>
              <a:rPr lang="fr-FR" sz="2400" dirty="0" smtClean="0">
                <a:solidFill>
                  <a:srgbClr val="FFC000"/>
                </a:solidFill>
              </a:rPr>
              <a:t>œuvre </a:t>
            </a:r>
            <a:r>
              <a:rPr lang="fr-FR" sz="2400" dirty="0">
                <a:solidFill>
                  <a:srgbClr val="FFC000"/>
                </a:solidFill>
              </a:rPr>
              <a:t>et suivre les opérations de</a:t>
            </a:r>
            <a:br>
              <a:rPr lang="fr-FR" sz="2400" dirty="0">
                <a:solidFill>
                  <a:srgbClr val="FFC000"/>
                </a:solidFill>
              </a:rPr>
            </a:br>
            <a:r>
              <a:rPr lang="fr-FR" sz="2400" dirty="0">
                <a:solidFill>
                  <a:srgbClr val="FFC000"/>
                </a:solidFill>
              </a:rPr>
              <a:t>transport »</a:t>
            </a:r>
          </a:p>
        </p:txBody>
      </p:sp>
      <p:sp>
        <p:nvSpPr>
          <p:cNvPr id="3" name="Sous-titre 2"/>
          <p:cNvSpPr>
            <a:spLocks noGrp="1"/>
          </p:cNvSpPr>
          <p:nvPr>
            <p:ph type="subTitle" idx="1"/>
          </p:nvPr>
        </p:nvSpPr>
        <p:spPr>
          <a:xfrm>
            <a:off x="1371600" y="2355726"/>
            <a:ext cx="6400800" cy="2273424"/>
          </a:xfrm>
        </p:spPr>
        <p:txBody>
          <a:bodyPr>
            <a:normAutofit fontScale="62500" lnSpcReduction="20000"/>
          </a:bodyPr>
          <a:lstStyle/>
          <a:p>
            <a:r>
              <a:rPr lang="fr-FR" b="1" dirty="0" smtClean="0">
                <a:solidFill>
                  <a:srgbClr val="0070C0"/>
                </a:solidFill>
              </a:rPr>
              <a:t>Carol </a:t>
            </a:r>
            <a:r>
              <a:rPr lang="fr-FR" b="1" dirty="0">
                <a:solidFill>
                  <a:srgbClr val="0070C0"/>
                </a:solidFill>
              </a:rPr>
              <a:t>Lussato, Directrice adjointe du département de l’ingénierie et de la pédagogie</a:t>
            </a:r>
          </a:p>
          <a:p>
            <a:r>
              <a:rPr lang="fr-FR" dirty="0">
                <a:solidFill>
                  <a:srgbClr val="0070C0"/>
                </a:solidFill>
              </a:rPr>
              <a:t>responsable Pôles exploitation et enseignement Supérieur à l’association pour le développement de</a:t>
            </a:r>
          </a:p>
          <a:p>
            <a:r>
              <a:rPr lang="fr-FR" dirty="0">
                <a:solidFill>
                  <a:srgbClr val="0070C0"/>
                </a:solidFill>
              </a:rPr>
              <a:t>la formation professionnelle Transport et Logistique (AFT), Paris</a:t>
            </a:r>
          </a:p>
          <a:p>
            <a:r>
              <a:rPr lang="fr-FR" b="1" dirty="0">
                <a:solidFill>
                  <a:srgbClr val="0070C0"/>
                </a:solidFill>
              </a:rPr>
              <a:t>Philippe Viain</a:t>
            </a:r>
            <a:r>
              <a:rPr lang="fr-FR" dirty="0">
                <a:solidFill>
                  <a:srgbClr val="0070C0"/>
                </a:solidFill>
              </a:rPr>
              <a:t>, inspecteur de l’éducation nationale - enseignement technique économie - gestion,</a:t>
            </a:r>
          </a:p>
          <a:p>
            <a:r>
              <a:rPr lang="fr-FR" dirty="0">
                <a:solidFill>
                  <a:srgbClr val="0070C0"/>
                </a:solidFill>
              </a:rPr>
              <a:t>académie de Strasbourg</a:t>
            </a:r>
          </a:p>
          <a:p>
            <a:r>
              <a:rPr lang="fr-FR" b="1" dirty="0">
                <a:solidFill>
                  <a:srgbClr val="0070C0"/>
                </a:solidFill>
              </a:rPr>
              <a:t>Solange </a:t>
            </a:r>
            <a:r>
              <a:rPr lang="fr-FR" b="1" dirty="0" err="1">
                <a:solidFill>
                  <a:srgbClr val="0070C0"/>
                </a:solidFill>
              </a:rPr>
              <a:t>Kucwaj</a:t>
            </a:r>
            <a:r>
              <a:rPr lang="fr-FR" dirty="0">
                <a:solidFill>
                  <a:srgbClr val="0070C0"/>
                </a:solidFill>
              </a:rPr>
              <a:t>, professeur au lycée Hélène-Boucher du Tremblay-en-France, académie de Créteil</a:t>
            </a:r>
            <a:endParaRPr lang="fr-FR" dirty="0">
              <a:solidFill>
                <a:srgbClr val="0070C0"/>
              </a:solidFill>
            </a:endParaRPr>
          </a:p>
        </p:txBody>
      </p:sp>
      <p:sp>
        <p:nvSpPr>
          <p:cNvPr id="4" name="Espace réservé de la date 3"/>
          <p:cNvSpPr>
            <a:spLocks noGrp="1"/>
          </p:cNvSpPr>
          <p:nvPr>
            <p:ph type="dt" sz="half" idx="10"/>
          </p:nvPr>
        </p:nvSpPr>
        <p:spPr/>
        <p:txBody>
          <a:bodyPr/>
          <a:lstStyle/>
          <a:p>
            <a:fld id="{7F6B9A1D-7DBF-4B31-8B20-4680E9009A29}" type="datetime1">
              <a:rPr lang="fr-FR" smtClean="0"/>
              <a:t>11/01/2021</a:t>
            </a:fld>
            <a:endParaRPr lang="fr-FR"/>
          </a:p>
        </p:txBody>
      </p:sp>
      <p:sp>
        <p:nvSpPr>
          <p:cNvPr id="5" name="Espace réservé du numéro de diapositive 4"/>
          <p:cNvSpPr>
            <a:spLocks noGrp="1"/>
          </p:cNvSpPr>
          <p:nvPr>
            <p:ph type="sldNum" sz="quarter" idx="11"/>
          </p:nvPr>
        </p:nvSpPr>
        <p:spPr/>
        <p:txBody>
          <a:bodyPr/>
          <a:lstStyle/>
          <a:p>
            <a:fld id="{6214FA3D-E408-4A44-B103-26D4F7ECF0C8}" type="slidenum">
              <a:rPr lang="fr-FR" smtClean="0"/>
              <a:t>19</a:t>
            </a:fld>
            <a:endParaRPr lang="fr-FR"/>
          </a:p>
        </p:txBody>
      </p:sp>
      <p:sp>
        <p:nvSpPr>
          <p:cNvPr id="6" name="Espace réservé du pied de page 5"/>
          <p:cNvSpPr>
            <a:spLocks noGrp="1"/>
          </p:cNvSpPr>
          <p:nvPr>
            <p:ph type="ftr" sz="quarter" idx="12"/>
          </p:nvPr>
        </p:nvSpPr>
        <p:spPr/>
        <p:txBody>
          <a:bodyPr/>
          <a:lstStyle/>
          <a:p>
            <a:endParaRPr lang="fr-FR"/>
          </a:p>
        </p:txBody>
      </p:sp>
    </p:spTree>
    <p:extLst>
      <p:ext uri="{BB962C8B-B14F-4D97-AF65-F5344CB8AC3E}">
        <p14:creationId xmlns:p14="http://schemas.microsoft.com/office/powerpoint/2010/main" val="675996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9552" y="519522"/>
            <a:ext cx="3240360" cy="369332"/>
          </a:xfrm>
          <a:prstGeom prst="rect">
            <a:avLst/>
          </a:prstGeom>
          <a:noFill/>
        </p:spPr>
        <p:txBody>
          <a:bodyPr wrap="square" rtlCol="0">
            <a:spAutoFit/>
          </a:bodyPr>
          <a:lstStyle/>
          <a:p>
            <a:endParaRPr lang="fr-FR" dirty="0"/>
          </a:p>
        </p:txBody>
      </p:sp>
      <p:pic>
        <p:nvPicPr>
          <p:cNvPr id="10" name="Image 9" descr="Ministère de l'éducation nationale, de l'enseignement supèrieur et de la recherch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7" y="417336"/>
            <a:ext cx="2140585" cy="491014"/>
          </a:xfrm>
          <a:prstGeom prst="rect">
            <a:avLst/>
          </a:prstGeom>
          <a:noFill/>
          <a:ln>
            <a:noFill/>
          </a:ln>
        </p:spPr>
      </p:pic>
      <p:sp>
        <p:nvSpPr>
          <p:cNvPr id="2" name="ZoneTexte 1"/>
          <p:cNvSpPr txBox="1"/>
          <p:nvPr/>
        </p:nvSpPr>
        <p:spPr>
          <a:xfrm>
            <a:off x="746108" y="1275606"/>
            <a:ext cx="7704856" cy="3416320"/>
          </a:xfrm>
          <a:prstGeom prst="rect">
            <a:avLst/>
          </a:prstGeom>
          <a:noFill/>
          <a:ln w="28575">
            <a:solidFill>
              <a:srgbClr val="FF9900"/>
            </a:solidFill>
            <a:prstDash val="lgDash"/>
          </a:ln>
        </p:spPr>
        <p:txBody>
          <a:bodyPr wrap="square" rtlCol="0">
            <a:spAutoFit/>
          </a:bodyPr>
          <a:lstStyle/>
          <a:p>
            <a:r>
              <a:rPr lang="fr-FR" b="1" dirty="0">
                <a:solidFill>
                  <a:srgbClr val="0070C0"/>
                </a:solidFill>
              </a:rPr>
              <a:t>Matin : </a:t>
            </a:r>
          </a:p>
          <a:p>
            <a:pPr marL="742950" lvl="1" indent="-285750">
              <a:buFont typeface="Wingdings" panose="05000000000000000000" pitchFamily="2" charset="2"/>
              <a:buChar char="§"/>
            </a:pPr>
            <a:r>
              <a:rPr lang="fr-FR" dirty="0">
                <a:solidFill>
                  <a:srgbClr val="0070C0"/>
                </a:solidFill>
              </a:rPr>
              <a:t>Ouverture</a:t>
            </a:r>
          </a:p>
          <a:p>
            <a:pPr marL="742950" lvl="1" indent="-285750">
              <a:buFont typeface="Wingdings" panose="05000000000000000000" pitchFamily="2" charset="2"/>
              <a:buChar char="§"/>
            </a:pPr>
            <a:r>
              <a:rPr lang="fr-FR" dirty="0">
                <a:solidFill>
                  <a:srgbClr val="0070C0"/>
                </a:solidFill>
              </a:rPr>
              <a:t>Présentation générale du référentiel</a:t>
            </a:r>
          </a:p>
          <a:p>
            <a:pPr marL="742950" lvl="1" indent="-285750">
              <a:buFont typeface="Wingdings" panose="05000000000000000000" pitchFamily="2" charset="2"/>
              <a:buChar char="§"/>
            </a:pPr>
            <a:r>
              <a:rPr lang="fr-FR" dirty="0">
                <a:solidFill>
                  <a:srgbClr val="0070C0"/>
                </a:solidFill>
              </a:rPr>
              <a:t>Présentation des différents blocs de compétences</a:t>
            </a:r>
          </a:p>
          <a:p>
            <a:pPr marL="742950" lvl="1" indent="-285750">
              <a:buFont typeface="Wingdings" panose="05000000000000000000" pitchFamily="2" charset="2"/>
              <a:buChar char="§"/>
            </a:pPr>
            <a:r>
              <a:rPr lang="fr-FR" dirty="0">
                <a:solidFill>
                  <a:srgbClr val="0070C0"/>
                </a:solidFill>
              </a:rPr>
              <a:t>Table ronde sur l’organisation pédagogique des enseignements, sur les ressources pédagogiques, la mobilité européenne et la carte des formations</a:t>
            </a:r>
          </a:p>
          <a:p>
            <a:r>
              <a:rPr lang="fr-FR" b="1" dirty="0">
                <a:solidFill>
                  <a:srgbClr val="0070C0"/>
                </a:solidFill>
              </a:rPr>
              <a:t>Après-midi : </a:t>
            </a:r>
          </a:p>
          <a:p>
            <a:pPr marL="742950" lvl="1" indent="-285750">
              <a:buFont typeface="Wingdings" panose="05000000000000000000" pitchFamily="2" charset="2"/>
              <a:buChar char="§"/>
            </a:pPr>
            <a:r>
              <a:rPr lang="fr-FR" dirty="0">
                <a:solidFill>
                  <a:srgbClr val="0070C0"/>
                </a:solidFill>
              </a:rPr>
              <a:t>Table ronde sur l’organisation des PFMP et des relations avec les entreprises</a:t>
            </a:r>
          </a:p>
          <a:p>
            <a:pPr marL="742950" lvl="1" indent="-285750">
              <a:buFont typeface="Wingdings" panose="05000000000000000000" pitchFamily="2" charset="2"/>
              <a:buChar char="§"/>
            </a:pPr>
            <a:r>
              <a:rPr lang="fr-FR" dirty="0">
                <a:solidFill>
                  <a:srgbClr val="0070C0"/>
                </a:solidFill>
              </a:rPr>
              <a:t>Présentation des épreuves de certification</a:t>
            </a:r>
          </a:p>
          <a:p>
            <a:pPr marL="742950" lvl="1" indent="-285750">
              <a:buFont typeface="Wingdings" panose="05000000000000000000" pitchFamily="2" charset="2"/>
              <a:buChar char="§"/>
            </a:pPr>
            <a:r>
              <a:rPr lang="fr-FR" dirty="0">
                <a:solidFill>
                  <a:srgbClr val="0070C0"/>
                </a:solidFill>
              </a:rPr>
              <a:t>Table ronde sur la poursuite de </a:t>
            </a:r>
            <a:r>
              <a:rPr lang="fr-FR" dirty="0" smtClean="0">
                <a:solidFill>
                  <a:srgbClr val="0070C0"/>
                </a:solidFill>
              </a:rPr>
              <a:t>la professionnalisation</a:t>
            </a:r>
            <a:endParaRPr lang="fr-FR" dirty="0">
              <a:solidFill>
                <a:srgbClr val="0070C0"/>
              </a:solidFill>
            </a:endParaRPr>
          </a:p>
        </p:txBody>
      </p:sp>
      <p:sp>
        <p:nvSpPr>
          <p:cNvPr id="12" name="ZoneTexte 11"/>
          <p:cNvSpPr txBox="1"/>
          <p:nvPr/>
        </p:nvSpPr>
        <p:spPr>
          <a:xfrm>
            <a:off x="3779912" y="275076"/>
            <a:ext cx="5040560" cy="707886"/>
          </a:xfrm>
          <a:prstGeom prst="rect">
            <a:avLst/>
          </a:prstGeom>
          <a:noFill/>
          <a:ln w="57150">
            <a:solidFill>
              <a:srgbClr val="FF9900"/>
            </a:solidFill>
          </a:ln>
        </p:spPr>
        <p:txBody>
          <a:bodyPr wrap="square" rtlCol="0">
            <a:spAutoFit/>
          </a:bodyPr>
          <a:lstStyle/>
          <a:p>
            <a:pPr algn="ctr"/>
            <a:r>
              <a:rPr lang="fr-FR" sz="2000" dirty="0">
                <a:solidFill>
                  <a:srgbClr val="0070C0"/>
                </a:solidFill>
              </a:rPr>
              <a:t>Programme du PNF </a:t>
            </a:r>
            <a:r>
              <a:rPr lang="fr-FR" sz="2000" dirty="0" smtClean="0">
                <a:solidFill>
                  <a:srgbClr val="0070C0"/>
                </a:solidFill>
              </a:rPr>
              <a:t>sur la mise en place du bac professionnel OTM</a:t>
            </a:r>
            <a:endParaRPr lang="fr-FR" sz="2000" b="1" dirty="0">
              <a:solidFill>
                <a:schemeClr val="accent1">
                  <a:lumMod val="75000"/>
                </a:schemeClr>
              </a:solidFill>
            </a:endParaRPr>
          </a:p>
        </p:txBody>
      </p:sp>
    </p:spTree>
    <p:extLst>
      <p:ext uri="{BB962C8B-B14F-4D97-AF65-F5344CB8AC3E}">
        <p14:creationId xmlns:p14="http://schemas.microsoft.com/office/powerpoint/2010/main" val="17658078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771550"/>
            <a:ext cx="7772400" cy="1080120"/>
          </a:xfrm>
        </p:spPr>
        <p:txBody>
          <a:bodyPr/>
          <a:lstStyle/>
          <a:p>
            <a:pPr algn="ctr"/>
            <a:r>
              <a:rPr lang="fr-FR" sz="2400" dirty="0" smtClean="0">
                <a:solidFill>
                  <a:srgbClr val="FFC000"/>
                </a:solidFill>
              </a:rPr>
              <a:t>Présentation </a:t>
            </a:r>
            <a:r>
              <a:rPr lang="fr-FR" sz="2400" dirty="0">
                <a:solidFill>
                  <a:srgbClr val="FFC000"/>
                </a:solidFill>
              </a:rPr>
              <a:t>du bloc </a:t>
            </a:r>
            <a:r>
              <a:rPr lang="fr-FR" sz="2400" dirty="0" smtClean="0">
                <a:solidFill>
                  <a:srgbClr val="FFC000"/>
                </a:solidFill>
              </a:rPr>
              <a:t>3 :</a:t>
            </a:r>
            <a:br>
              <a:rPr lang="fr-FR" sz="2400" dirty="0" smtClean="0">
                <a:solidFill>
                  <a:srgbClr val="FFC000"/>
                </a:solidFill>
              </a:rPr>
            </a:br>
            <a:r>
              <a:rPr lang="fr-FR" sz="2400" dirty="0">
                <a:solidFill>
                  <a:srgbClr val="FFC000"/>
                </a:solidFill>
              </a:rPr>
              <a:t>Contribuer à l’amélioration de l’activité de</a:t>
            </a:r>
            <a:br>
              <a:rPr lang="fr-FR" sz="2400" dirty="0">
                <a:solidFill>
                  <a:srgbClr val="FFC000"/>
                </a:solidFill>
              </a:rPr>
            </a:br>
            <a:r>
              <a:rPr lang="fr-FR" sz="2400" dirty="0" smtClean="0">
                <a:solidFill>
                  <a:srgbClr val="FFC000"/>
                </a:solidFill>
              </a:rPr>
              <a:t>transport</a:t>
            </a:r>
            <a:endParaRPr lang="fr-FR" sz="2400" dirty="0">
              <a:solidFill>
                <a:srgbClr val="FFC000"/>
              </a:solidFill>
            </a:endParaRPr>
          </a:p>
        </p:txBody>
      </p:sp>
      <p:sp>
        <p:nvSpPr>
          <p:cNvPr id="3" name="Sous-titre 2"/>
          <p:cNvSpPr>
            <a:spLocks noGrp="1"/>
          </p:cNvSpPr>
          <p:nvPr>
            <p:ph type="subTitle" idx="1"/>
          </p:nvPr>
        </p:nvSpPr>
        <p:spPr>
          <a:xfrm>
            <a:off x="1371600" y="2211710"/>
            <a:ext cx="6400800" cy="2417440"/>
          </a:xfrm>
        </p:spPr>
        <p:txBody>
          <a:bodyPr>
            <a:noAutofit/>
          </a:bodyPr>
          <a:lstStyle/>
          <a:p>
            <a:r>
              <a:rPr lang="fr-FR" sz="1400" b="1" dirty="0">
                <a:solidFill>
                  <a:srgbClr val="0070C0"/>
                </a:solidFill>
              </a:rPr>
              <a:t>Florence Gras, </a:t>
            </a:r>
            <a:r>
              <a:rPr lang="fr-FR" sz="1400" dirty="0">
                <a:solidFill>
                  <a:srgbClr val="0070C0"/>
                </a:solidFill>
              </a:rPr>
              <a:t>chargée de mission département de l’ingénierie pédagogique Pôle Exploitation </a:t>
            </a:r>
            <a:r>
              <a:rPr lang="fr-FR" sz="1400" dirty="0" smtClean="0">
                <a:solidFill>
                  <a:srgbClr val="0070C0"/>
                </a:solidFill>
              </a:rPr>
              <a:t>à l’AFT</a:t>
            </a:r>
            <a:endParaRPr lang="fr-FR" sz="1400" dirty="0">
              <a:solidFill>
                <a:srgbClr val="0070C0"/>
              </a:solidFill>
            </a:endParaRPr>
          </a:p>
          <a:p>
            <a:r>
              <a:rPr lang="fr-FR" sz="1400" b="1" dirty="0">
                <a:solidFill>
                  <a:srgbClr val="0070C0"/>
                </a:solidFill>
              </a:rPr>
              <a:t>Philippe Leclercq, </a:t>
            </a:r>
            <a:r>
              <a:rPr lang="fr-FR" sz="1400" dirty="0">
                <a:solidFill>
                  <a:srgbClr val="0070C0"/>
                </a:solidFill>
              </a:rPr>
              <a:t>professeur au lycée Saint-Exupéry d’Halluin, académie de Lille</a:t>
            </a:r>
          </a:p>
          <a:p>
            <a:r>
              <a:rPr lang="fr-FR" sz="1400" b="1" dirty="0">
                <a:solidFill>
                  <a:srgbClr val="0070C0"/>
                </a:solidFill>
              </a:rPr>
              <a:t>Sylvette </a:t>
            </a:r>
            <a:r>
              <a:rPr lang="fr-FR" sz="1400" b="1" dirty="0" err="1">
                <a:solidFill>
                  <a:srgbClr val="0070C0"/>
                </a:solidFill>
              </a:rPr>
              <a:t>Rodriguès</a:t>
            </a:r>
            <a:r>
              <a:rPr lang="fr-FR" sz="1400" dirty="0">
                <a:solidFill>
                  <a:srgbClr val="0070C0"/>
                </a:solidFill>
              </a:rPr>
              <a:t>, inspectrice de l’éducation nationale - enseignement technique économie -</a:t>
            </a:r>
          </a:p>
          <a:p>
            <a:r>
              <a:rPr lang="fr-FR" sz="1400" dirty="0">
                <a:solidFill>
                  <a:srgbClr val="0070C0"/>
                </a:solidFill>
              </a:rPr>
              <a:t>gestion, académie de Reims</a:t>
            </a:r>
          </a:p>
          <a:p>
            <a:r>
              <a:rPr lang="fr-FR" sz="1400" b="1" dirty="0">
                <a:solidFill>
                  <a:srgbClr val="0070C0"/>
                </a:solidFill>
              </a:rPr>
              <a:t>Emmanuelle Cassan</a:t>
            </a:r>
            <a:r>
              <a:rPr lang="fr-FR" sz="1400" dirty="0">
                <a:solidFill>
                  <a:srgbClr val="0070C0"/>
                </a:solidFill>
              </a:rPr>
              <a:t>, professeur au lycée Philippe-Auguste de Bapaume, académie de </a:t>
            </a:r>
            <a:r>
              <a:rPr lang="fr-FR" sz="1400" dirty="0" smtClean="0">
                <a:solidFill>
                  <a:srgbClr val="0070C0"/>
                </a:solidFill>
              </a:rPr>
              <a:t>Lille</a:t>
            </a:r>
            <a:endParaRPr lang="fr-FR" sz="1400" dirty="0">
              <a:solidFill>
                <a:srgbClr val="0070C0"/>
              </a:solidFill>
            </a:endParaRPr>
          </a:p>
        </p:txBody>
      </p:sp>
      <p:sp>
        <p:nvSpPr>
          <p:cNvPr id="4" name="Espace réservé de la date 3"/>
          <p:cNvSpPr>
            <a:spLocks noGrp="1"/>
          </p:cNvSpPr>
          <p:nvPr>
            <p:ph type="dt" sz="half" idx="10"/>
          </p:nvPr>
        </p:nvSpPr>
        <p:spPr/>
        <p:txBody>
          <a:bodyPr/>
          <a:lstStyle/>
          <a:p>
            <a:fld id="{7F6B9A1D-7DBF-4B31-8B20-4680E9009A29}" type="datetime1">
              <a:rPr lang="fr-FR" smtClean="0"/>
              <a:t>11/01/2021</a:t>
            </a:fld>
            <a:endParaRPr lang="fr-FR"/>
          </a:p>
        </p:txBody>
      </p:sp>
      <p:sp>
        <p:nvSpPr>
          <p:cNvPr id="5" name="Espace réservé du numéro de diapositive 4"/>
          <p:cNvSpPr>
            <a:spLocks noGrp="1"/>
          </p:cNvSpPr>
          <p:nvPr>
            <p:ph type="sldNum" sz="quarter" idx="11"/>
          </p:nvPr>
        </p:nvSpPr>
        <p:spPr/>
        <p:txBody>
          <a:bodyPr/>
          <a:lstStyle/>
          <a:p>
            <a:fld id="{6214FA3D-E408-4A44-B103-26D4F7ECF0C8}" type="slidenum">
              <a:rPr lang="fr-FR" smtClean="0"/>
              <a:t>20</a:t>
            </a:fld>
            <a:endParaRPr lang="fr-FR"/>
          </a:p>
        </p:txBody>
      </p:sp>
      <p:sp>
        <p:nvSpPr>
          <p:cNvPr id="6" name="Espace réservé du pied de page 5"/>
          <p:cNvSpPr>
            <a:spLocks noGrp="1"/>
          </p:cNvSpPr>
          <p:nvPr>
            <p:ph type="ftr" sz="quarter" idx="12"/>
          </p:nvPr>
        </p:nvSpPr>
        <p:spPr/>
        <p:txBody>
          <a:bodyPr/>
          <a:lstStyle/>
          <a:p>
            <a:endParaRPr lang="fr-FR" dirty="0"/>
          </a:p>
        </p:txBody>
      </p:sp>
    </p:spTree>
    <p:extLst>
      <p:ext uri="{BB962C8B-B14F-4D97-AF65-F5344CB8AC3E}">
        <p14:creationId xmlns:p14="http://schemas.microsoft.com/office/powerpoint/2010/main" val="13093786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9552" y="519522"/>
            <a:ext cx="3240360" cy="369332"/>
          </a:xfrm>
          <a:prstGeom prst="rect">
            <a:avLst/>
          </a:prstGeom>
          <a:noFill/>
        </p:spPr>
        <p:txBody>
          <a:bodyPr wrap="square" rtlCol="0">
            <a:spAutoFit/>
          </a:bodyPr>
          <a:lstStyle/>
          <a:p>
            <a:endParaRPr lang="fr-FR" dirty="0"/>
          </a:p>
        </p:txBody>
      </p:sp>
      <p:pic>
        <p:nvPicPr>
          <p:cNvPr id="10" name="Image 9" descr="Ministère de l'éducation nationale, de l'enseignement supèrieur et de la recherch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1" y="417336"/>
            <a:ext cx="2140585" cy="491014"/>
          </a:xfrm>
          <a:prstGeom prst="rect">
            <a:avLst/>
          </a:prstGeom>
          <a:noFill/>
          <a:ln>
            <a:noFill/>
          </a:ln>
        </p:spPr>
      </p:pic>
      <p:sp>
        <p:nvSpPr>
          <p:cNvPr id="8" name="ZoneTexte 7"/>
          <p:cNvSpPr txBox="1"/>
          <p:nvPr/>
        </p:nvSpPr>
        <p:spPr>
          <a:xfrm>
            <a:off x="694667" y="1491630"/>
            <a:ext cx="8064896" cy="2954655"/>
          </a:xfrm>
          <a:prstGeom prst="rect">
            <a:avLst/>
          </a:prstGeom>
          <a:noFill/>
          <a:ln w="38100">
            <a:solidFill>
              <a:srgbClr val="FF9900"/>
            </a:solidFill>
            <a:prstDash val="lgDash"/>
          </a:ln>
        </p:spPr>
        <p:txBody>
          <a:bodyPr wrap="square" rtlCol="0">
            <a:spAutoFit/>
          </a:bodyPr>
          <a:lstStyle/>
          <a:p>
            <a:pPr marL="285750" indent="-285750">
              <a:buFont typeface="Wingdings" pitchFamily="2" charset="2"/>
              <a:buChar char="§"/>
            </a:pPr>
            <a:r>
              <a:rPr lang="fr-FR" b="1" dirty="0" smtClean="0">
                <a:solidFill>
                  <a:srgbClr val="0070C0"/>
                </a:solidFill>
              </a:rPr>
              <a:t>E2  </a:t>
            </a:r>
            <a:r>
              <a:rPr lang="fr-FR" b="1" dirty="0">
                <a:solidFill>
                  <a:srgbClr val="0070C0"/>
                </a:solidFill>
              </a:rPr>
              <a:t>Analyse de situations professionnelles liées à la préparation d’opérations de transport</a:t>
            </a:r>
          </a:p>
          <a:p>
            <a:pPr marL="742950" lvl="1" indent="-285750">
              <a:buFont typeface="Wingdings" pitchFamily="2" charset="2"/>
              <a:buChar char="§"/>
            </a:pPr>
            <a:r>
              <a:rPr lang="fr-FR" dirty="0" smtClean="0">
                <a:solidFill>
                  <a:srgbClr val="0070C0"/>
                </a:solidFill>
              </a:rPr>
              <a:t>Évaluation </a:t>
            </a:r>
            <a:r>
              <a:rPr lang="fr-FR" dirty="0">
                <a:solidFill>
                  <a:srgbClr val="0070C0"/>
                </a:solidFill>
              </a:rPr>
              <a:t>finale </a:t>
            </a:r>
            <a:r>
              <a:rPr lang="fr-FR" dirty="0" smtClean="0">
                <a:solidFill>
                  <a:srgbClr val="0070C0"/>
                </a:solidFill>
              </a:rPr>
              <a:t>ponctuelle</a:t>
            </a:r>
          </a:p>
          <a:p>
            <a:pPr marL="742950" lvl="1" indent="-285750">
              <a:buFont typeface="Wingdings" pitchFamily="2" charset="2"/>
              <a:buChar char="§"/>
            </a:pPr>
            <a:r>
              <a:rPr lang="fr-FR" dirty="0" smtClean="0">
                <a:solidFill>
                  <a:srgbClr val="0070C0"/>
                </a:solidFill>
              </a:rPr>
              <a:t>Épreuve </a:t>
            </a:r>
            <a:r>
              <a:rPr lang="fr-FR" dirty="0">
                <a:solidFill>
                  <a:srgbClr val="0070C0"/>
                </a:solidFill>
              </a:rPr>
              <a:t>écrite     Durée : 3 heures  </a:t>
            </a:r>
            <a:r>
              <a:rPr lang="fr-FR" dirty="0" err="1">
                <a:solidFill>
                  <a:srgbClr val="0070C0"/>
                </a:solidFill>
              </a:rPr>
              <a:t>Coeff</a:t>
            </a:r>
            <a:r>
              <a:rPr lang="fr-FR" dirty="0">
                <a:solidFill>
                  <a:srgbClr val="0070C0"/>
                </a:solidFill>
              </a:rPr>
              <a:t> : 5</a:t>
            </a:r>
          </a:p>
          <a:p>
            <a:pPr marL="742950" lvl="1" indent="-285750">
              <a:buFont typeface="Wingdings" pitchFamily="2" charset="2"/>
              <a:buChar char="§"/>
            </a:pPr>
            <a:r>
              <a:rPr lang="fr-FR" dirty="0">
                <a:solidFill>
                  <a:srgbClr val="0070C0"/>
                </a:solidFill>
              </a:rPr>
              <a:t>L’épreuve prend la forme d’une étude de cas conçue à partir d’un ou plusieurs contextes professionnels mettant en œuvre une ou plusieurs problématique(s) caractéristique(s) de la profession.</a:t>
            </a:r>
          </a:p>
          <a:p>
            <a:pPr marL="742950" lvl="1" indent="-285750">
              <a:buFont typeface="Wingdings" pitchFamily="2" charset="2"/>
              <a:buChar char="§"/>
            </a:pPr>
            <a:r>
              <a:rPr lang="fr-FR" dirty="0">
                <a:solidFill>
                  <a:srgbClr val="0070C0"/>
                </a:solidFill>
              </a:rPr>
              <a:t>Elle s’appuie sur des documents destinés à situer le contexte professionnel et nécessaires à la résolution d’une problématique professionnelle et/ou au traitement des différentes questions</a:t>
            </a:r>
            <a:r>
              <a:rPr lang="fr-FR" sz="2400" dirty="0" smtClean="0">
                <a:solidFill>
                  <a:srgbClr val="0070C0"/>
                </a:solidFill>
              </a:rPr>
              <a:t>.</a:t>
            </a:r>
            <a:endParaRPr lang="fr-FR" sz="2400" dirty="0">
              <a:solidFill>
                <a:srgbClr val="0070C0"/>
              </a:solidFill>
            </a:endParaRPr>
          </a:p>
        </p:txBody>
      </p:sp>
      <p:sp>
        <p:nvSpPr>
          <p:cNvPr id="11" name="ZoneTexte 10"/>
          <p:cNvSpPr txBox="1"/>
          <p:nvPr/>
        </p:nvSpPr>
        <p:spPr>
          <a:xfrm>
            <a:off x="3779912" y="275077"/>
            <a:ext cx="5040560" cy="830997"/>
          </a:xfrm>
          <a:prstGeom prst="rect">
            <a:avLst/>
          </a:prstGeom>
          <a:noFill/>
          <a:ln w="57150">
            <a:solidFill>
              <a:srgbClr val="FF9900"/>
            </a:solidFill>
          </a:ln>
        </p:spPr>
        <p:txBody>
          <a:bodyPr wrap="square" rtlCol="0">
            <a:spAutoFit/>
          </a:bodyPr>
          <a:lstStyle/>
          <a:p>
            <a:pPr algn="ctr"/>
            <a:r>
              <a:rPr lang="fr-FR" b="1" dirty="0" smtClean="0">
                <a:solidFill>
                  <a:srgbClr val="0070C0"/>
                </a:solidFill>
              </a:rPr>
              <a:t>Evaluation du bloc </a:t>
            </a:r>
            <a:r>
              <a:rPr lang="fr-FR" b="1" dirty="0">
                <a:solidFill>
                  <a:srgbClr val="0070C0"/>
                </a:solidFill>
              </a:rPr>
              <a:t>n° 1 :Préparer les opérations de transport</a:t>
            </a:r>
          </a:p>
          <a:p>
            <a:pPr algn="ctr"/>
            <a:endParaRPr lang="fr-FR" sz="1200" b="1" dirty="0">
              <a:solidFill>
                <a:schemeClr val="accent1">
                  <a:lumMod val="75000"/>
                </a:schemeClr>
              </a:solidFill>
            </a:endParaRPr>
          </a:p>
        </p:txBody>
      </p:sp>
    </p:spTree>
    <p:extLst>
      <p:ext uri="{BB962C8B-B14F-4D97-AF65-F5344CB8AC3E}">
        <p14:creationId xmlns:p14="http://schemas.microsoft.com/office/powerpoint/2010/main" val="30720816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9552" y="519522"/>
            <a:ext cx="3240360" cy="369332"/>
          </a:xfrm>
          <a:prstGeom prst="rect">
            <a:avLst/>
          </a:prstGeom>
          <a:noFill/>
        </p:spPr>
        <p:txBody>
          <a:bodyPr wrap="square" rtlCol="0">
            <a:spAutoFit/>
          </a:bodyPr>
          <a:lstStyle/>
          <a:p>
            <a:endParaRPr lang="fr-FR" dirty="0"/>
          </a:p>
        </p:txBody>
      </p:sp>
      <p:pic>
        <p:nvPicPr>
          <p:cNvPr id="10" name="Image 9" descr="Ministère de l'éducation nationale, de l'enseignement supèrieur et de la recherch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1" y="417336"/>
            <a:ext cx="2140585" cy="491014"/>
          </a:xfrm>
          <a:prstGeom prst="rect">
            <a:avLst/>
          </a:prstGeom>
          <a:noFill/>
          <a:ln>
            <a:noFill/>
          </a:ln>
        </p:spPr>
      </p:pic>
      <p:sp>
        <p:nvSpPr>
          <p:cNvPr id="8" name="ZoneTexte 7"/>
          <p:cNvSpPr txBox="1"/>
          <p:nvPr/>
        </p:nvSpPr>
        <p:spPr>
          <a:xfrm>
            <a:off x="694667" y="1221601"/>
            <a:ext cx="8064896" cy="3600986"/>
          </a:xfrm>
          <a:prstGeom prst="rect">
            <a:avLst/>
          </a:prstGeom>
          <a:noFill/>
          <a:ln w="38100">
            <a:solidFill>
              <a:srgbClr val="FF9900"/>
            </a:solidFill>
            <a:prstDash val="lgDash"/>
          </a:ln>
        </p:spPr>
        <p:txBody>
          <a:bodyPr wrap="square" rtlCol="0">
            <a:spAutoFit/>
          </a:bodyPr>
          <a:lstStyle/>
          <a:p>
            <a:pPr marL="285750" indent="-285750">
              <a:buFont typeface="Wingdings" pitchFamily="2" charset="2"/>
              <a:buChar char="§"/>
            </a:pPr>
            <a:r>
              <a:rPr lang="fr-FR" sz="2000" b="1" dirty="0">
                <a:solidFill>
                  <a:srgbClr val="0070C0"/>
                </a:solidFill>
              </a:rPr>
              <a:t>E31 - Sous-épreuve de Mise en œuvre et suivi d’opérations de transport (U31)</a:t>
            </a:r>
          </a:p>
          <a:p>
            <a:pPr marL="742950" lvl="1" indent="-285750">
              <a:buFont typeface="Wingdings" pitchFamily="2" charset="2"/>
              <a:buChar char="§"/>
            </a:pPr>
            <a:r>
              <a:rPr lang="fr-FR" sz="2000" dirty="0" smtClean="0">
                <a:solidFill>
                  <a:srgbClr val="0070C0"/>
                </a:solidFill>
              </a:rPr>
              <a:t>En CCF, </a:t>
            </a:r>
            <a:r>
              <a:rPr lang="fr-FR" sz="2000" dirty="0" err="1" smtClean="0">
                <a:solidFill>
                  <a:srgbClr val="0070C0"/>
                </a:solidFill>
              </a:rPr>
              <a:t>coeff</a:t>
            </a:r>
            <a:r>
              <a:rPr lang="fr-FR" sz="2000" dirty="0" smtClean="0">
                <a:solidFill>
                  <a:srgbClr val="0070C0"/>
                </a:solidFill>
              </a:rPr>
              <a:t> 4</a:t>
            </a:r>
            <a:endParaRPr lang="fr-FR" sz="2000" dirty="0">
              <a:solidFill>
                <a:srgbClr val="0070C0"/>
              </a:solidFill>
            </a:endParaRPr>
          </a:p>
          <a:p>
            <a:pPr marL="742950" lvl="1" indent="-285750">
              <a:buFont typeface="Wingdings" pitchFamily="2" charset="2"/>
              <a:buChar char="§"/>
            </a:pPr>
            <a:r>
              <a:rPr lang="fr-FR" sz="2000" dirty="0">
                <a:solidFill>
                  <a:srgbClr val="0070C0"/>
                </a:solidFill>
              </a:rPr>
              <a:t>L’évaluation de la situation, qui se déroule au cours de la deuxième partie de l’année de terminale, prend la forme d’un entretien qui peut avoir lieu en milieu professionnel.</a:t>
            </a:r>
          </a:p>
          <a:p>
            <a:pPr marL="742950" lvl="1" indent="-285750">
              <a:buFont typeface="Wingdings" pitchFamily="2" charset="2"/>
              <a:buChar char="§"/>
            </a:pPr>
            <a:r>
              <a:rPr lang="fr-FR" sz="2000" dirty="0" smtClean="0">
                <a:solidFill>
                  <a:srgbClr val="0070C0"/>
                </a:solidFill>
              </a:rPr>
              <a:t>Après </a:t>
            </a:r>
            <a:r>
              <a:rPr lang="fr-FR" sz="2000" dirty="0">
                <a:solidFill>
                  <a:srgbClr val="0070C0"/>
                </a:solidFill>
              </a:rPr>
              <a:t>examen des trois fiches descriptives d’activités professionnelles, la commission procède à l’évaluation des acquis des candidats sur la base des critères définis pour la sous-épreuve et renseigne la grille d’évaluation fournie par la circulaire </a:t>
            </a:r>
            <a:r>
              <a:rPr lang="fr-FR" sz="2000" dirty="0" smtClean="0">
                <a:solidFill>
                  <a:srgbClr val="0070C0"/>
                </a:solidFill>
              </a:rPr>
              <a:t>nationale;</a:t>
            </a:r>
            <a:endParaRPr lang="fr-FR" sz="2000" dirty="0">
              <a:solidFill>
                <a:srgbClr val="0070C0"/>
              </a:solidFill>
            </a:endParaRPr>
          </a:p>
        </p:txBody>
      </p:sp>
      <p:sp>
        <p:nvSpPr>
          <p:cNvPr id="11" name="ZoneTexte 10"/>
          <p:cNvSpPr txBox="1"/>
          <p:nvPr/>
        </p:nvSpPr>
        <p:spPr>
          <a:xfrm>
            <a:off x="3779912" y="275076"/>
            <a:ext cx="5040560" cy="646331"/>
          </a:xfrm>
          <a:prstGeom prst="rect">
            <a:avLst/>
          </a:prstGeom>
          <a:noFill/>
          <a:ln w="57150">
            <a:solidFill>
              <a:srgbClr val="FF9900"/>
            </a:solidFill>
          </a:ln>
        </p:spPr>
        <p:txBody>
          <a:bodyPr wrap="square" rtlCol="0">
            <a:spAutoFit/>
          </a:bodyPr>
          <a:lstStyle/>
          <a:p>
            <a:pPr algn="ctr"/>
            <a:r>
              <a:rPr lang="fr-FR" dirty="0" smtClean="0">
                <a:solidFill>
                  <a:srgbClr val="0070C0"/>
                </a:solidFill>
              </a:rPr>
              <a:t>Evaluation du bloc </a:t>
            </a:r>
            <a:r>
              <a:rPr lang="fr-FR" dirty="0">
                <a:solidFill>
                  <a:srgbClr val="0070C0"/>
                </a:solidFill>
              </a:rPr>
              <a:t>n° </a:t>
            </a:r>
            <a:r>
              <a:rPr lang="fr-FR" dirty="0" smtClean="0">
                <a:solidFill>
                  <a:srgbClr val="0070C0"/>
                </a:solidFill>
              </a:rPr>
              <a:t>2 : Mettre </a:t>
            </a:r>
            <a:r>
              <a:rPr lang="fr-FR" dirty="0">
                <a:solidFill>
                  <a:srgbClr val="0070C0"/>
                </a:solidFill>
              </a:rPr>
              <a:t>en œuvre et suivre des opérations de </a:t>
            </a:r>
            <a:r>
              <a:rPr lang="fr-FR" dirty="0" smtClean="0">
                <a:solidFill>
                  <a:srgbClr val="0070C0"/>
                </a:solidFill>
              </a:rPr>
              <a:t>transport</a:t>
            </a:r>
            <a:endParaRPr lang="fr-FR" sz="1050" dirty="0">
              <a:solidFill>
                <a:srgbClr val="0070C0"/>
              </a:solidFill>
            </a:endParaRPr>
          </a:p>
        </p:txBody>
      </p:sp>
    </p:spTree>
    <p:extLst>
      <p:ext uri="{BB962C8B-B14F-4D97-AF65-F5344CB8AC3E}">
        <p14:creationId xmlns:p14="http://schemas.microsoft.com/office/powerpoint/2010/main" val="898996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9552" y="519522"/>
            <a:ext cx="3240360" cy="369332"/>
          </a:xfrm>
          <a:prstGeom prst="rect">
            <a:avLst/>
          </a:prstGeom>
          <a:noFill/>
        </p:spPr>
        <p:txBody>
          <a:bodyPr wrap="square" rtlCol="0">
            <a:spAutoFit/>
          </a:bodyPr>
          <a:lstStyle/>
          <a:p>
            <a:endParaRPr lang="fr-FR" dirty="0"/>
          </a:p>
        </p:txBody>
      </p:sp>
      <p:pic>
        <p:nvPicPr>
          <p:cNvPr id="10" name="Image 9" descr="Ministère de l'éducation nationale, de l'enseignement supèrieur et de la recherch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1" y="417336"/>
            <a:ext cx="2140585" cy="491014"/>
          </a:xfrm>
          <a:prstGeom prst="rect">
            <a:avLst/>
          </a:prstGeom>
          <a:noFill/>
          <a:ln>
            <a:noFill/>
          </a:ln>
        </p:spPr>
      </p:pic>
      <p:sp>
        <p:nvSpPr>
          <p:cNvPr id="8" name="ZoneTexte 7"/>
          <p:cNvSpPr txBox="1"/>
          <p:nvPr/>
        </p:nvSpPr>
        <p:spPr>
          <a:xfrm>
            <a:off x="694667" y="1059582"/>
            <a:ext cx="8064896" cy="3693319"/>
          </a:xfrm>
          <a:prstGeom prst="rect">
            <a:avLst/>
          </a:prstGeom>
          <a:noFill/>
          <a:ln w="38100">
            <a:solidFill>
              <a:srgbClr val="FF9900"/>
            </a:solidFill>
            <a:prstDash val="lgDash"/>
          </a:ln>
        </p:spPr>
        <p:txBody>
          <a:bodyPr wrap="square" rtlCol="0">
            <a:spAutoFit/>
          </a:bodyPr>
          <a:lstStyle/>
          <a:p>
            <a:r>
              <a:rPr lang="fr-FR" sz="2000" b="1" dirty="0">
                <a:solidFill>
                  <a:srgbClr val="0070C0"/>
                </a:solidFill>
              </a:rPr>
              <a:t> </a:t>
            </a:r>
            <a:r>
              <a:rPr lang="fr-FR" sz="2000" b="1" dirty="0" smtClean="0">
                <a:solidFill>
                  <a:srgbClr val="0070C0"/>
                </a:solidFill>
              </a:rPr>
              <a:t>E32 </a:t>
            </a:r>
            <a:r>
              <a:rPr lang="fr-FR" sz="2000" b="1" dirty="0">
                <a:solidFill>
                  <a:srgbClr val="0070C0"/>
                </a:solidFill>
              </a:rPr>
              <a:t>- Sous-épreuve </a:t>
            </a:r>
            <a:r>
              <a:rPr lang="fr-FR" sz="2000" b="1" dirty="0" smtClean="0">
                <a:solidFill>
                  <a:srgbClr val="0070C0"/>
                </a:solidFill>
              </a:rPr>
              <a:t>« Contribution </a:t>
            </a:r>
            <a:r>
              <a:rPr lang="fr-FR" sz="2000" b="1" dirty="0">
                <a:solidFill>
                  <a:srgbClr val="0070C0"/>
                </a:solidFill>
              </a:rPr>
              <a:t>à l’amélioration de l’activité de transport (U32</a:t>
            </a:r>
            <a:r>
              <a:rPr lang="fr-FR" sz="2000" b="1" dirty="0" smtClean="0">
                <a:solidFill>
                  <a:srgbClr val="0070C0"/>
                </a:solidFill>
              </a:rPr>
              <a:t>) » </a:t>
            </a:r>
            <a:r>
              <a:rPr lang="fr-FR" sz="2000" b="1" dirty="0">
                <a:solidFill>
                  <a:srgbClr val="0070C0"/>
                </a:solidFill>
              </a:rPr>
              <a:t> </a:t>
            </a:r>
            <a:r>
              <a:rPr lang="fr-FR" sz="2000" b="1" dirty="0" smtClean="0">
                <a:solidFill>
                  <a:srgbClr val="0070C0"/>
                </a:solidFill>
              </a:rPr>
              <a:t>COEF 4 en CCF </a:t>
            </a:r>
            <a:endParaRPr lang="fr-FR" sz="2000" b="1" dirty="0">
              <a:solidFill>
                <a:srgbClr val="0070C0"/>
              </a:solidFill>
            </a:endParaRPr>
          </a:p>
          <a:p>
            <a:pPr marL="285750" indent="-285750">
              <a:buFont typeface="Wingdings" pitchFamily="2" charset="2"/>
              <a:buChar char="§"/>
            </a:pPr>
            <a:r>
              <a:rPr lang="fr-FR" dirty="0" smtClean="0">
                <a:solidFill>
                  <a:srgbClr val="0070C0"/>
                </a:solidFill>
              </a:rPr>
              <a:t>Situation </a:t>
            </a:r>
            <a:r>
              <a:rPr lang="fr-FR" dirty="0">
                <a:solidFill>
                  <a:srgbClr val="0070C0"/>
                </a:solidFill>
              </a:rPr>
              <a:t>1 – L’analyse de documents professionnels </a:t>
            </a:r>
          </a:p>
          <a:p>
            <a:pPr marL="742950" lvl="1" indent="-285750">
              <a:buFont typeface="Wingdings" pitchFamily="2" charset="2"/>
              <a:buChar char="§"/>
            </a:pPr>
            <a:r>
              <a:rPr lang="fr-FR" sz="1600" dirty="0">
                <a:solidFill>
                  <a:srgbClr val="0070C0"/>
                </a:solidFill>
              </a:rPr>
              <a:t>La première situation d’évaluation est conduite à partir d’un dossier élaboré par le candidat. Ce dossier doit être constitué d’au moins deux documents professionnels (papier ou numériques) pour chacune des trois compétences principales du bloc de compétences n° 3 : C3.1, C3.2, C3.3.</a:t>
            </a:r>
          </a:p>
          <a:p>
            <a:pPr marL="742950" lvl="1" indent="-285750">
              <a:buFont typeface="Wingdings" pitchFamily="2" charset="2"/>
              <a:buChar char="§"/>
            </a:pPr>
            <a:r>
              <a:rPr lang="fr-FR" sz="1600" dirty="0" smtClean="0">
                <a:solidFill>
                  <a:srgbClr val="0070C0"/>
                </a:solidFill>
              </a:rPr>
              <a:t>Déroulement </a:t>
            </a:r>
            <a:r>
              <a:rPr lang="fr-FR" sz="1600" dirty="0">
                <a:solidFill>
                  <a:srgbClr val="0070C0"/>
                </a:solidFill>
              </a:rPr>
              <a:t>de la première situation d’évaluation</a:t>
            </a:r>
          </a:p>
          <a:p>
            <a:pPr marL="742950" lvl="1" indent="-285750">
              <a:buFont typeface="Wingdings" pitchFamily="2" charset="2"/>
              <a:buChar char="§"/>
            </a:pPr>
            <a:r>
              <a:rPr lang="fr-FR" sz="1600" dirty="0">
                <a:solidFill>
                  <a:srgbClr val="0070C0"/>
                </a:solidFill>
              </a:rPr>
              <a:t>Dans un premier temps, le candidat expose les raisons qui ont motivé le choix des documents professionnels qui constituent le dossier. </a:t>
            </a:r>
          </a:p>
          <a:p>
            <a:pPr marL="742950" lvl="1" indent="-285750">
              <a:buFont typeface="Wingdings" pitchFamily="2" charset="2"/>
              <a:buChar char="§"/>
            </a:pPr>
            <a:r>
              <a:rPr lang="fr-FR" sz="1600" dirty="0">
                <a:solidFill>
                  <a:srgbClr val="0070C0"/>
                </a:solidFill>
              </a:rPr>
              <a:t>Dans un second temps, le jury questionne le candidat pour s’assurer de son degré de maîtrise des compétences mises en œuvre dans les activités relatives aux compétences C3.1, C3.2 et C3.3 présentées dans le bloc de compétences n° 3</a:t>
            </a:r>
            <a:r>
              <a:rPr lang="fr-FR" sz="1600" dirty="0" smtClean="0">
                <a:solidFill>
                  <a:srgbClr val="0070C0"/>
                </a:solidFill>
              </a:rPr>
              <a:t>.</a:t>
            </a:r>
            <a:endParaRPr lang="fr-FR" sz="1600" dirty="0">
              <a:solidFill>
                <a:srgbClr val="0070C0"/>
              </a:solidFill>
            </a:endParaRPr>
          </a:p>
        </p:txBody>
      </p:sp>
      <p:sp>
        <p:nvSpPr>
          <p:cNvPr id="11" name="ZoneTexte 10"/>
          <p:cNvSpPr txBox="1"/>
          <p:nvPr/>
        </p:nvSpPr>
        <p:spPr>
          <a:xfrm>
            <a:off x="3779912" y="275076"/>
            <a:ext cx="5040560" cy="646331"/>
          </a:xfrm>
          <a:prstGeom prst="rect">
            <a:avLst/>
          </a:prstGeom>
          <a:noFill/>
          <a:ln w="57150">
            <a:solidFill>
              <a:srgbClr val="FF9900"/>
            </a:solidFill>
          </a:ln>
        </p:spPr>
        <p:txBody>
          <a:bodyPr wrap="square" rtlCol="0">
            <a:spAutoFit/>
          </a:bodyPr>
          <a:lstStyle/>
          <a:p>
            <a:pPr algn="ctr"/>
            <a:r>
              <a:rPr lang="fr-FR" dirty="0" smtClean="0">
                <a:solidFill>
                  <a:srgbClr val="0070C0"/>
                </a:solidFill>
              </a:rPr>
              <a:t>Evaluation du bloc </a:t>
            </a:r>
            <a:r>
              <a:rPr lang="fr-FR" dirty="0">
                <a:solidFill>
                  <a:srgbClr val="0070C0"/>
                </a:solidFill>
              </a:rPr>
              <a:t>n° </a:t>
            </a:r>
            <a:r>
              <a:rPr lang="fr-FR" dirty="0" smtClean="0">
                <a:solidFill>
                  <a:srgbClr val="0070C0"/>
                </a:solidFill>
              </a:rPr>
              <a:t>3 : Contribuer </a:t>
            </a:r>
            <a:r>
              <a:rPr lang="fr-FR" dirty="0">
                <a:solidFill>
                  <a:srgbClr val="0070C0"/>
                </a:solidFill>
              </a:rPr>
              <a:t>à l’amélioration de l’activité de </a:t>
            </a:r>
            <a:r>
              <a:rPr lang="fr-FR" dirty="0" smtClean="0">
                <a:solidFill>
                  <a:srgbClr val="0070C0"/>
                </a:solidFill>
              </a:rPr>
              <a:t>transport</a:t>
            </a:r>
            <a:endParaRPr lang="fr-FR" sz="1050" dirty="0">
              <a:solidFill>
                <a:srgbClr val="0070C0"/>
              </a:solidFill>
            </a:endParaRPr>
          </a:p>
        </p:txBody>
      </p:sp>
    </p:spTree>
    <p:extLst>
      <p:ext uri="{BB962C8B-B14F-4D97-AF65-F5344CB8AC3E}">
        <p14:creationId xmlns:p14="http://schemas.microsoft.com/office/powerpoint/2010/main" val="39051300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9552" y="519522"/>
            <a:ext cx="3240360" cy="369332"/>
          </a:xfrm>
          <a:prstGeom prst="rect">
            <a:avLst/>
          </a:prstGeom>
          <a:noFill/>
        </p:spPr>
        <p:txBody>
          <a:bodyPr wrap="square" rtlCol="0">
            <a:spAutoFit/>
          </a:bodyPr>
          <a:lstStyle/>
          <a:p>
            <a:endParaRPr lang="fr-FR" dirty="0"/>
          </a:p>
        </p:txBody>
      </p:sp>
      <p:pic>
        <p:nvPicPr>
          <p:cNvPr id="10" name="Image 9" descr="Ministère de l'éducation nationale, de l'enseignement supèrieur et de la recherch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1" y="417336"/>
            <a:ext cx="2140585" cy="491014"/>
          </a:xfrm>
          <a:prstGeom prst="rect">
            <a:avLst/>
          </a:prstGeom>
          <a:noFill/>
          <a:ln>
            <a:noFill/>
          </a:ln>
        </p:spPr>
      </p:pic>
      <p:sp>
        <p:nvSpPr>
          <p:cNvPr id="8" name="ZoneTexte 7"/>
          <p:cNvSpPr txBox="1"/>
          <p:nvPr/>
        </p:nvSpPr>
        <p:spPr>
          <a:xfrm>
            <a:off x="611561" y="1479144"/>
            <a:ext cx="8064896" cy="3139321"/>
          </a:xfrm>
          <a:prstGeom prst="rect">
            <a:avLst/>
          </a:prstGeom>
          <a:noFill/>
          <a:ln w="38100">
            <a:solidFill>
              <a:srgbClr val="FF9900"/>
            </a:solidFill>
            <a:prstDash val="lgDash"/>
          </a:ln>
        </p:spPr>
        <p:txBody>
          <a:bodyPr wrap="square" rtlCol="0">
            <a:spAutoFit/>
          </a:bodyPr>
          <a:lstStyle/>
          <a:p>
            <a:r>
              <a:rPr lang="fr-FR" sz="1600" b="1" dirty="0">
                <a:solidFill>
                  <a:srgbClr val="00B0F0"/>
                </a:solidFill>
              </a:rPr>
              <a:t> </a:t>
            </a:r>
            <a:r>
              <a:rPr lang="fr-FR" b="1" dirty="0" smtClean="0">
                <a:solidFill>
                  <a:srgbClr val="0070C0"/>
                </a:solidFill>
              </a:rPr>
              <a:t>E32 </a:t>
            </a:r>
            <a:r>
              <a:rPr lang="fr-FR" b="1" dirty="0">
                <a:solidFill>
                  <a:srgbClr val="0070C0"/>
                </a:solidFill>
              </a:rPr>
              <a:t>- Sous-épreuve </a:t>
            </a:r>
            <a:r>
              <a:rPr lang="fr-FR" b="1" dirty="0" smtClean="0">
                <a:solidFill>
                  <a:srgbClr val="0070C0"/>
                </a:solidFill>
              </a:rPr>
              <a:t>« Contribution </a:t>
            </a:r>
            <a:r>
              <a:rPr lang="fr-FR" b="1" dirty="0">
                <a:solidFill>
                  <a:srgbClr val="0070C0"/>
                </a:solidFill>
              </a:rPr>
              <a:t>à l’amélioration de l’activité de transport (U32</a:t>
            </a:r>
            <a:r>
              <a:rPr lang="fr-FR" b="1" dirty="0" smtClean="0">
                <a:solidFill>
                  <a:srgbClr val="0070C0"/>
                </a:solidFill>
              </a:rPr>
              <a:t>) » </a:t>
            </a:r>
            <a:r>
              <a:rPr lang="fr-FR" b="1" dirty="0">
                <a:solidFill>
                  <a:srgbClr val="0070C0"/>
                </a:solidFill>
              </a:rPr>
              <a:t> </a:t>
            </a:r>
            <a:r>
              <a:rPr lang="fr-FR" b="1" dirty="0" smtClean="0">
                <a:solidFill>
                  <a:srgbClr val="0070C0"/>
                </a:solidFill>
              </a:rPr>
              <a:t>COEF 4 en CCF</a:t>
            </a:r>
          </a:p>
          <a:p>
            <a:r>
              <a:rPr lang="fr-FR" dirty="0" smtClean="0">
                <a:solidFill>
                  <a:srgbClr val="0070C0"/>
                </a:solidFill>
              </a:rPr>
              <a:t> </a:t>
            </a:r>
            <a:endParaRPr lang="fr-FR" dirty="0">
              <a:solidFill>
                <a:srgbClr val="0070C0"/>
              </a:solidFill>
            </a:endParaRPr>
          </a:p>
          <a:p>
            <a:pPr marL="742950" lvl="1" indent="-285750">
              <a:buFont typeface="Wingdings" panose="05000000000000000000" pitchFamily="2" charset="2"/>
              <a:buChar char="§"/>
            </a:pPr>
            <a:r>
              <a:rPr lang="fr-FR" sz="1600" dirty="0" smtClean="0">
                <a:solidFill>
                  <a:srgbClr val="0070C0"/>
                </a:solidFill>
              </a:rPr>
              <a:t>Déroulement </a:t>
            </a:r>
            <a:r>
              <a:rPr lang="fr-FR" sz="1600" dirty="0">
                <a:solidFill>
                  <a:srgbClr val="0070C0"/>
                </a:solidFill>
              </a:rPr>
              <a:t>de la seconde situation </a:t>
            </a:r>
            <a:r>
              <a:rPr lang="fr-FR" sz="1600">
                <a:solidFill>
                  <a:srgbClr val="0070C0"/>
                </a:solidFill>
              </a:rPr>
              <a:t>d’évaluation </a:t>
            </a:r>
            <a:endParaRPr lang="fr-FR" sz="1600" dirty="0" smtClean="0">
              <a:solidFill>
                <a:srgbClr val="0070C0"/>
              </a:solidFill>
            </a:endParaRPr>
          </a:p>
          <a:p>
            <a:pPr lvl="1"/>
            <a:endParaRPr lang="fr-FR" sz="1600" dirty="0" smtClean="0">
              <a:solidFill>
                <a:srgbClr val="0070C0"/>
              </a:solidFill>
            </a:endParaRPr>
          </a:p>
          <a:p>
            <a:pPr marL="742950" lvl="1" indent="-285750">
              <a:buFont typeface="Wingdings" panose="05000000000000000000" pitchFamily="2" charset="2"/>
              <a:buChar char="§"/>
            </a:pPr>
            <a:r>
              <a:rPr lang="fr-FR" sz="1600" dirty="0" smtClean="0">
                <a:solidFill>
                  <a:srgbClr val="0070C0"/>
                </a:solidFill>
              </a:rPr>
              <a:t>Dans </a:t>
            </a:r>
            <a:r>
              <a:rPr lang="fr-FR" sz="1600" dirty="0">
                <a:solidFill>
                  <a:srgbClr val="0070C0"/>
                </a:solidFill>
              </a:rPr>
              <a:t>un premier temps, le candidat présente l’entreprise, le service et la situation professionnelle,  supports de son dossier. Puis, il expose les constats faits et explique les axes d’amélioration mis en œuvre ou proposés</a:t>
            </a:r>
            <a:r>
              <a:rPr lang="fr-FR" sz="1600" dirty="0" smtClean="0">
                <a:solidFill>
                  <a:srgbClr val="0070C0"/>
                </a:solidFill>
              </a:rPr>
              <a:t>.</a:t>
            </a:r>
          </a:p>
          <a:p>
            <a:pPr marL="742950" lvl="1" indent="-285750">
              <a:buFont typeface="Wingdings" panose="05000000000000000000" pitchFamily="2" charset="2"/>
              <a:buChar char="§"/>
            </a:pPr>
            <a:endParaRPr lang="fr-FR" sz="1600" dirty="0" smtClean="0">
              <a:solidFill>
                <a:srgbClr val="0070C0"/>
              </a:solidFill>
            </a:endParaRPr>
          </a:p>
          <a:p>
            <a:pPr marL="742950" lvl="1" indent="-285750">
              <a:buFont typeface="Wingdings" panose="05000000000000000000" pitchFamily="2" charset="2"/>
              <a:buChar char="§"/>
            </a:pPr>
            <a:r>
              <a:rPr lang="fr-FR" sz="1600" dirty="0" smtClean="0">
                <a:solidFill>
                  <a:srgbClr val="0070C0"/>
                </a:solidFill>
              </a:rPr>
              <a:t>Dans </a:t>
            </a:r>
            <a:r>
              <a:rPr lang="fr-FR" sz="1600" dirty="0">
                <a:solidFill>
                  <a:srgbClr val="0070C0"/>
                </a:solidFill>
              </a:rPr>
              <a:t>un second temps, les membres de la commission d’évaluation interrogent le candidat afin d’apprécier  la pertinence de ses constats et la cohérence des solutions proposées</a:t>
            </a:r>
            <a:r>
              <a:rPr lang="fr-FR" sz="1600" dirty="0" smtClean="0">
                <a:solidFill>
                  <a:srgbClr val="0070C0"/>
                </a:solidFill>
              </a:rPr>
              <a:t>.</a:t>
            </a:r>
            <a:endParaRPr lang="fr-FR" sz="1600" dirty="0">
              <a:solidFill>
                <a:srgbClr val="0070C0"/>
              </a:solidFill>
            </a:endParaRPr>
          </a:p>
        </p:txBody>
      </p:sp>
      <p:sp>
        <p:nvSpPr>
          <p:cNvPr id="11" name="ZoneTexte 10"/>
          <p:cNvSpPr txBox="1"/>
          <p:nvPr/>
        </p:nvSpPr>
        <p:spPr>
          <a:xfrm>
            <a:off x="3779912" y="275076"/>
            <a:ext cx="5040560" cy="646331"/>
          </a:xfrm>
          <a:prstGeom prst="rect">
            <a:avLst/>
          </a:prstGeom>
          <a:noFill/>
          <a:ln w="57150">
            <a:solidFill>
              <a:srgbClr val="FF9900"/>
            </a:solidFill>
          </a:ln>
        </p:spPr>
        <p:txBody>
          <a:bodyPr wrap="square" rtlCol="0">
            <a:spAutoFit/>
          </a:bodyPr>
          <a:lstStyle/>
          <a:p>
            <a:pPr algn="ctr"/>
            <a:r>
              <a:rPr lang="fr-FR" dirty="0" smtClean="0">
                <a:solidFill>
                  <a:srgbClr val="0070C0"/>
                </a:solidFill>
              </a:rPr>
              <a:t>Evaluation du bloc </a:t>
            </a:r>
            <a:r>
              <a:rPr lang="fr-FR" dirty="0">
                <a:solidFill>
                  <a:srgbClr val="0070C0"/>
                </a:solidFill>
              </a:rPr>
              <a:t>n° </a:t>
            </a:r>
            <a:r>
              <a:rPr lang="fr-FR" dirty="0" smtClean="0">
                <a:solidFill>
                  <a:srgbClr val="0070C0"/>
                </a:solidFill>
              </a:rPr>
              <a:t>3 : Contribuer </a:t>
            </a:r>
            <a:r>
              <a:rPr lang="fr-FR" dirty="0">
                <a:solidFill>
                  <a:srgbClr val="0070C0"/>
                </a:solidFill>
              </a:rPr>
              <a:t>à l’amélioration de l’activité de </a:t>
            </a:r>
            <a:r>
              <a:rPr lang="fr-FR" dirty="0" smtClean="0">
                <a:solidFill>
                  <a:srgbClr val="0070C0"/>
                </a:solidFill>
              </a:rPr>
              <a:t>transport</a:t>
            </a:r>
            <a:endParaRPr lang="fr-FR" sz="1050" dirty="0">
              <a:solidFill>
                <a:srgbClr val="0070C0"/>
              </a:solidFill>
            </a:endParaRPr>
          </a:p>
        </p:txBody>
      </p:sp>
      <p:sp>
        <p:nvSpPr>
          <p:cNvPr id="2" name="Rectangle 1"/>
          <p:cNvSpPr/>
          <p:nvPr/>
        </p:nvSpPr>
        <p:spPr>
          <a:xfrm>
            <a:off x="4450813" y="2433251"/>
            <a:ext cx="248786" cy="369332"/>
          </a:xfrm>
          <a:prstGeom prst="rect">
            <a:avLst/>
          </a:prstGeom>
        </p:spPr>
        <p:txBody>
          <a:bodyPr wrap="none">
            <a:spAutoFit/>
          </a:bodyPr>
          <a:lstStyle/>
          <a:p>
            <a:r>
              <a:rPr lang="fr-FR" b="1" dirty="0">
                <a:solidFill>
                  <a:srgbClr val="00B0F0"/>
                </a:solidFill>
              </a:rPr>
              <a:t> </a:t>
            </a:r>
            <a:endParaRPr lang="fr-FR" dirty="0"/>
          </a:p>
        </p:txBody>
      </p:sp>
    </p:spTree>
    <p:extLst>
      <p:ext uri="{BB962C8B-B14F-4D97-AF65-F5344CB8AC3E}">
        <p14:creationId xmlns:p14="http://schemas.microsoft.com/office/powerpoint/2010/main" val="29631887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1707654"/>
            <a:ext cx="7772400" cy="1878806"/>
          </a:xfrm>
        </p:spPr>
        <p:txBody>
          <a:bodyPr/>
          <a:lstStyle/>
          <a:p>
            <a:r>
              <a:rPr lang="fr-FR" dirty="0" smtClean="0">
                <a:solidFill>
                  <a:srgbClr val="0070C0"/>
                </a:solidFill>
              </a:rPr>
              <a:t>Merci pour votre attention</a:t>
            </a:r>
            <a:br>
              <a:rPr lang="fr-FR" dirty="0" smtClean="0">
                <a:solidFill>
                  <a:srgbClr val="0070C0"/>
                </a:solidFill>
              </a:rPr>
            </a:br>
            <a:endParaRPr lang="fr-FR" dirty="0">
              <a:solidFill>
                <a:srgbClr val="0070C0"/>
              </a:solidFill>
            </a:endParaRPr>
          </a:p>
        </p:txBody>
      </p:sp>
      <p:pic>
        <p:nvPicPr>
          <p:cNvPr id="5" name="Image 4" descr="Ministère de l'éducation nationale, de l'enseignement supèrieur et de la recherch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1" y="417336"/>
            <a:ext cx="2140585" cy="491014"/>
          </a:xfrm>
          <a:prstGeom prst="rect">
            <a:avLst/>
          </a:prstGeom>
          <a:noFill/>
          <a:ln>
            <a:noFill/>
          </a:ln>
        </p:spPr>
      </p:pic>
    </p:spTree>
    <p:extLst>
      <p:ext uri="{BB962C8B-B14F-4D97-AF65-F5344CB8AC3E}">
        <p14:creationId xmlns:p14="http://schemas.microsoft.com/office/powerpoint/2010/main" val="1789852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pied de page 2"/>
          <p:cNvSpPr>
            <a:spLocks noGrp="1"/>
          </p:cNvSpPr>
          <p:nvPr>
            <p:ph type="ftr" sz="quarter" idx="11"/>
          </p:nvPr>
        </p:nvSpPr>
        <p:spPr/>
        <p:txBody>
          <a:bodyPr/>
          <a:lstStyle/>
          <a:p>
            <a:r>
              <a:rPr lang="fr-FR" dirty="0"/>
              <a:t>Direction générale de l’enseignement scolaire – Bureau de la formation des personnels enseignants et d’éducation (C1-2</a:t>
            </a:r>
            <a:r>
              <a:rPr lang="fr-FR" dirty="0" smtClean="0"/>
              <a:t>)</a:t>
            </a:r>
            <a:endParaRPr lang="fr-FR" dirty="0"/>
          </a:p>
        </p:txBody>
      </p:sp>
      <p:sp>
        <p:nvSpPr>
          <p:cNvPr id="4" name="Espace réservé du texte 3"/>
          <p:cNvSpPr>
            <a:spLocks noGrp="1"/>
          </p:cNvSpPr>
          <p:nvPr>
            <p:ph type="body" sz="quarter" idx="13"/>
          </p:nvPr>
        </p:nvSpPr>
        <p:spPr/>
        <p:txBody>
          <a:bodyPr/>
          <a:lstStyle/>
          <a:p>
            <a:r>
              <a:rPr lang="fr-FR"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Questions diverses</a:t>
            </a:r>
          </a:p>
          <a:p>
            <a:endParaRPr lang="fr-FR"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4098" name="Picture 2" descr="bonhomme blanc point d’ interrogation | images gratuite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627534"/>
            <a:ext cx="3619500" cy="3619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347864" y="411511"/>
            <a:ext cx="4966320" cy="720080"/>
          </a:xfrm>
        </p:spPr>
        <p:txBody>
          <a:bodyPr/>
          <a:lstStyle/>
          <a:p>
            <a:r>
              <a:rPr lang="fr-FR" sz="2400" dirty="0" smtClean="0">
                <a:solidFill>
                  <a:srgbClr val="FFC000"/>
                </a:solidFill>
              </a:rPr>
              <a:t>Les membres du groupe de travail</a:t>
            </a:r>
            <a:endParaRPr lang="fr-FR" sz="2400" dirty="0">
              <a:solidFill>
                <a:srgbClr val="FFC000"/>
              </a:solidFill>
            </a:endParaRPr>
          </a:p>
        </p:txBody>
      </p:sp>
      <p:sp>
        <p:nvSpPr>
          <p:cNvPr id="3" name="Sous-titre 2"/>
          <p:cNvSpPr>
            <a:spLocks noGrp="1"/>
          </p:cNvSpPr>
          <p:nvPr>
            <p:ph type="subTitle" idx="1"/>
          </p:nvPr>
        </p:nvSpPr>
        <p:spPr>
          <a:xfrm>
            <a:off x="1371600" y="1419622"/>
            <a:ext cx="6400800" cy="3096344"/>
          </a:xfrm>
        </p:spPr>
        <p:txBody>
          <a:bodyPr>
            <a:normAutofit/>
          </a:bodyPr>
          <a:lstStyle/>
          <a:p>
            <a:pPr algn="l"/>
            <a:r>
              <a:rPr lang="fr-FR" sz="2000" b="1" dirty="0" smtClean="0">
                <a:solidFill>
                  <a:srgbClr val="0070C0"/>
                </a:solidFill>
              </a:rPr>
              <a:t>Pour l’Education nationale :</a:t>
            </a:r>
          </a:p>
          <a:p>
            <a:pPr algn="l"/>
            <a:r>
              <a:rPr lang="fr-FR" sz="1800" dirty="0" smtClean="0">
                <a:solidFill>
                  <a:srgbClr val="0070C0"/>
                </a:solidFill>
              </a:rPr>
              <a:t>Sabine PIOT, représentante de la DGESCO</a:t>
            </a:r>
          </a:p>
          <a:p>
            <a:pPr algn="l"/>
            <a:r>
              <a:rPr lang="fr-FR" sz="1800" dirty="0" smtClean="0">
                <a:solidFill>
                  <a:srgbClr val="0070C0"/>
                </a:solidFill>
              </a:rPr>
              <a:t>Pierre VINARD, IGESR Economie et gestion</a:t>
            </a:r>
            <a:br>
              <a:rPr lang="fr-FR" sz="1800" dirty="0" smtClean="0">
                <a:solidFill>
                  <a:srgbClr val="0070C0"/>
                </a:solidFill>
              </a:rPr>
            </a:br>
            <a:r>
              <a:rPr lang="fr-FR" sz="1800" dirty="0" smtClean="0">
                <a:solidFill>
                  <a:srgbClr val="0070C0"/>
                </a:solidFill>
              </a:rPr>
              <a:t>Sylvette RODRIGUES, IEN-ET EG Reims</a:t>
            </a:r>
          </a:p>
          <a:p>
            <a:pPr algn="l"/>
            <a:r>
              <a:rPr lang="fr-FR" sz="1800" dirty="0" smtClean="0">
                <a:solidFill>
                  <a:srgbClr val="0070C0"/>
                </a:solidFill>
              </a:rPr>
              <a:t>Philippe VIAIN, IEN-ET EG Strasbourg</a:t>
            </a:r>
          </a:p>
          <a:p>
            <a:pPr algn="l"/>
            <a:r>
              <a:rPr lang="fr-FR" sz="1800" dirty="0" smtClean="0">
                <a:solidFill>
                  <a:srgbClr val="0070C0"/>
                </a:solidFill>
              </a:rPr>
              <a:t>Solange KUCWAJ, PLP Transport Créteil</a:t>
            </a:r>
          </a:p>
          <a:p>
            <a:pPr algn="l"/>
            <a:r>
              <a:rPr lang="fr-FR" sz="1800" dirty="0" smtClean="0">
                <a:solidFill>
                  <a:srgbClr val="0070C0"/>
                </a:solidFill>
              </a:rPr>
              <a:t>Isabelle COPERE, PLP Transport Lyon</a:t>
            </a:r>
          </a:p>
          <a:p>
            <a:pPr algn="l"/>
            <a:r>
              <a:rPr lang="fr-FR" sz="1800" dirty="0" smtClean="0">
                <a:solidFill>
                  <a:srgbClr val="0070C0"/>
                </a:solidFill>
              </a:rPr>
              <a:t>Emmanuelle CASSAN, PLP Logistique Lille</a:t>
            </a:r>
          </a:p>
          <a:p>
            <a:pPr algn="l"/>
            <a:r>
              <a:rPr lang="fr-FR" sz="1800" dirty="0" smtClean="0">
                <a:solidFill>
                  <a:srgbClr val="0070C0"/>
                </a:solidFill>
              </a:rPr>
              <a:t>Philippe LECLERCQ, PLP Transport Lille</a:t>
            </a:r>
          </a:p>
        </p:txBody>
      </p:sp>
      <p:sp>
        <p:nvSpPr>
          <p:cNvPr id="4" name="Espace réservé de la date 3"/>
          <p:cNvSpPr>
            <a:spLocks noGrp="1"/>
          </p:cNvSpPr>
          <p:nvPr>
            <p:ph type="dt" sz="half" idx="10"/>
          </p:nvPr>
        </p:nvSpPr>
        <p:spPr/>
        <p:txBody>
          <a:bodyPr/>
          <a:lstStyle/>
          <a:p>
            <a:fld id="{CEC1F888-D79C-4604-8263-4867408A3489}" type="datetime1">
              <a:rPr lang="fr-FR" smtClean="0"/>
              <a:t>11/01/2021</a:t>
            </a:fld>
            <a:endParaRPr lang="fr-FR"/>
          </a:p>
        </p:txBody>
      </p:sp>
      <p:sp>
        <p:nvSpPr>
          <p:cNvPr id="5" name="Espace réservé du numéro de diapositive 4"/>
          <p:cNvSpPr>
            <a:spLocks noGrp="1"/>
          </p:cNvSpPr>
          <p:nvPr>
            <p:ph type="sldNum" sz="quarter" idx="11"/>
          </p:nvPr>
        </p:nvSpPr>
        <p:spPr/>
        <p:txBody>
          <a:bodyPr/>
          <a:lstStyle/>
          <a:p>
            <a:fld id="{6214FA3D-E408-4A44-B103-26D4F7ECF0C8}" type="slidenum">
              <a:rPr lang="fr-FR" smtClean="0"/>
              <a:t>3</a:t>
            </a:fld>
            <a:endParaRPr lang="fr-FR"/>
          </a:p>
        </p:txBody>
      </p:sp>
      <p:sp>
        <p:nvSpPr>
          <p:cNvPr id="6" name="Espace réservé du pied de page 5"/>
          <p:cNvSpPr>
            <a:spLocks noGrp="1"/>
          </p:cNvSpPr>
          <p:nvPr>
            <p:ph type="ftr" sz="quarter" idx="12"/>
          </p:nvPr>
        </p:nvSpPr>
        <p:spPr/>
        <p:txBody>
          <a:bodyPr/>
          <a:lstStyle/>
          <a:p>
            <a:endParaRPr lang="fr-FR"/>
          </a:p>
        </p:txBody>
      </p:sp>
    </p:spTree>
    <p:extLst>
      <p:ext uri="{BB962C8B-B14F-4D97-AF65-F5344CB8AC3E}">
        <p14:creationId xmlns:p14="http://schemas.microsoft.com/office/powerpoint/2010/main" val="5782849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347864" y="411511"/>
            <a:ext cx="4966320" cy="720080"/>
          </a:xfrm>
        </p:spPr>
        <p:txBody>
          <a:bodyPr/>
          <a:lstStyle/>
          <a:p>
            <a:r>
              <a:rPr lang="fr-FR" sz="2400" dirty="0" smtClean="0">
                <a:solidFill>
                  <a:srgbClr val="FFC000"/>
                </a:solidFill>
              </a:rPr>
              <a:t>Les membres du groupe de travail</a:t>
            </a:r>
            <a:endParaRPr lang="fr-FR" sz="2400" dirty="0">
              <a:solidFill>
                <a:srgbClr val="FFC000"/>
              </a:solidFill>
            </a:endParaRPr>
          </a:p>
        </p:txBody>
      </p:sp>
      <p:sp>
        <p:nvSpPr>
          <p:cNvPr id="3" name="Sous-titre 2"/>
          <p:cNvSpPr>
            <a:spLocks noGrp="1"/>
          </p:cNvSpPr>
          <p:nvPr>
            <p:ph type="subTitle" idx="1"/>
          </p:nvPr>
        </p:nvSpPr>
        <p:spPr>
          <a:xfrm>
            <a:off x="1371600" y="1419622"/>
            <a:ext cx="6400800" cy="3209528"/>
          </a:xfrm>
        </p:spPr>
        <p:txBody>
          <a:bodyPr>
            <a:normAutofit/>
          </a:bodyPr>
          <a:lstStyle/>
          <a:p>
            <a:pPr algn="l"/>
            <a:r>
              <a:rPr lang="fr-FR" b="1" dirty="0" smtClean="0">
                <a:solidFill>
                  <a:srgbClr val="0070C0"/>
                </a:solidFill>
              </a:rPr>
              <a:t>Pour l’AFT :</a:t>
            </a:r>
          </a:p>
          <a:p>
            <a:pPr marL="628650" lvl="1" indent="-171450" algn="l">
              <a:buFont typeface="Arial" panose="020B0604020202020204" pitchFamily="34" charset="0"/>
              <a:buChar char="•"/>
            </a:pPr>
            <a:r>
              <a:rPr lang="fr-FR" sz="2000" dirty="0" smtClean="0">
                <a:solidFill>
                  <a:srgbClr val="0070C0"/>
                </a:solidFill>
              </a:rPr>
              <a:t>Philippe GAUMET, directeur  de l’ingénierie et de la formation</a:t>
            </a:r>
          </a:p>
          <a:p>
            <a:pPr marL="628650" lvl="1" indent="-171450" algn="l">
              <a:buFont typeface="Arial" panose="020B0604020202020204" pitchFamily="34" charset="0"/>
              <a:buChar char="•"/>
            </a:pPr>
            <a:r>
              <a:rPr lang="fr-FR" sz="2000" dirty="0" smtClean="0">
                <a:solidFill>
                  <a:srgbClr val="0070C0"/>
                </a:solidFill>
              </a:rPr>
              <a:t>Carol LUSSATO, </a:t>
            </a:r>
            <a:r>
              <a:rPr lang="fr-FR" sz="2000" dirty="0">
                <a:solidFill>
                  <a:srgbClr val="0070C0"/>
                </a:solidFill>
              </a:rPr>
              <a:t>Responsable pôle </a:t>
            </a:r>
            <a:r>
              <a:rPr lang="fr-FR" sz="2000" dirty="0" smtClean="0">
                <a:solidFill>
                  <a:srgbClr val="0070C0"/>
                </a:solidFill>
              </a:rPr>
              <a:t>exploitation, directrice </a:t>
            </a:r>
            <a:r>
              <a:rPr lang="fr-FR" sz="2000" dirty="0">
                <a:solidFill>
                  <a:srgbClr val="0070C0"/>
                </a:solidFill>
              </a:rPr>
              <a:t>adjointe du </a:t>
            </a:r>
            <a:r>
              <a:rPr lang="fr-FR" sz="2000" dirty="0" smtClean="0">
                <a:solidFill>
                  <a:srgbClr val="0070C0"/>
                </a:solidFill>
              </a:rPr>
              <a:t>Département</a:t>
            </a:r>
            <a:endParaRPr lang="fr-FR" sz="2000" dirty="0">
              <a:solidFill>
                <a:srgbClr val="0070C0"/>
              </a:solidFill>
            </a:endParaRPr>
          </a:p>
          <a:p>
            <a:pPr marL="628650" lvl="1" indent="-171450" algn="l">
              <a:buFont typeface="Arial" panose="020B0604020202020204" pitchFamily="34" charset="0"/>
              <a:buChar char="•"/>
            </a:pPr>
            <a:r>
              <a:rPr lang="fr-FR" sz="2000" dirty="0" smtClean="0">
                <a:solidFill>
                  <a:srgbClr val="0070C0"/>
                </a:solidFill>
              </a:rPr>
              <a:t>Florence GRAS, Chargée </a:t>
            </a:r>
            <a:r>
              <a:rPr lang="fr-FR" sz="2000" dirty="0">
                <a:solidFill>
                  <a:srgbClr val="0070C0"/>
                </a:solidFill>
              </a:rPr>
              <a:t>de </a:t>
            </a:r>
            <a:r>
              <a:rPr lang="fr-FR" sz="2000" dirty="0" smtClean="0">
                <a:solidFill>
                  <a:srgbClr val="0070C0"/>
                </a:solidFill>
              </a:rPr>
              <a:t>mission, département </a:t>
            </a:r>
            <a:r>
              <a:rPr lang="fr-FR" sz="2000" dirty="0">
                <a:solidFill>
                  <a:srgbClr val="0070C0"/>
                </a:solidFill>
              </a:rPr>
              <a:t>de l’Ingénierie Pédagogique - Pôle Exploitation</a:t>
            </a:r>
          </a:p>
          <a:p>
            <a:pPr algn="l"/>
            <a:endParaRPr lang="fr-FR" sz="1800" dirty="0" smtClean="0">
              <a:solidFill>
                <a:srgbClr val="0070C0"/>
              </a:solidFill>
            </a:endParaRPr>
          </a:p>
        </p:txBody>
      </p:sp>
      <p:sp>
        <p:nvSpPr>
          <p:cNvPr id="4" name="Espace réservé de la date 3"/>
          <p:cNvSpPr>
            <a:spLocks noGrp="1"/>
          </p:cNvSpPr>
          <p:nvPr>
            <p:ph type="dt" sz="half" idx="10"/>
          </p:nvPr>
        </p:nvSpPr>
        <p:spPr/>
        <p:txBody>
          <a:bodyPr/>
          <a:lstStyle/>
          <a:p>
            <a:fld id="{CEC1F888-D79C-4604-8263-4867408A3489}" type="datetime1">
              <a:rPr lang="fr-FR" smtClean="0"/>
              <a:t>11/01/2021</a:t>
            </a:fld>
            <a:endParaRPr lang="fr-FR"/>
          </a:p>
        </p:txBody>
      </p:sp>
      <p:sp>
        <p:nvSpPr>
          <p:cNvPr id="5" name="Espace réservé du numéro de diapositive 4"/>
          <p:cNvSpPr>
            <a:spLocks noGrp="1"/>
          </p:cNvSpPr>
          <p:nvPr>
            <p:ph type="sldNum" sz="quarter" idx="11"/>
          </p:nvPr>
        </p:nvSpPr>
        <p:spPr/>
        <p:txBody>
          <a:bodyPr/>
          <a:lstStyle/>
          <a:p>
            <a:fld id="{6214FA3D-E408-4A44-B103-26D4F7ECF0C8}" type="slidenum">
              <a:rPr lang="fr-FR" smtClean="0"/>
              <a:t>4</a:t>
            </a:fld>
            <a:endParaRPr lang="fr-FR"/>
          </a:p>
        </p:txBody>
      </p:sp>
      <p:sp>
        <p:nvSpPr>
          <p:cNvPr id="6" name="Espace réservé du pied de page 5"/>
          <p:cNvSpPr>
            <a:spLocks noGrp="1"/>
          </p:cNvSpPr>
          <p:nvPr>
            <p:ph type="ftr" sz="quarter" idx="12"/>
          </p:nvPr>
        </p:nvSpPr>
        <p:spPr/>
        <p:txBody>
          <a:bodyPr/>
          <a:lstStyle/>
          <a:p>
            <a:endParaRPr lang="fr-FR"/>
          </a:p>
        </p:txBody>
      </p:sp>
    </p:spTree>
    <p:extLst>
      <p:ext uri="{BB962C8B-B14F-4D97-AF65-F5344CB8AC3E}">
        <p14:creationId xmlns:p14="http://schemas.microsoft.com/office/powerpoint/2010/main" val="3938226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55576" y="1203598"/>
            <a:ext cx="7200800" cy="2862322"/>
          </a:xfrm>
          <a:prstGeom prst="rect">
            <a:avLst/>
          </a:prstGeom>
          <a:noFill/>
        </p:spPr>
        <p:txBody>
          <a:bodyPr wrap="square" rtlCol="0">
            <a:spAutoFit/>
          </a:bodyPr>
          <a:lstStyle/>
          <a:p>
            <a:pPr algn="ctr"/>
            <a:r>
              <a:rPr lang="fr-FR" sz="3600" b="1" dirty="0" smtClean="0">
                <a:solidFill>
                  <a:srgbClr val="0070C0"/>
                </a:solidFill>
              </a:rPr>
              <a:t>La présentation du  nouveau référentiel du baccalauréat professionnel Organisation de transport de marchandises (OTM)</a:t>
            </a:r>
          </a:p>
        </p:txBody>
      </p:sp>
      <p:sp>
        <p:nvSpPr>
          <p:cNvPr id="5" name="ZoneTexte 4"/>
          <p:cNvSpPr txBox="1"/>
          <p:nvPr/>
        </p:nvSpPr>
        <p:spPr>
          <a:xfrm>
            <a:off x="539552" y="519522"/>
            <a:ext cx="3240360" cy="369332"/>
          </a:xfrm>
          <a:prstGeom prst="rect">
            <a:avLst/>
          </a:prstGeom>
          <a:noFill/>
        </p:spPr>
        <p:txBody>
          <a:bodyPr wrap="square" rtlCol="0">
            <a:spAutoFit/>
          </a:bodyPr>
          <a:lstStyle/>
          <a:p>
            <a:endParaRPr lang="fr-FR" dirty="0"/>
          </a:p>
        </p:txBody>
      </p:sp>
      <p:pic>
        <p:nvPicPr>
          <p:cNvPr id="6" name="Image 5" descr="Ministère de l'éducation nationale, de l'enseignement supèrieur et de la recherch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7" y="411510"/>
            <a:ext cx="2140585" cy="491014"/>
          </a:xfrm>
          <a:prstGeom prst="rect">
            <a:avLst/>
          </a:prstGeom>
          <a:noFill/>
          <a:ln>
            <a:noFill/>
          </a:ln>
        </p:spPr>
      </p:pic>
    </p:spTree>
    <p:extLst>
      <p:ext uri="{BB962C8B-B14F-4D97-AF65-F5344CB8AC3E}">
        <p14:creationId xmlns:p14="http://schemas.microsoft.com/office/powerpoint/2010/main" val="2305147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9552" y="519522"/>
            <a:ext cx="3240360" cy="369332"/>
          </a:xfrm>
          <a:prstGeom prst="rect">
            <a:avLst/>
          </a:prstGeom>
          <a:noFill/>
        </p:spPr>
        <p:txBody>
          <a:bodyPr wrap="square" rtlCol="0">
            <a:spAutoFit/>
          </a:bodyPr>
          <a:lstStyle/>
          <a:p>
            <a:endParaRPr lang="fr-FR" dirty="0"/>
          </a:p>
        </p:txBody>
      </p:sp>
      <p:sp>
        <p:nvSpPr>
          <p:cNvPr id="3" name="ZoneTexte 2"/>
          <p:cNvSpPr txBox="1"/>
          <p:nvPr/>
        </p:nvSpPr>
        <p:spPr>
          <a:xfrm>
            <a:off x="2987824" y="275077"/>
            <a:ext cx="5832648" cy="830997"/>
          </a:xfrm>
          <a:prstGeom prst="rect">
            <a:avLst/>
          </a:prstGeom>
          <a:noFill/>
          <a:ln w="57150">
            <a:solidFill>
              <a:srgbClr val="FF9900"/>
            </a:solidFill>
          </a:ln>
        </p:spPr>
        <p:txBody>
          <a:bodyPr wrap="square" rtlCol="0">
            <a:spAutoFit/>
          </a:bodyPr>
          <a:lstStyle/>
          <a:p>
            <a:pPr algn="ctr"/>
            <a:r>
              <a:rPr lang="fr-FR" sz="2400" b="1" dirty="0" smtClean="0">
                <a:solidFill>
                  <a:srgbClr val="0070C0"/>
                </a:solidFill>
              </a:rPr>
              <a:t>Les raisons de la rénovation du bac pro « transport »</a:t>
            </a:r>
            <a:endParaRPr lang="fr-FR" sz="2400" b="1" dirty="0">
              <a:solidFill>
                <a:srgbClr val="0070C0"/>
              </a:solidFill>
            </a:endParaRPr>
          </a:p>
        </p:txBody>
      </p:sp>
      <p:sp>
        <p:nvSpPr>
          <p:cNvPr id="2" name="ZoneTexte 1"/>
          <p:cNvSpPr txBox="1"/>
          <p:nvPr/>
        </p:nvSpPr>
        <p:spPr>
          <a:xfrm>
            <a:off x="527123" y="1275607"/>
            <a:ext cx="8149333" cy="1107996"/>
          </a:xfrm>
          <a:prstGeom prst="rect">
            <a:avLst/>
          </a:prstGeom>
          <a:noFill/>
          <a:ln w="19050">
            <a:solidFill>
              <a:srgbClr val="FF9900"/>
            </a:solidFill>
          </a:ln>
        </p:spPr>
        <p:txBody>
          <a:bodyPr wrap="square" rtlCol="0">
            <a:spAutoFit/>
          </a:bodyPr>
          <a:lstStyle/>
          <a:p>
            <a:r>
              <a:rPr lang="fr-FR" dirty="0" smtClean="0">
                <a:solidFill>
                  <a:schemeClr val="tx2">
                    <a:lumMod val="60000"/>
                    <a:lumOff val="40000"/>
                  </a:schemeClr>
                </a:solidFill>
              </a:rPr>
              <a:t>Des points faibles :</a:t>
            </a:r>
          </a:p>
          <a:p>
            <a:pPr marL="457200" indent="-457200">
              <a:buFont typeface="Wingdings" pitchFamily="2" charset="2"/>
              <a:buChar char="§"/>
            </a:pPr>
            <a:r>
              <a:rPr lang="fr-FR" sz="1600" dirty="0" smtClean="0">
                <a:solidFill>
                  <a:schemeClr val="tx2">
                    <a:lumMod val="60000"/>
                    <a:lumOff val="40000"/>
                  </a:schemeClr>
                </a:solidFill>
              </a:rPr>
              <a:t>Un manque d’attractivité de la formation </a:t>
            </a:r>
          </a:p>
          <a:p>
            <a:pPr marL="457200" indent="-457200">
              <a:buFont typeface="Wingdings" pitchFamily="2" charset="2"/>
              <a:buChar char="§"/>
            </a:pPr>
            <a:r>
              <a:rPr lang="fr-FR" sz="1600" dirty="0" smtClean="0">
                <a:solidFill>
                  <a:schemeClr val="tx2">
                    <a:lumMod val="60000"/>
                    <a:lumOff val="40000"/>
                  </a:schemeClr>
                </a:solidFill>
              </a:rPr>
              <a:t>Des lieux de PFMP difficiles à trouver</a:t>
            </a:r>
          </a:p>
          <a:p>
            <a:pPr marL="457200" indent="-457200">
              <a:buFont typeface="Wingdings" pitchFamily="2" charset="2"/>
              <a:buChar char="§"/>
            </a:pPr>
            <a:r>
              <a:rPr lang="fr-FR" sz="1600" dirty="0" smtClean="0">
                <a:solidFill>
                  <a:schemeClr val="tx2">
                    <a:lumMod val="60000"/>
                    <a:lumOff val="40000"/>
                  </a:schemeClr>
                </a:solidFill>
              </a:rPr>
              <a:t>Une insertion professionnelle peu aisée</a:t>
            </a:r>
            <a:endParaRPr lang="fr-FR" sz="1600" dirty="0">
              <a:solidFill>
                <a:schemeClr val="tx2">
                  <a:lumMod val="60000"/>
                  <a:lumOff val="40000"/>
                </a:schemeClr>
              </a:solidFill>
            </a:endParaRPr>
          </a:p>
        </p:txBody>
      </p:sp>
      <p:sp>
        <p:nvSpPr>
          <p:cNvPr id="15" name="ZoneTexte 14"/>
          <p:cNvSpPr txBox="1"/>
          <p:nvPr/>
        </p:nvSpPr>
        <p:spPr>
          <a:xfrm>
            <a:off x="539552" y="2465844"/>
            <a:ext cx="8149333" cy="1754326"/>
          </a:xfrm>
          <a:prstGeom prst="rect">
            <a:avLst/>
          </a:prstGeom>
          <a:noFill/>
          <a:ln w="19050">
            <a:solidFill>
              <a:srgbClr val="FF9900"/>
            </a:solidFill>
          </a:ln>
        </p:spPr>
        <p:txBody>
          <a:bodyPr wrap="square" rtlCol="0">
            <a:spAutoFit/>
          </a:bodyPr>
          <a:lstStyle/>
          <a:p>
            <a:r>
              <a:rPr lang="fr-FR" dirty="0" smtClean="0">
                <a:solidFill>
                  <a:schemeClr val="tx2">
                    <a:lumMod val="60000"/>
                    <a:lumOff val="40000"/>
                  </a:schemeClr>
                </a:solidFill>
              </a:rPr>
              <a:t>Des points forts :</a:t>
            </a:r>
          </a:p>
          <a:p>
            <a:pPr marL="457200" indent="-457200">
              <a:buFont typeface="Wingdings" pitchFamily="2" charset="2"/>
              <a:buChar char="§"/>
            </a:pPr>
            <a:r>
              <a:rPr lang="fr-FR" dirty="0" smtClean="0">
                <a:solidFill>
                  <a:schemeClr val="tx2">
                    <a:lumMod val="60000"/>
                    <a:lumOff val="40000"/>
                  </a:schemeClr>
                </a:solidFill>
              </a:rPr>
              <a:t>Une formation qui intéresse les professionnels :</a:t>
            </a:r>
          </a:p>
          <a:p>
            <a:pPr marL="457200" indent="-457200">
              <a:buFont typeface="Wingdings" pitchFamily="2" charset="2"/>
              <a:buChar char="§"/>
            </a:pPr>
            <a:r>
              <a:rPr lang="fr-FR" dirty="0" smtClean="0">
                <a:solidFill>
                  <a:schemeClr val="tx2">
                    <a:lumMod val="60000"/>
                    <a:lumOff val="40000"/>
                  </a:schemeClr>
                </a:solidFill>
              </a:rPr>
              <a:t>des jeunes avec une culture « Transport »</a:t>
            </a:r>
          </a:p>
          <a:p>
            <a:pPr marL="457200" indent="-457200">
              <a:buFont typeface="Wingdings" pitchFamily="2" charset="2"/>
              <a:buChar char="§"/>
            </a:pPr>
            <a:r>
              <a:rPr lang="fr-FR" dirty="0">
                <a:solidFill>
                  <a:schemeClr val="tx2">
                    <a:lumMod val="60000"/>
                    <a:lumOff val="40000"/>
                  </a:schemeClr>
                </a:solidFill>
              </a:rPr>
              <a:t>U</a:t>
            </a:r>
            <a:r>
              <a:rPr lang="fr-FR" dirty="0" smtClean="0">
                <a:solidFill>
                  <a:schemeClr val="tx2">
                    <a:lumMod val="60000"/>
                    <a:lumOff val="40000"/>
                  </a:schemeClr>
                </a:solidFill>
              </a:rPr>
              <a:t>n vivier pour les formations supérieures BTS TPL/GTLA</a:t>
            </a:r>
          </a:p>
          <a:p>
            <a:pPr marL="457200" indent="-457200">
              <a:buFont typeface="Wingdings" pitchFamily="2" charset="2"/>
              <a:buChar char="§"/>
            </a:pPr>
            <a:r>
              <a:rPr lang="fr-FR" dirty="0">
                <a:solidFill>
                  <a:schemeClr val="tx2">
                    <a:lumMod val="60000"/>
                    <a:lumOff val="40000"/>
                  </a:schemeClr>
                </a:solidFill>
              </a:rPr>
              <a:t>D</a:t>
            </a:r>
            <a:r>
              <a:rPr lang="fr-FR" dirty="0" smtClean="0">
                <a:solidFill>
                  <a:schemeClr val="tx2">
                    <a:lumMod val="60000"/>
                    <a:lumOff val="40000"/>
                  </a:schemeClr>
                </a:solidFill>
              </a:rPr>
              <a:t>es PFMP permettant l’acquisition de véritables compétences professionnelles </a:t>
            </a:r>
          </a:p>
        </p:txBody>
      </p:sp>
      <p:pic>
        <p:nvPicPr>
          <p:cNvPr id="16" name="Image 15" descr="Ministère de l'éducation nationale, de l'enseignement supèrieur et de la recherch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4587" y="433526"/>
            <a:ext cx="2140585" cy="491014"/>
          </a:xfrm>
          <a:prstGeom prst="rect">
            <a:avLst/>
          </a:prstGeom>
          <a:noFill/>
          <a:ln>
            <a:noFill/>
          </a:ln>
        </p:spPr>
      </p:pic>
    </p:spTree>
    <p:extLst>
      <p:ext uri="{BB962C8B-B14F-4D97-AF65-F5344CB8AC3E}">
        <p14:creationId xmlns:p14="http://schemas.microsoft.com/office/powerpoint/2010/main" val="17044159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9552" y="519522"/>
            <a:ext cx="3240360" cy="369332"/>
          </a:xfrm>
          <a:prstGeom prst="rect">
            <a:avLst/>
          </a:prstGeom>
          <a:noFill/>
        </p:spPr>
        <p:txBody>
          <a:bodyPr wrap="square" rtlCol="0">
            <a:spAutoFit/>
          </a:bodyPr>
          <a:lstStyle/>
          <a:p>
            <a:endParaRPr lang="fr-FR" dirty="0"/>
          </a:p>
        </p:txBody>
      </p:sp>
      <p:sp>
        <p:nvSpPr>
          <p:cNvPr id="3" name="ZoneTexte 2"/>
          <p:cNvSpPr txBox="1"/>
          <p:nvPr/>
        </p:nvSpPr>
        <p:spPr>
          <a:xfrm>
            <a:off x="3635896" y="275077"/>
            <a:ext cx="5184576" cy="1261884"/>
          </a:xfrm>
          <a:prstGeom prst="rect">
            <a:avLst/>
          </a:prstGeom>
          <a:noFill/>
          <a:ln w="57150">
            <a:solidFill>
              <a:srgbClr val="FF9900"/>
            </a:solidFill>
          </a:ln>
        </p:spPr>
        <p:txBody>
          <a:bodyPr wrap="square" rtlCol="0">
            <a:spAutoFit/>
          </a:bodyPr>
          <a:lstStyle/>
          <a:p>
            <a:pPr algn="ctr"/>
            <a:r>
              <a:rPr lang="fr-FR" sz="2800" b="1" dirty="0" smtClean="0">
                <a:solidFill>
                  <a:srgbClr val="0070C0"/>
                </a:solidFill>
              </a:rPr>
              <a:t>Le scénario retenu pour le nouveau baccalauréat</a:t>
            </a:r>
          </a:p>
          <a:p>
            <a:pPr algn="ctr"/>
            <a:endParaRPr lang="fr-FR" sz="2000" b="1" dirty="0">
              <a:solidFill>
                <a:schemeClr val="accent1">
                  <a:lumMod val="75000"/>
                </a:schemeClr>
              </a:solidFill>
            </a:endParaRPr>
          </a:p>
        </p:txBody>
      </p:sp>
      <p:sp>
        <p:nvSpPr>
          <p:cNvPr id="13" name="ZoneTexte 12"/>
          <p:cNvSpPr txBox="1"/>
          <p:nvPr/>
        </p:nvSpPr>
        <p:spPr>
          <a:xfrm>
            <a:off x="683568" y="1923678"/>
            <a:ext cx="8136904" cy="1569660"/>
          </a:xfrm>
          <a:prstGeom prst="rect">
            <a:avLst/>
          </a:prstGeom>
          <a:noFill/>
          <a:ln>
            <a:solidFill>
              <a:srgbClr val="00B0F0"/>
            </a:solidFill>
          </a:ln>
        </p:spPr>
        <p:txBody>
          <a:bodyPr wrap="square" rtlCol="0">
            <a:spAutoFit/>
          </a:bodyPr>
          <a:lstStyle/>
          <a:p>
            <a:r>
              <a:rPr lang="fr-FR" sz="2400" b="1" dirty="0" smtClean="0">
                <a:solidFill>
                  <a:srgbClr val="0070C0"/>
                </a:solidFill>
              </a:rPr>
              <a:t>Le maintien d’un baccalauréat relativement « généraliste », avec des approfondissements possibles dans des secteurs spécialisés au cours de la formation ou après le baccalauréat.</a:t>
            </a:r>
            <a:endParaRPr lang="fr-FR" sz="2400" b="1" dirty="0">
              <a:solidFill>
                <a:srgbClr val="0070C0"/>
              </a:solidFill>
            </a:endParaRPr>
          </a:p>
        </p:txBody>
      </p:sp>
      <p:pic>
        <p:nvPicPr>
          <p:cNvPr id="16" name="Image 15" descr="Ministère de l'éducation nationale, de l'enseignement supèrieur et de la recherch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5730" y="459302"/>
            <a:ext cx="2140585" cy="491014"/>
          </a:xfrm>
          <a:prstGeom prst="rect">
            <a:avLst/>
          </a:prstGeom>
          <a:noFill/>
          <a:ln>
            <a:noFill/>
          </a:ln>
        </p:spPr>
      </p:pic>
    </p:spTree>
    <p:extLst>
      <p:ext uri="{BB962C8B-B14F-4D97-AF65-F5344CB8AC3E}">
        <p14:creationId xmlns:p14="http://schemas.microsoft.com/office/powerpoint/2010/main" val="13649558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9552" y="519522"/>
            <a:ext cx="3240360" cy="369332"/>
          </a:xfrm>
          <a:prstGeom prst="rect">
            <a:avLst/>
          </a:prstGeom>
          <a:noFill/>
        </p:spPr>
        <p:txBody>
          <a:bodyPr wrap="square" rtlCol="0">
            <a:spAutoFit/>
          </a:bodyPr>
          <a:lstStyle/>
          <a:p>
            <a:endParaRPr lang="fr-FR" dirty="0"/>
          </a:p>
        </p:txBody>
      </p:sp>
      <p:pic>
        <p:nvPicPr>
          <p:cNvPr id="10" name="Image 9" descr="Ministère de l'éducation nationale, de l'enseignement supèrieur et de la recherch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7" y="417336"/>
            <a:ext cx="2140585" cy="491014"/>
          </a:xfrm>
          <a:prstGeom prst="rect">
            <a:avLst/>
          </a:prstGeom>
          <a:noFill/>
          <a:ln>
            <a:noFill/>
          </a:ln>
        </p:spPr>
      </p:pic>
      <p:sp>
        <p:nvSpPr>
          <p:cNvPr id="2" name="ZoneTexte 1"/>
          <p:cNvSpPr txBox="1"/>
          <p:nvPr/>
        </p:nvSpPr>
        <p:spPr>
          <a:xfrm>
            <a:off x="755576" y="1923678"/>
            <a:ext cx="7704856" cy="2246769"/>
          </a:xfrm>
          <a:prstGeom prst="rect">
            <a:avLst/>
          </a:prstGeom>
          <a:noFill/>
          <a:ln w="28575">
            <a:solidFill>
              <a:srgbClr val="FF9900"/>
            </a:solidFill>
            <a:prstDash val="lgDash"/>
          </a:ln>
        </p:spPr>
        <p:txBody>
          <a:bodyPr wrap="square" rtlCol="0">
            <a:spAutoFit/>
          </a:bodyPr>
          <a:lstStyle/>
          <a:p>
            <a:r>
              <a:rPr lang="fr-FR" sz="2000" dirty="0">
                <a:solidFill>
                  <a:srgbClr val="0070C0"/>
                </a:solidFill>
              </a:rPr>
              <a:t>Le choix d’un nouveau nom pour identifier clairement le baccalauréat « transport » : Organisation de transport de marchandises (OTM</a:t>
            </a:r>
            <a:r>
              <a:rPr lang="fr-FR" sz="2000" dirty="0" smtClean="0">
                <a:solidFill>
                  <a:srgbClr val="0070C0"/>
                </a:solidFill>
              </a:rPr>
              <a:t>).</a:t>
            </a:r>
          </a:p>
          <a:p>
            <a:endParaRPr lang="fr-FR" sz="2000" dirty="0">
              <a:solidFill>
                <a:srgbClr val="0070C0"/>
              </a:solidFill>
            </a:endParaRPr>
          </a:p>
          <a:p>
            <a:r>
              <a:rPr lang="fr-FR" sz="2000" dirty="0" smtClean="0">
                <a:solidFill>
                  <a:srgbClr val="0070C0"/>
                </a:solidFill>
              </a:rPr>
              <a:t>Une définition claire du métier : le titulaire du métier prépare, met en œuvre, suit et contrôle les opérations de transport de marchandises au national ou à l’international</a:t>
            </a:r>
          </a:p>
        </p:txBody>
      </p:sp>
      <p:sp>
        <p:nvSpPr>
          <p:cNvPr id="12" name="ZoneTexte 11"/>
          <p:cNvSpPr txBox="1"/>
          <p:nvPr/>
        </p:nvSpPr>
        <p:spPr>
          <a:xfrm>
            <a:off x="3779912" y="275077"/>
            <a:ext cx="5040560" cy="892552"/>
          </a:xfrm>
          <a:prstGeom prst="rect">
            <a:avLst/>
          </a:prstGeom>
          <a:noFill/>
          <a:ln w="57150">
            <a:solidFill>
              <a:srgbClr val="FF9900"/>
            </a:solidFill>
          </a:ln>
        </p:spPr>
        <p:txBody>
          <a:bodyPr wrap="square" rtlCol="0">
            <a:spAutoFit/>
          </a:bodyPr>
          <a:lstStyle/>
          <a:p>
            <a:r>
              <a:rPr lang="fr-FR" sz="2000" b="1" dirty="0" smtClean="0">
                <a:solidFill>
                  <a:srgbClr val="0070C0"/>
                </a:solidFill>
              </a:rPr>
              <a:t>Les choix retenus pour le nouveau baccalauréat professionnel</a:t>
            </a:r>
            <a:endParaRPr lang="fr-FR" sz="2000" b="1" dirty="0" smtClean="0">
              <a:solidFill>
                <a:schemeClr val="accent1">
                  <a:lumMod val="75000"/>
                </a:schemeClr>
              </a:solidFill>
            </a:endParaRPr>
          </a:p>
          <a:p>
            <a:pPr algn="ctr"/>
            <a:endParaRPr lang="fr-FR" sz="1200" b="1" dirty="0">
              <a:solidFill>
                <a:schemeClr val="accent1">
                  <a:lumMod val="75000"/>
                </a:schemeClr>
              </a:solidFill>
            </a:endParaRPr>
          </a:p>
        </p:txBody>
      </p:sp>
    </p:spTree>
    <p:extLst>
      <p:ext uri="{BB962C8B-B14F-4D97-AF65-F5344CB8AC3E}">
        <p14:creationId xmlns:p14="http://schemas.microsoft.com/office/powerpoint/2010/main" val="4187175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9552" y="519522"/>
            <a:ext cx="3240360" cy="369332"/>
          </a:xfrm>
          <a:prstGeom prst="rect">
            <a:avLst/>
          </a:prstGeom>
          <a:noFill/>
        </p:spPr>
        <p:txBody>
          <a:bodyPr wrap="square" rtlCol="0">
            <a:spAutoFit/>
          </a:bodyPr>
          <a:lstStyle/>
          <a:p>
            <a:endParaRPr lang="fr-FR" dirty="0"/>
          </a:p>
        </p:txBody>
      </p:sp>
      <p:sp>
        <p:nvSpPr>
          <p:cNvPr id="3" name="ZoneTexte 2"/>
          <p:cNvSpPr txBox="1"/>
          <p:nvPr/>
        </p:nvSpPr>
        <p:spPr>
          <a:xfrm>
            <a:off x="3779912" y="275077"/>
            <a:ext cx="5040560" cy="892552"/>
          </a:xfrm>
          <a:prstGeom prst="rect">
            <a:avLst/>
          </a:prstGeom>
          <a:noFill/>
          <a:ln w="57150">
            <a:solidFill>
              <a:srgbClr val="FF9900"/>
            </a:solidFill>
          </a:ln>
        </p:spPr>
        <p:txBody>
          <a:bodyPr wrap="square" rtlCol="0">
            <a:spAutoFit/>
          </a:bodyPr>
          <a:lstStyle/>
          <a:p>
            <a:pPr algn="ctr"/>
            <a:r>
              <a:rPr lang="fr-FR" sz="2000" b="1" dirty="0" smtClean="0">
                <a:solidFill>
                  <a:srgbClr val="0070C0"/>
                </a:solidFill>
              </a:rPr>
              <a:t>Les choix retenus dans le nouveau baccalauréat professionnel OTM</a:t>
            </a:r>
          </a:p>
          <a:p>
            <a:pPr algn="ctr"/>
            <a:endParaRPr lang="fr-FR" sz="1200" b="1" dirty="0">
              <a:solidFill>
                <a:srgbClr val="FF0000"/>
              </a:solidFill>
            </a:endParaRPr>
          </a:p>
        </p:txBody>
      </p:sp>
      <p:sp>
        <p:nvSpPr>
          <p:cNvPr id="10" name="ZoneTexte 9"/>
          <p:cNvSpPr txBox="1"/>
          <p:nvPr/>
        </p:nvSpPr>
        <p:spPr>
          <a:xfrm>
            <a:off x="524991" y="1779662"/>
            <a:ext cx="8280920" cy="2554545"/>
          </a:xfrm>
          <a:prstGeom prst="rect">
            <a:avLst/>
          </a:prstGeom>
          <a:noFill/>
          <a:ln w="28575">
            <a:solidFill>
              <a:srgbClr val="FF9900"/>
            </a:solidFill>
            <a:prstDash val="sysDash"/>
          </a:ln>
        </p:spPr>
        <p:txBody>
          <a:bodyPr wrap="square" rtlCol="0">
            <a:spAutoFit/>
          </a:bodyPr>
          <a:lstStyle/>
          <a:p>
            <a:pPr marL="457200" indent="-457200">
              <a:buFont typeface="Wingdings" pitchFamily="2" charset="2"/>
              <a:buChar char="§"/>
            </a:pPr>
            <a:r>
              <a:rPr lang="fr-FR" sz="2000" dirty="0" smtClean="0">
                <a:solidFill>
                  <a:srgbClr val="0070C0"/>
                </a:solidFill>
              </a:rPr>
              <a:t>Priorité au transport routier, maritime et aérien</a:t>
            </a:r>
          </a:p>
          <a:p>
            <a:pPr marL="457200" indent="-457200">
              <a:buFont typeface="Wingdings" pitchFamily="2" charset="2"/>
              <a:buChar char="§"/>
            </a:pPr>
            <a:endParaRPr lang="fr-FR" sz="2000" dirty="0">
              <a:solidFill>
                <a:srgbClr val="0070C0"/>
              </a:solidFill>
            </a:endParaRPr>
          </a:p>
          <a:p>
            <a:pPr marL="457200" indent="-457200" defTabSz="900113">
              <a:buFont typeface="Wingdings" pitchFamily="2" charset="2"/>
              <a:buChar char="§"/>
              <a:tabLst>
                <a:tab pos="354013" algn="l"/>
              </a:tabLst>
            </a:pPr>
            <a:r>
              <a:rPr lang="fr-FR" sz="2000" dirty="0" smtClean="0">
                <a:solidFill>
                  <a:srgbClr val="0070C0"/>
                </a:solidFill>
              </a:rPr>
              <a:t>Suppression de la conduite d’engins de manutention (catégorie 1)</a:t>
            </a:r>
          </a:p>
          <a:p>
            <a:pPr marL="457200" indent="-457200" defTabSz="900113">
              <a:buFont typeface="Wingdings" pitchFamily="2" charset="2"/>
              <a:buChar char="§"/>
              <a:tabLst>
                <a:tab pos="354013" algn="l"/>
              </a:tabLst>
            </a:pPr>
            <a:endParaRPr lang="fr-FR" sz="2000" dirty="0" smtClean="0">
              <a:solidFill>
                <a:srgbClr val="0070C0"/>
              </a:solidFill>
            </a:endParaRPr>
          </a:p>
          <a:p>
            <a:pPr marL="457200" indent="-457200" defTabSz="900113">
              <a:buFont typeface="Wingdings" pitchFamily="2" charset="2"/>
              <a:buChar char="§"/>
              <a:tabLst>
                <a:tab pos="354013" algn="l"/>
              </a:tabLst>
            </a:pPr>
            <a:r>
              <a:rPr lang="fr-FR" sz="2000" dirty="0" smtClean="0">
                <a:solidFill>
                  <a:srgbClr val="0070C0"/>
                </a:solidFill>
              </a:rPr>
              <a:t>Allégement de la partie douanière </a:t>
            </a:r>
            <a:endParaRPr lang="fr-FR" sz="2000" dirty="0">
              <a:solidFill>
                <a:srgbClr val="0070C0"/>
              </a:solidFill>
            </a:endParaRPr>
          </a:p>
          <a:p>
            <a:pPr marL="457200" indent="-457200" defTabSz="900113">
              <a:buFont typeface="Wingdings" pitchFamily="2" charset="2"/>
              <a:buChar char="§"/>
              <a:tabLst>
                <a:tab pos="354013" algn="l"/>
              </a:tabLst>
            </a:pPr>
            <a:endParaRPr lang="fr-FR" sz="2000" dirty="0" smtClean="0">
              <a:solidFill>
                <a:srgbClr val="0070C0"/>
              </a:solidFill>
            </a:endParaRPr>
          </a:p>
          <a:p>
            <a:pPr marL="457200" indent="-457200" defTabSz="900113">
              <a:buFont typeface="Wingdings" pitchFamily="2" charset="2"/>
              <a:buChar char="§"/>
              <a:tabLst>
                <a:tab pos="354013" algn="l"/>
              </a:tabLst>
            </a:pPr>
            <a:r>
              <a:rPr lang="fr-FR" sz="2000" dirty="0" smtClean="0">
                <a:solidFill>
                  <a:srgbClr val="0070C0"/>
                </a:solidFill>
              </a:rPr>
              <a:t>Ajout d’une dimension « projet d’amélioration de l’organisation des transports »</a:t>
            </a:r>
          </a:p>
        </p:txBody>
      </p:sp>
      <p:pic>
        <p:nvPicPr>
          <p:cNvPr id="15" name="Image 14" descr="Ministère de l'éducation nationale, de l'enseignement supèrieur et de la recherch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616" y="477052"/>
            <a:ext cx="2140585" cy="491014"/>
          </a:xfrm>
          <a:prstGeom prst="rect">
            <a:avLst/>
          </a:prstGeom>
          <a:noFill/>
          <a:ln>
            <a:noFill/>
          </a:ln>
        </p:spPr>
      </p:pic>
    </p:spTree>
    <p:extLst>
      <p:ext uri="{BB962C8B-B14F-4D97-AF65-F5344CB8AC3E}">
        <p14:creationId xmlns:p14="http://schemas.microsoft.com/office/powerpoint/2010/main" val="745926181"/>
      </p:ext>
    </p:extLst>
  </p:cSld>
  <p:clrMapOvr>
    <a:masterClrMapping/>
  </p:clrMapOvr>
  <p:timing>
    <p:tnLst>
      <p:par>
        <p:cTn id="1" dur="indefinite" restart="never" nodeType="tmRoot"/>
      </p:par>
    </p:tnLst>
  </p:timing>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pt_ministeriel_marianne" id="{5F0B8B09-9A99-4083-B883-79F2388C6E1D}" vid="{F8005780-5DEF-4BE0-805B-EA49FB1EABC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3AB55E0CC5DA459F57F5A42893F46A005A087D358B12CA4E82A8A8BA9B8A8CF200D3544DBFAD4F664AA25DF68E6D1F0A9E00689F2856DFEDCE40890FDCED81A7DFC9005D57C802836FCB44B44B7372FB2B7972" ma:contentTypeVersion="2" ma:contentTypeDescription="Crée un document." ma:contentTypeScope="" ma:versionID="5a60f89c127121cb1fddd53ae7c254b1">
  <xsd:schema xmlns:xsd="http://www.w3.org/2001/XMLSchema" xmlns:xs="http://www.w3.org/2001/XMLSchema" xmlns:p="http://schemas.microsoft.com/office/2006/metadata/properties" xmlns:ns2="2c7ddd52-0a06-43b1-a35c-dcb15ea2e3f4" targetNamespace="http://schemas.microsoft.com/office/2006/metadata/properties" ma:root="true" ma:fieldsID="d5f738a9b3eb3c0a5db9868b5f12e787" ns2:_="">
    <xsd:import namespace="2c7ddd52-0a06-43b1-a35c-dcb15ea2e3f4"/>
    <xsd:element name="properties">
      <xsd:complexType>
        <xsd:sequence>
          <xsd:element name="documentManagement">
            <xsd:complexType>
              <xsd:all>
                <xsd:element ref="ns2: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7ddd52-0a06-43b1-a35c-dcb15ea2e3f4" elementFormDefault="qualified">
    <xsd:import namespace="http://schemas.microsoft.com/office/2006/documentManagement/types"/>
    <xsd:import namespace="http://schemas.microsoft.com/office/infopath/2007/PartnerControls"/>
    <xsd:element name="Description0" ma:index="8" nillable="true" ma:displayName="Description" ma:description="Description du document" ma:internalName="Description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ma:readOnly="true"/>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escription0 xmlns="2c7ddd52-0a06-43b1-a35c-dcb15ea2e3f4">Gabarit powerpoint MENJ</Description0>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372BEA4-A762-4CC8-ADD6-932E44D609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7ddd52-0a06-43b1-a35c-dcb15ea2e3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4B279A5-87A2-445D-95C3-916EB9C5F0E3}">
  <ds:schemaRefs>
    <ds:schemaRef ds:uri="http://purl.org/dc/elements/1.1/"/>
    <ds:schemaRef ds:uri="http://schemas.microsoft.com/office/2006/documentManagement/types"/>
    <ds:schemaRef ds:uri="http://www.w3.org/XML/1998/namespace"/>
    <ds:schemaRef ds:uri="http://schemas.openxmlformats.org/package/2006/metadata/core-properties"/>
    <ds:schemaRef ds:uri="http://schemas.microsoft.com/office/2006/metadata/properties"/>
    <ds:schemaRef ds:uri="http://purl.org/dc/dcmitype/"/>
    <ds:schemaRef ds:uri="http://schemas.microsoft.com/office/infopath/2007/PartnerControls"/>
    <ds:schemaRef ds:uri="2c7ddd52-0a06-43b1-a35c-dcb15ea2e3f4"/>
    <ds:schemaRef ds:uri="http://purl.org/dc/terms/"/>
  </ds:schemaRefs>
</ds:datastoreItem>
</file>

<file path=customXml/itemProps3.xml><?xml version="1.0" encoding="utf-8"?>
<ds:datastoreItem xmlns:ds="http://schemas.openxmlformats.org/officeDocument/2006/customXml" ds:itemID="{4D416C5A-7AEB-4464-B116-D5E8F5627C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753</TotalTime>
  <Words>1857</Words>
  <Application>Microsoft Office PowerPoint</Application>
  <PresentationFormat>Affichage à l'écran (16:9)</PresentationFormat>
  <Paragraphs>218</Paragraphs>
  <Slides>26</Slides>
  <Notes>16</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MINISTÈRIEL</vt:lpstr>
      <vt:lpstr>Présentation PowerPoint</vt:lpstr>
      <vt:lpstr>Présentation PowerPoint</vt:lpstr>
      <vt:lpstr>Les membres du groupe de travail</vt:lpstr>
      <vt:lpstr>Les membres du groupe de travail</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du bloc 1: Préparer les opérations de transport </vt:lpstr>
      <vt:lpstr>Présentation du bloc 2: Mettre en œuvre et suivre les opérations de transport »</vt:lpstr>
      <vt:lpstr>Présentation du bloc 3 : Contribuer à l’amélioration de l’activité de transport</vt:lpstr>
      <vt:lpstr>Présentation PowerPoint</vt:lpstr>
      <vt:lpstr>Présentation PowerPoint</vt:lpstr>
      <vt:lpstr>Présentation PowerPoint</vt:lpstr>
      <vt:lpstr>Présentation PowerPoint</vt:lpstr>
      <vt:lpstr>Merci pour votre attention </vt:lpstr>
      <vt:lpstr>Présentation PowerPoint</vt:lpstr>
    </vt:vector>
  </TitlesOfParts>
  <Manager>Client</Manager>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NATHALIE MORAND</dc:creator>
  <cp:lastModifiedBy>MEN</cp:lastModifiedBy>
  <cp:revision>68</cp:revision>
  <cp:lastPrinted>2020-07-02T13:56:43Z</cp:lastPrinted>
  <dcterms:created xsi:type="dcterms:W3CDTF">2020-03-05T15:21:24Z</dcterms:created>
  <dcterms:modified xsi:type="dcterms:W3CDTF">2021-01-11T17:01:01Z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0x010100873AB55E0CC5DA459F57F5A42893F46A005A087D358B12CA4E82A8A8BA9B8A8CF200D3544DBFAD4F664AA25DF68E6D1F0A9E00689F2856DFEDCE40890FDCED81A7DFC9005D57C802836FCB44B44B7372FB2B7972</vt:lpwstr>
  </property>
</Properties>
</file>