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7" r:id="rId2"/>
    <p:sldId id="258" r:id="rId3"/>
    <p:sldId id="271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7" autoAdjust="0"/>
  </p:normalViewPr>
  <p:slideViewPr>
    <p:cSldViewPr>
      <p:cViewPr>
        <p:scale>
          <a:sx n="80" d="100"/>
          <a:sy n="80" d="100"/>
        </p:scale>
        <p:origin x="-108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7CE6-355F-4D56-A35D-92ED4B069435}" type="datetimeFigureOut">
              <a:rPr lang="fr-FR" smtClean="0"/>
              <a:t>26/06/2016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1FFC5-8DB4-44E6-9B9B-3CBB247DEA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82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3A6F-071D-48C2-8AE4-46F592440E34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478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F1C2-5B99-4DFB-AE6B-37E9FFF9BB25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457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7DFF-75F3-4B78-993F-4D81D5E5F7A5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5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E242-7F95-4182-AF68-64CA6735FFA2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168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2D7F-7557-4116-A871-058192DC7ABB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896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5F32-3846-4E1E-8A61-A6B68B2F0E4D}" type="datetime1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627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ED18-9428-43FE-A07D-683D50FF96A3}" type="datetime1">
              <a:rPr lang="fr-FR" smtClean="0"/>
              <a:t>26/06/2016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157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6335-D640-43A0-B300-8825F12D67A5}" type="datetime1">
              <a:rPr lang="fr-FR" smtClean="0"/>
              <a:t>26/06/2016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59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1DC9-5C37-4F94-93DA-075A932158C1}" type="datetime1">
              <a:rPr lang="fr-FR" smtClean="0"/>
              <a:t>26/06/2016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0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7FB-5769-4476-A1B3-65ACF332CB65}" type="datetime1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690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A471-C360-4D27-B2A6-BD17D81C0E78}" type="datetime1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H. Dullin - ND Granchamp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91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0907-2B4B-4FA2-8375-89AB24EBC047}" type="datetime1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H. Dullin - ND Granchamp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89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reg.ac-versailles.fr/IMG/pdf/me_thode-de-suivi-et-de-validation-des-compe_tences-bts-muc-ndg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olawebtv.crdp-versailles.fr/?id=089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6408712" cy="1181993"/>
          </a:xfrm>
        </p:spPr>
        <p:txBody>
          <a:bodyPr>
            <a:normAutofit fontScale="90000"/>
          </a:bodyPr>
          <a:lstStyle/>
          <a:p>
            <a:r>
              <a:rPr lang="fr-FR" sz="3600" u="sng" dirty="0"/>
              <a:t>TRAAM 2016 : </a:t>
            </a:r>
            <a:r>
              <a:rPr lang="fr-FR" sz="3200" dirty="0"/>
              <a:t>Outil</a:t>
            </a:r>
            <a:r>
              <a:rPr lang="fr-FR" sz="3600" dirty="0"/>
              <a:t> numérique et différenciation pédagogique en STS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0534" y="3212976"/>
            <a:ext cx="6400800" cy="273630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 </a:t>
            </a:r>
            <a:r>
              <a:rPr lang="fr-FR" sz="3200" b="1" dirty="0">
                <a:solidFill>
                  <a:schemeClr val="tx1"/>
                </a:solidFill>
              </a:rPr>
              <a:t>Construire, suivre et évaluer les compétences pour l'épreuve d'ACRC en STS MUC avec la plateforme </a:t>
            </a:r>
          </a:p>
          <a:p>
            <a:r>
              <a:rPr lang="fr-FR" sz="3200" b="1" dirty="0">
                <a:solidFill>
                  <a:schemeClr val="tx1"/>
                </a:solidFill>
              </a:rPr>
              <a:t>CLAROLINE CONNECT</a:t>
            </a:r>
          </a:p>
          <a:p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Académie de Versailles</a:t>
            </a:r>
          </a:p>
        </p:txBody>
      </p:sp>
      <p:pic>
        <p:nvPicPr>
          <p:cNvPr id="5" name="Image 4" descr="C:\Users\helene\AppData\Local\Microsoft\Windows\Temporary Internet Files\Content.Outlook\3KEA447M\Screenshot_2016-01-05-18-36-49.png"/>
          <p:cNvPicPr/>
          <p:nvPr/>
        </p:nvPicPr>
        <p:blipFill>
          <a:blip r:embed="rId2" cstate="print"/>
          <a:srcRect l="3704" t="25688" r="25925" b="40896"/>
          <a:stretch>
            <a:fillRect/>
          </a:stretch>
        </p:blipFill>
        <p:spPr bwMode="auto">
          <a:xfrm>
            <a:off x="179512" y="188640"/>
            <a:ext cx="122413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74551" tIns="152352" rIns="-149178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DejaVu Sans"/>
                <a:ea typeface="WenQuanYi Micro Hei"/>
                <a:cs typeface="Lohit Hindi"/>
              </a:rPr>
              <a:t>Travaux Académiques Mutualisés</a:t>
            </a:r>
            <a:endParaRPr kumimoji="0" lang="fr-FR" altLang="zh-CN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WenQuanYi Micro Hei"/>
              <a:cs typeface="Lohit Hind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fr-BE"/>
              <a:t>H. Dullin - ND Granchamp</a:t>
            </a:r>
          </a:p>
        </p:txBody>
      </p:sp>
    </p:spTree>
    <p:extLst>
      <p:ext uri="{BB962C8B-B14F-4D97-AF65-F5344CB8AC3E}">
        <p14:creationId xmlns:p14="http://schemas.microsoft.com/office/powerpoint/2010/main" val="398531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 cstate="print"/>
          <a:srcRect t="10876" r="2293" b="7768"/>
          <a:stretch>
            <a:fillRect/>
          </a:stretch>
        </p:blipFill>
        <p:spPr bwMode="auto">
          <a:xfrm>
            <a:off x="235025" y="1510449"/>
            <a:ext cx="8165226" cy="435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/>
              <a:t>Suivre les compétences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592573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professeur obtient un tableau de résultats précis et peut facilement, lors d’un suivi, faire une remédiation avec l’étudiant qui n’a pas compris l’un des éléments de fond ou de forme . 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148064" y="4797152"/>
            <a:ext cx="1935672" cy="288032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2392" y="1119822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Parcours n° 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124994" y="1446479"/>
            <a:ext cx="3311102" cy="3350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:\Users\helene\AppData\Local\Microsoft\Windows\Temporary Internet Files\Content.IE5\PSV3IOQG\example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468687"/>
            <a:ext cx="116268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4" cstate="print"/>
          <a:srcRect l="10389" t="37429" r="80262" b="59906"/>
          <a:stretch>
            <a:fillRect/>
          </a:stretch>
        </p:blipFill>
        <p:spPr bwMode="auto">
          <a:xfrm rot="20731235">
            <a:off x="7708731" y="2997007"/>
            <a:ext cx="917575" cy="1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5045" y="6539580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199646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/>
              <a:t>Suivre les compétences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59024" y="6211669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L’étudiant dépose sa FAP en ligne pour une première correction; le professeur pourra faire une remédiation avant la validation définitive .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50090" y="4869160"/>
            <a:ext cx="1935672" cy="288032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2392" y="1119822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Parcours n° 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517926" y="1446479"/>
            <a:ext cx="607068" cy="335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/>
          <p:nvPr/>
        </p:nvPicPr>
        <p:blipFill>
          <a:blip r:embed="rId2" cstate="print"/>
          <a:srcRect l="4373" t="11299" r="1863" b="11864"/>
          <a:stretch>
            <a:fillRect/>
          </a:stretch>
        </p:blipFill>
        <p:spPr bwMode="auto">
          <a:xfrm>
            <a:off x="179512" y="1628800"/>
            <a:ext cx="8640960" cy="45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C:\Users\helene\AppData\Local\Microsoft\Windows\Temporary Internet Files\Content.IE5\PSV3IOQG\example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2665" y="2852936"/>
            <a:ext cx="116268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 l="10213" t="70096" r="83034" b="27395"/>
          <a:stretch>
            <a:fillRect/>
          </a:stretch>
        </p:blipFill>
        <p:spPr bwMode="auto">
          <a:xfrm rot="20911676">
            <a:off x="7518400" y="3334901"/>
            <a:ext cx="84709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779912" y="6605170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283813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388" y="1523458"/>
            <a:ext cx="8335838" cy="45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/>
              <a:t>Suivre les compétences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59024" y="6211669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professeur garde trace des envois, ce qui facilite son suivi individuel et collectif.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178417" y="4134308"/>
            <a:ext cx="1247890" cy="734852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2392" y="1119822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Parcours n° 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124994" y="1446479"/>
            <a:ext cx="1654918" cy="263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C:\Users\helene\AppData\Local\Microsoft\Windows\Temporary Internet Files\Content.IE5\PSV3IOQG\example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942" y="2780928"/>
            <a:ext cx="116268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 l="10389" t="37429" r="80262" b="59906"/>
          <a:stretch>
            <a:fillRect/>
          </a:stretch>
        </p:blipFill>
        <p:spPr bwMode="auto">
          <a:xfrm rot="20731235">
            <a:off x="7445909" y="3315327"/>
            <a:ext cx="920750" cy="15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581001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12797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546893"/>
            <a:ext cx="7128791" cy="42184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Evaluer les compétences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9024" y="582397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professeur évalue chaque compétence déclarée à un niveau de 1 à 4, en fonction du contenu proposé par l’étudiant, et colore chaque grille individuelle.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267744" y="1412776"/>
            <a:ext cx="864096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07988" y="1162561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Onglet n° 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H. Dullin - ND </a:t>
            </a:r>
            <a:r>
              <a:rPr lang="fr-BE" dirty="0" err="1"/>
              <a:t>Granchamp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2222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Evaluer les compétences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5955165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un RDV en UC tuteur/stagiaire/ professeur , les étudiants complètent leur grille avec de nouvelles FAP  qui permettront de compléter et d’augmenter le degré de maitrise de leur socle individuel de compétences.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267744" y="1412776"/>
            <a:ext cx="464207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07988" y="1162561"/>
            <a:ext cx="3208028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Grille individuelle de compétences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 1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0" y="1858963"/>
            <a:ext cx="7367725" cy="3906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275856" y="6571521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207721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Evaluer les compétences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5131061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grille finale est propre à chaque étudiant et fonction de son investissement au cours de sa formation;  </a:t>
            </a:r>
            <a:r>
              <a:rPr lang="fr-FR" dirty="0" smtClean="0"/>
              <a:t>l’étudiant </a:t>
            </a:r>
            <a:r>
              <a:rPr lang="fr-FR" dirty="0"/>
              <a:t>aura eu la possibilité d’améliorer son degré de maitrise jusqu'au bout. </a:t>
            </a:r>
          </a:p>
          <a:p>
            <a:r>
              <a:rPr lang="fr-FR" dirty="0"/>
              <a:t> La grille donne lieu à une note certificative, coefficient 4.</a:t>
            </a:r>
          </a:p>
          <a:p>
            <a:r>
              <a:rPr lang="fr-FR" dirty="0"/>
              <a:t>La méthodologie complète est disponible sur le site du CREG:   </a:t>
            </a:r>
            <a:r>
              <a:rPr lang="fr-FR" dirty="0">
                <a:hlinkClick r:id="rId2"/>
              </a:rPr>
              <a:t>http://www.creg.ac-versailles.fr/IMG/pdf/me_thode-de-suivi-et-de-validation-des-compe_tences-bts-muc-ndg.pdf</a:t>
            </a:r>
            <a:endParaRPr lang="fr-FR" dirty="0"/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267744" y="1412776"/>
            <a:ext cx="464207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07988" y="1162561"/>
            <a:ext cx="4936220" cy="1042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Montée en compétences </a:t>
            </a: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F6 et F7 </a:t>
            </a:r>
            <a:r>
              <a:rPr lang="fr-FR" altLang="fr-FR" sz="1400" dirty="0">
                <a:latin typeface="Calibri" panose="020F0502020204030204" pitchFamily="34" charset="0"/>
              </a:rPr>
              <a:t>pour validation des compétences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54: l’étudiante  a cherché à augmenter son degré de maitrise sur des compétences secondaires C53 et elle a réussi! 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81" y="2319298"/>
            <a:ext cx="8208838" cy="2453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Ellipse 19"/>
          <p:cNvSpPr/>
          <p:nvPr/>
        </p:nvSpPr>
        <p:spPr>
          <a:xfrm>
            <a:off x="4932040" y="3658066"/>
            <a:ext cx="1512168" cy="792088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100958" y="6492875"/>
            <a:ext cx="3086100" cy="365125"/>
          </a:xfrm>
        </p:spPr>
        <p:txBody>
          <a:bodyPr/>
          <a:lstStyle/>
          <a:p>
            <a:r>
              <a:rPr lang="fr-BE" dirty="0"/>
              <a:t>H. Dullin - </a:t>
            </a:r>
            <a:r>
              <a:rPr lang="fr-BE"/>
              <a:t>ND Grandchamp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6205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1" y="44624"/>
            <a:ext cx="8246741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b="1" dirty="0"/>
              <a:t>La plateforme Claroline </a:t>
            </a:r>
            <a:r>
              <a:rPr lang="fr-FR" sz="2400" b="1" dirty="0" err="1"/>
              <a:t>Connect</a:t>
            </a:r>
            <a:r>
              <a:rPr lang="fr-FR" sz="2400" b="1" dirty="0"/>
              <a:t> permet de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communiquer des informations utiles au groupe classe sur sa page d’accueil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1" y="515334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 utilisation  nécessite une prise en main par les professeurs comme par les étudiants et un temps d’adaptation certain. Cette génération Z apprécie la consultation en ligne, sans  contrainte de lieu ou de temps,  sur différents supports (smartphone, tablette…). </a:t>
            </a:r>
          </a:p>
          <a:p>
            <a:r>
              <a:rPr lang="fr-FR" dirty="0"/>
              <a:t>Les étudiants de MUC1  vous présentent leur appropriation de la plateforme Claroline </a:t>
            </a:r>
            <a:r>
              <a:rPr lang="fr-FR" dirty="0" err="1"/>
              <a:t>Connect</a:t>
            </a:r>
            <a:r>
              <a:rPr lang="fr-FR" dirty="0"/>
              <a:t>  sous forme de vidéo. </a:t>
            </a:r>
            <a:r>
              <a:rPr lang="fr-FR" dirty="0">
                <a:hlinkClick r:id="rId2"/>
              </a:rPr>
              <a:t>http://scolawebtv.crdp-versailles.fr/?id=08981</a:t>
            </a:r>
            <a:endParaRPr lang="fr-FR" dirty="0"/>
          </a:p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  <p:pic>
        <p:nvPicPr>
          <p:cNvPr id="9" name="Image 8"/>
          <p:cNvPicPr/>
          <p:nvPr/>
        </p:nvPicPr>
        <p:blipFill rotWithShape="1">
          <a:blip r:embed="rId3"/>
          <a:srcRect l="5066" t="14651" r="13885" b="13497"/>
          <a:stretch/>
        </p:blipFill>
        <p:spPr bwMode="auto">
          <a:xfrm>
            <a:off x="467544" y="1003995"/>
            <a:ext cx="7848872" cy="400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3140968"/>
            <a:ext cx="2515543" cy="1450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40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La plateforme est structurée en parcours, permettant la validation des compétences, pour l'épreuve d'ACRC </a:t>
            </a:r>
            <a:br>
              <a:rPr lang="fr-FR" sz="2800" b="1" dirty="0"/>
            </a:br>
            <a:r>
              <a:rPr lang="fr-FR" sz="2800" b="1" dirty="0"/>
              <a:t>en STS MUC</a:t>
            </a:r>
            <a:endParaRPr lang="fr-FR" sz="2800" dirty="0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/>
          <a:srcRect l="952" t="16384" r="2534" b="15537"/>
          <a:stretch/>
        </p:blipFill>
        <p:spPr bwMode="auto">
          <a:xfrm>
            <a:off x="152969" y="1556792"/>
            <a:ext cx="88380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148064" y="3119279"/>
            <a:ext cx="3529012" cy="2364350"/>
          </a:xfrm>
          <a:prstGeom prst="leftArrowCallout">
            <a:avLst>
              <a:gd name="adj1" fmla="val 11120"/>
              <a:gd name="adj2" fmla="val 25000"/>
              <a:gd name="adj3" fmla="val 27111"/>
              <a:gd name="adj4" fmla="val 66667"/>
            </a:avLst>
          </a:prstGeom>
          <a:solidFill>
            <a:srgbClr val="C6D9F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5 parcours ressources permettant de :</a:t>
            </a:r>
            <a:endParaRPr kumimoji="0" lang="fr-FR" altLang="fr-FR" sz="1200" b="1" i="0" u="sng" strike="noStrike" cap="none" normalizeH="0" baseline="0" dirty="0">
              <a:ln>
                <a:noFill/>
              </a:ln>
              <a:solidFill>
                <a:srgbClr val="2E74B5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Favoriser la différenciation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pédagogique dans l’accompagnement des épreuves professionnelles du BTS MUC.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Assurer un suivi individuel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du travail fourni et de l’acquisition des compétences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Rendre les étudiants plus autonomes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grâce à l’auto-évaluation en ligne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2486" y="559404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Grâce aux différents parcours proposés, les étudiants consultent, impriment ou téléchargent, des ressources nécessaires à l’élaboration de leurs Fiches d’Activités Professionnelles (FAP) et/ou prennent possession des méthodologies mises à leur disposition pour rédiger leurs FAP.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28949" y="6539659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325442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/>
              <a:t>Construire les compétences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571892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parcours permet de consulter ou stocker sur le support de son choix, les ressources du référentiel et les méthodologies relatives aux périodes de stage en entreprise.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2" y="3429000"/>
            <a:ext cx="3744416" cy="7200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 t="11299" r="1411" b="5650"/>
          <a:stretch>
            <a:fillRect/>
          </a:stretch>
        </p:blipFill>
        <p:spPr bwMode="auto">
          <a:xfrm>
            <a:off x="526582" y="1606676"/>
            <a:ext cx="7701557" cy="411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827584" y="1889354"/>
            <a:ext cx="1962153" cy="482600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2392" y="1119822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Parcours n° 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>
            <a:stCxn id="5" idx="2"/>
          </p:cNvCxnSpPr>
          <p:nvPr/>
        </p:nvCxnSpPr>
        <p:spPr>
          <a:xfrm flipH="1">
            <a:off x="1907704" y="1456372"/>
            <a:ext cx="486670" cy="432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131840" y="6593411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60023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7979" t="11774" r="8746" b="20218"/>
          <a:stretch/>
        </p:blipFill>
        <p:spPr>
          <a:xfrm>
            <a:off x="179512" y="1523458"/>
            <a:ext cx="8335838" cy="42547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/>
              <a:t>Construire les compétences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592573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parcours propose à l’étudiant un chemin, une méthode pour rédiger sa première FAP en unité commerciale puis, à son terme,  valider les compétences correspondantes. 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39552" y="2140192"/>
            <a:ext cx="2160240" cy="352704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2392" y="1119822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Parcours n° 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782392" y="1446479"/>
            <a:ext cx="342602" cy="69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3028950" y="6572066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64379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245" t="11113" r="9579" b="18928"/>
          <a:stretch/>
        </p:blipFill>
        <p:spPr>
          <a:xfrm>
            <a:off x="404080" y="1268760"/>
            <a:ext cx="8504083" cy="46963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/>
              <a:t>Construire les compétences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5925735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étudiants prennent connaissance de tous les conseils de fond et de forme nécessaires à la construction de la FAP de  manière autonome; </a:t>
            </a:r>
            <a:r>
              <a:rPr lang="fr-FR" dirty="0" smtClean="0"/>
              <a:t>cela </a:t>
            </a:r>
            <a:r>
              <a:rPr lang="fr-FR" dirty="0"/>
              <a:t>évite au professeur de répéter inlassablement les même conseils.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07245" y="3289906"/>
            <a:ext cx="1935672" cy="432048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2392" y="1119822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Parcours n° 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782392" y="1446479"/>
            <a:ext cx="342602" cy="191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419872" y="6514180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367317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75" y="4228116"/>
            <a:ext cx="8915073" cy="17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49" y="1609647"/>
            <a:ext cx="8618501" cy="253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/>
              <a:t>Suivre les compétences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24072" y="615450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L’étudiant gère l’ensemble de ses ressources dans son espace partagé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2392" y="1119822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Parcours n° 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331640" y="1446479"/>
            <a:ext cx="793354" cy="16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C:\Users\helene\AppData\Local\Microsoft\Windows\Temporary Internet Files\Content.IE5\PSV3IOQG\example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4942" y="2780928"/>
            <a:ext cx="116268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/>
          <a:srcRect l="10213" t="70096" r="83034" b="27395"/>
          <a:stretch>
            <a:fillRect/>
          </a:stretch>
        </p:blipFill>
        <p:spPr bwMode="auto">
          <a:xfrm rot="20911676">
            <a:off x="7482105" y="3303414"/>
            <a:ext cx="848360" cy="20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colade fermante 8"/>
          <p:cNvSpPr/>
          <p:nvPr/>
        </p:nvSpPr>
        <p:spPr>
          <a:xfrm rot="16200000">
            <a:off x="1376822" y="3559163"/>
            <a:ext cx="702990" cy="157206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3033261" y="6523832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152740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8719" t="11856" r="9803" b="25471"/>
          <a:stretch/>
        </p:blipFill>
        <p:spPr>
          <a:xfrm>
            <a:off x="179512" y="1456372"/>
            <a:ext cx="8537384" cy="41044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/>
              <a:t>Construire les compétences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592573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Quand l’étudiant a rédigé sa FAP, il réalise sa propre auto-évaluation sous forme de quizz, et peut améliorer ses écrits, ajouter des compétences oubliées…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67544" y="4077072"/>
            <a:ext cx="1935672" cy="288032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2392" y="1119822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Parcours n° 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547664" y="1446479"/>
            <a:ext cx="577330" cy="263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C:\Users\helene\AppData\Local\Microsoft\Windows\Temporary Internet Files\Content.IE5\PSV3IOQG\example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813514"/>
            <a:ext cx="116395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4" cstate="print"/>
          <a:srcRect l="10213" t="70096" r="83034" b="27395"/>
          <a:stretch>
            <a:fillRect/>
          </a:stretch>
        </p:blipFill>
        <p:spPr bwMode="auto">
          <a:xfrm rot="20911676">
            <a:off x="7521500" y="5287542"/>
            <a:ext cx="848360" cy="20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017655" y="6555197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405896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/>
              <a:t>Construire les compétences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51743" y="6357207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professeur paramètre le nombre et le type de questions, puis crée un barème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67544" y="4077072"/>
            <a:ext cx="1935672" cy="288032"/>
          </a:xfrm>
          <a:prstGeom prst="ellips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2392" y="1119822"/>
            <a:ext cx="1223963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2E74B5"/>
                </a:solidFill>
                <a:effectLst/>
                <a:latin typeface="Calibri" panose="020F0502020204030204" pitchFamily="34" charset="0"/>
              </a:rPr>
              <a:t>Parcours n° 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547664" y="1446479"/>
            <a:ext cx="577330" cy="2630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C:\Users\helene\AppData\Local\Microsoft\Windows\Temporary Internet Files\Content.IE5\PSV3IOQG\example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13514"/>
            <a:ext cx="116395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 l="2010" t="11299" r="7655" b="5774"/>
          <a:stretch>
            <a:fillRect/>
          </a:stretch>
        </p:blipFill>
        <p:spPr bwMode="auto">
          <a:xfrm>
            <a:off x="51743" y="1484208"/>
            <a:ext cx="8624714" cy="48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Users\helene\AppData\Local\Microsoft\Windows\Temporary Internet Files\Content.IE5\PSV3IOQG\example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669" y="3905083"/>
            <a:ext cx="116268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4" cstate="print"/>
          <a:srcRect l="10389" t="37429" r="80262" b="59906"/>
          <a:stretch>
            <a:fillRect/>
          </a:stretch>
        </p:blipFill>
        <p:spPr bwMode="auto">
          <a:xfrm rot="20731235">
            <a:off x="7480779" y="4404193"/>
            <a:ext cx="917575" cy="1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571812"/>
            <a:ext cx="3086100" cy="365125"/>
          </a:xfrm>
        </p:spPr>
        <p:txBody>
          <a:bodyPr/>
          <a:lstStyle/>
          <a:p>
            <a:r>
              <a:rPr lang="fr-BE" dirty="0"/>
              <a:t>H. Dullin - ND Grandchamp</a:t>
            </a:r>
          </a:p>
        </p:txBody>
      </p:sp>
    </p:spTree>
    <p:extLst>
      <p:ext uri="{BB962C8B-B14F-4D97-AF65-F5344CB8AC3E}">
        <p14:creationId xmlns:p14="http://schemas.microsoft.com/office/powerpoint/2010/main" val="3464682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676</Words>
  <Application>Microsoft Office PowerPoint</Application>
  <PresentationFormat>Affichage à l'écran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TRAAM 2016 : Outil numérique et différenciation pédagogique en STS</vt:lpstr>
      <vt:lpstr>La plateforme Claroline Connect permet de  communiquer des informations utiles au groupe classe sur sa page d’accueil</vt:lpstr>
      <vt:lpstr>La plateforme est structurée en parcours, permettant la validation des compétences, pour l'épreuve d'ACRC  en STS MUC</vt:lpstr>
      <vt:lpstr>Construire les compétences</vt:lpstr>
      <vt:lpstr>Construire les compétences</vt:lpstr>
      <vt:lpstr>Construire les compétences</vt:lpstr>
      <vt:lpstr>Suivre les compétences</vt:lpstr>
      <vt:lpstr>Construire les compétences</vt:lpstr>
      <vt:lpstr>Construire les compétences</vt:lpstr>
      <vt:lpstr>Suivre les compétences</vt:lpstr>
      <vt:lpstr>Suivre les compétences</vt:lpstr>
      <vt:lpstr>Suivre les compétences</vt:lpstr>
      <vt:lpstr>Evaluer les compétences</vt:lpstr>
      <vt:lpstr>Evaluer les compétences</vt:lpstr>
      <vt:lpstr>Evaluer les compétences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TRAAM 2016 : Outil numérique et différenciation pédagogique  en STS</dc:title>
  <dc:creator>helene</dc:creator>
  <cp:lastModifiedBy>Carine</cp:lastModifiedBy>
  <cp:revision>27</cp:revision>
  <dcterms:created xsi:type="dcterms:W3CDTF">2016-05-22T11:22:48Z</dcterms:created>
  <dcterms:modified xsi:type="dcterms:W3CDTF">2016-06-26T13:36:58Z</dcterms:modified>
</cp:coreProperties>
</file>