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1" r:id="rId3"/>
    <p:sldId id="273" r:id="rId4"/>
    <p:sldId id="272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7" autoAdjust="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7BFB-939F-6145-ACA4-7C5CB5BEAD25}" type="datetimeFigureOut">
              <a:rPr lang="fr-FR" smtClean="0"/>
              <a:t>26/06/2016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77436-D26D-DD4A-B609-C814DB7E71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549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7CE6-355F-4D56-A35D-92ED4B069435}" type="datetimeFigureOut">
              <a:rPr lang="fr-FR" smtClean="0"/>
              <a:t>26/06/2016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FFC5-8DB4-44E6-9B9B-3CBB247DEA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821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525C-8796-5547-AB7E-CFD8C78A3A27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7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8BAD-443E-FF45-A528-E661A231B582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57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62D-0D25-F143-A37B-07F6CFAE9570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574A-0130-FA47-B137-6007F2731055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68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52A6-3B0C-D044-97FE-42FB396A1117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9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D552-13AC-BC42-8A8F-882B6E21FB67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627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9C35-5CF2-B94F-AFC3-321B3444AA1E}" type="datetime1">
              <a:rPr lang="fr-FR" smtClean="0"/>
              <a:t>26/06/2016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157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0BE8-DD17-2B44-8BAA-C28002E05451}" type="datetime1">
              <a:rPr lang="fr-FR" smtClean="0"/>
              <a:t>26/06/2016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5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D86C-0C9D-9245-9ABF-55A1316666DA}" type="datetime1">
              <a:rPr lang="fr-FR" smtClean="0"/>
              <a:t>26/06/2016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C323-A12E-4643-AEEB-8E9132E923CA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69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FF3A-FEF5-8E41-928A-819732EDF65B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1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E13B-AD2E-CF4C-93A0-8F68AC4A01EC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I. Jacquier - ND Grandchamp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9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408712" cy="1181993"/>
          </a:xfrm>
        </p:spPr>
        <p:txBody>
          <a:bodyPr>
            <a:normAutofit fontScale="90000"/>
          </a:bodyPr>
          <a:lstStyle/>
          <a:p>
            <a:r>
              <a:rPr lang="fr-FR" sz="3600" u="sng" dirty="0"/>
              <a:t>TRAAM </a:t>
            </a:r>
            <a:r>
              <a:rPr lang="fr-FR" sz="3600" u="sng" dirty="0" smtClean="0"/>
              <a:t>2016 – Thème 1</a:t>
            </a:r>
            <a:br>
              <a:rPr lang="fr-FR" sz="3600" u="sng" dirty="0" smtClean="0"/>
            </a:br>
            <a:r>
              <a:rPr lang="fr-FR" sz="3200" dirty="0" smtClean="0"/>
              <a:t>Outil</a:t>
            </a:r>
            <a:r>
              <a:rPr lang="fr-FR" sz="3600" dirty="0" smtClean="0"/>
              <a:t> </a:t>
            </a:r>
            <a:r>
              <a:rPr lang="fr-FR" sz="3600" dirty="0"/>
              <a:t>numérique et différenciation pédagogique en STS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0534" y="3212976"/>
            <a:ext cx="6400800" cy="2736304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3200" b="1" dirty="0">
                <a:solidFill>
                  <a:schemeClr val="tx1"/>
                </a:solidFill>
              </a:rPr>
              <a:t>Construire, suivre et évaluer les compétences pour l'épreuve </a:t>
            </a:r>
            <a:r>
              <a:rPr lang="fr-FR" sz="3200" b="1" dirty="0" smtClean="0">
                <a:solidFill>
                  <a:schemeClr val="tx1"/>
                </a:solidFill>
              </a:rPr>
              <a:t>de PDUC </a:t>
            </a:r>
            <a:r>
              <a:rPr lang="fr-FR" sz="3200" b="1" dirty="0">
                <a:solidFill>
                  <a:schemeClr val="tx1"/>
                </a:solidFill>
              </a:rPr>
              <a:t>en STS MUC avec la plateforme </a:t>
            </a:r>
          </a:p>
          <a:p>
            <a:r>
              <a:rPr lang="fr-FR" sz="3200" b="1" dirty="0">
                <a:solidFill>
                  <a:schemeClr val="tx1"/>
                </a:solidFill>
              </a:rPr>
              <a:t>CLAROLINE CONNECT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Académie de Versailles</a:t>
            </a:r>
          </a:p>
        </p:txBody>
      </p:sp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2" cstate="print"/>
          <a:srcRect l="3704" t="25688" r="25925" b="40896"/>
          <a:stretch>
            <a:fillRect/>
          </a:stretch>
        </p:blipFill>
        <p:spPr bwMode="auto">
          <a:xfrm>
            <a:off x="179512" y="188640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4551" tIns="152352" rIns="-149178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DejaVu Sans"/>
                <a:ea typeface="WenQuanYi Micro Hei"/>
                <a:cs typeface="Lohit Hindi"/>
              </a:rPr>
              <a:t>Travaux Académiques Mutualisés</a:t>
            </a:r>
            <a:endParaRPr kumimoji="0" lang="fr-FR" altLang="zh-CN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WenQuanYi Micro Hei"/>
              <a:cs typeface="Lohit Hind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53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332657"/>
            <a:ext cx="7056784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smtClean="0"/>
              <a:t>Les étudiants de MUC2  plébiscitent cet outil* </a:t>
            </a:r>
            <a:r>
              <a:rPr lang="fr-FR" sz="2400" dirty="0" smtClean="0"/>
              <a:t>: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25625"/>
            <a:ext cx="8191822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fr-FR" sz="2600" b="1" dirty="0">
                <a:solidFill>
                  <a:srgbClr val="FF0000"/>
                </a:solidFill>
              </a:rPr>
              <a:t>47,8%</a:t>
            </a:r>
            <a:r>
              <a:rPr lang="fr-FR" sz="2600" dirty="0"/>
              <a:t> l’utilisent au-moins une fois par semaine</a:t>
            </a:r>
          </a:p>
          <a:p>
            <a:pPr>
              <a:buFont typeface="Wingdings" charset="2"/>
              <a:buChar char="Ø"/>
            </a:pPr>
            <a:endParaRPr lang="fr-FR" sz="2600" dirty="0"/>
          </a:p>
          <a:p>
            <a:pPr>
              <a:buFont typeface="Wingdings" charset="2"/>
              <a:buChar char="Ø"/>
            </a:pPr>
            <a:r>
              <a:rPr lang="fr-FR" sz="2600" b="1" dirty="0" smtClean="0">
                <a:solidFill>
                  <a:srgbClr val="FF0000"/>
                </a:solidFill>
              </a:rPr>
              <a:t>83%</a:t>
            </a:r>
            <a:r>
              <a:rPr lang="fr-FR" sz="2600" dirty="0" smtClean="0"/>
              <a:t> recommandent de poursuivre son usage l’an prochain</a:t>
            </a:r>
            <a:br>
              <a:rPr lang="fr-FR" sz="2600" dirty="0" smtClean="0"/>
            </a:br>
            <a:endParaRPr lang="fr-FR" sz="2600" dirty="0" smtClean="0"/>
          </a:p>
          <a:p>
            <a:pPr>
              <a:buFont typeface="Wingdings" charset="2"/>
              <a:buChar char="Ø"/>
            </a:pPr>
            <a:r>
              <a:rPr lang="fr-FR" sz="2600" b="1" dirty="0" smtClean="0">
                <a:solidFill>
                  <a:srgbClr val="FF0000"/>
                </a:solidFill>
              </a:rPr>
              <a:t>96%</a:t>
            </a:r>
            <a:r>
              <a:rPr lang="fr-FR" sz="2600" dirty="0" smtClean="0"/>
              <a:t> la jugent utile à leur formation de BTS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600" dirty="0" smtClean="0"/>
              <a:t>Ils apprécient surtout </a:t>
            </a:r>
            <a:r>
              <a:rPr lang="fr-FR" sz="2600" dirty="0" smtClean="0">
                <a:solidFill>
                  <a:srgbClr val="FF0000"/>
                </a:solidFill>
              </a:rPr>
              <a:t>la présentation sous forme de parcours, la clarté des consignes, les auto-évaluations, et le suivi des compétences. </a:t>
            </a:r>
          </a:p>
          <a:p>
            <a:endParaRPr lang="fr-FR" sz="26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* </a:t>
            </a:r>
            <a:r>
              <a:rPr lang="fr-FR" dirty="0" smtClean="0">
                <a:solidFill>
                  <a:srgbClr val="548235"/>
                </a:solidFill>
              </a:rPr>
              <a:t>Enquête faite auprès des étudiants de la classe de MUC2 de ND </a:t>
            </a:r>
            <a:r>
              <a:rPr lang="fr-FR" dirty="0" err="1" smtClean="0">
                <a:solidFill>
                  <a:srgbClr val="548235"/>
                </a:solidFill>
              </a:rPr>
              <a:t>Grandchamp</a:t>
            </a:r>
            <a:r>
              <a:rPr lang="fr-FR" dirty="0" smtClean="0">
                <a:solidFill>
                  <a:srgbClr val="548235"/>
                </a:solidFill>
              </a:rPr>
              <a:t>, février 2016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2" cstate="print"/>
          <a:srcRect l="3704" t="25688" r="25925" b="40896"/>
          <a:stretch>
            <a:fillRect/>
          </a:stretch>
        </p:blipFill>
        <p:spPr bwMode="auto">
          <a:xfrm>
            <a:off x="179512" y="404664"/>
            <a:ext cx="1296144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958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65127"/>
            <a:ext cx="6247606" cy="11916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</a:rPr>
              <a:t>Points forts de la plateforme </a:t>
            </a:r>
            <a:r>
              <a:rPr lang="fr-FR" sz="2800" b="1" dirty="0" err="1" smtClean="0">
                <a:latin typeface="+mn-lt"/>
              </a:rPr>
              <a:t>Claroline</a:t>
            </a:r>
            <a:r>
              <a:rPr lang="fr-FR" sz="2800" b="1" dirty="0" smtClean="0">
                <a:latin typeface="+mn-lt"/>
              </a:rPr>
              <a:t> : </a:t>
            </a: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191822" cy="447615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sz="2400" b="1" dirty="0" smtClean="0"/>
              <a:t>Développe l’autonomie des étudiants</a:t>
            </a:r>
          </a:p>
          <a:p>
            <a:pPr lvl="1">
              <a:buFont typeface="Arial"/>
              <a:buChar char="•"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Les étudiants disposent de toutes les consignes et conseils méthodologiques pour travailler seuls. </a:t>
            </a:r>
            <a:endParaRPr lang="fr-FR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000000"/>
                </a:solidFill>
              </a:rPr>
              <a:t>Favorise la différenciation pédagogique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Dans le temps : chaque étudiant avance à son rythme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Dans le contenu : chaque étudiant choisit les parcours qui correspondent à son projet 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Dans le soutien : le temps gagné par l’</a:t>
            </a:r>
            <a:r>
              <a:rPr lang="fr-FR" dirty="0" err="1" smtClean="0">
                <a:solidFill>
                  <a:srgbClr val="FF0000"/>
                </a:solidFill>
              </a:rPr>
              <a:t>auto-correction</a:t>
            </a:r>
            <a:r>
              <a:rPr lang="fr-FR" dirty="0" smtClean="0">
                <a:solidFill>
                  <a:srgbClr val="FF0000"/>
                </a:solidFill>
              </a:rPr>
              <a:t> permet au professeur de concentrer son aide sur les étudiants les plus en difficulté. </a:t>
            </a:r>
            <a:endParaRPr lang="fr-FR" dirty="0" smtClean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endParaRPr lang="fr-FR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Permet la continuité pédagogique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Accès à la plateforme sur le lieu de stage ou de chez soi.</a:t>
            </a:r>
          </a:p>
          <a:p>
            <a:pPr marL="342900" lvl="1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</a:p>
          <a:p>
            <a:pPr marL="342900" lvl="1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2" cstate="print"/>
          <a:srcRect l="3704" t="25688" r="25925" b="40896"/>
          <a:stretch>
            <a:fillRect/>
          </a:stretch>
        </p:blipFill>
        <p:spPr bwMode="auto">
          <a:xfrm>
            <a:off x="467544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20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365127"/>
            <a:ext cx="6607646" cy="11916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+mn-lt"/>
              </a:rPr>
              <a:t>Points faibles de la plateforme </a:t>
            </a:r>
            <a:r>
              <a:rPr lang="fr-FR" sz="2800" b="1" dirty="0" err="1" smtClean="0">
                <a:latin typeface="+mn-lt"/>
              </a:rPr>
              <a:t>Claroline</a:t>
            </a:r>
            <a:r>
              <a:rPr lang="fr-FR" sz="2800" b="1" dirty="0" smtClean="0">
                <a:latin typeface="+mn-lt"/>
              </a:rPr>
              <a:t> : </a:t>
            </a: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60848"/>
            <a:ext cx="8191822" cy="41161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sz="2400" b="1" dirty="0" smtClean="0"/>
              <a:t>Temps nécessaires pour la prise en main de l’outil et pour créer les parcours pédagogiques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endParaRPr lang="fr-FR" sz="2400" dirty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fr-FR" sz="2400" b="1" dirty="0" smtClean="0"/>
              <a:t> Quelques problèmes techniques encore à résoudre</a:t>
            </a:r>
            <a:br>
              <a:rPr lang="fr-FR" sz="2400" b="1" dirty="0" smtClean="0"/>
            </a:br>
            <a:endParaRPr lang="fr-FR" sz="2400" b="1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fr-FR" sz="2400" b="1" dirty="0" smtClean="0"/>
              <a:t> Impossibilité de travailler sur le mode « Drive » en fichiers partagés avec les étudiants. </a:t>
            </a:r>
          </a:p>
          <a:p>
            <a:pPr marL="0" indent="0">
              <a:spcAft>
                <a:spcPts val="600"/>
              </a:spcAft>
              <a:buNone/>
            </a:pPr>
            <a:endParaRPr lang="fr-FR" sz="2400" b="1" dirty="0" smtClean="0"/>
          </a:p>
          <a:p>
            <a:pPr marL="342900" lvl="1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I. Jacquier - ND Grandchamp</a:t>
            </a:r>
            <a:endParaRPr lang="fr-BE"/>
          </a:p>
        </p:txBody>
      </p:sp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2" cstate="print"/>
          <a:srcRect l="3704" t="25688" r="25925" b="40896"/>
          <a:stretch>
            <a:fillRect/>
          </a:stretch>
        </p:blipFill>
        <p:spPr bwMode="auto">
          <a:xfrm>
            <a:off x="323528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100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4652" cy="1224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smtClean="0"/>
              <a:t>CONSTRUIRE LES COMPETENCES :</a:t>
            </a:r>
            <a:br>
              <a:rPr lang="fr-FR" sz="2400" b="1" dirty="0" smtClean="0"/>
            </a:br>
            <a:r>
              <a:rPr lang="fr-FR" sz="2200" b="1" dirty="0" smtClean="0">
                <a:solidFill>
                  <a:srgbClr val="FF0000"/>
                </a:solidFill>
              </a:rPr>
              <a:t>La page d’accueil permet d’afficher des actualités, des flux RSS, des vidéos </a:t>
            </a:r>
            <a:r>
              <a:rPr lang="is-IS" sz="2200" b="1" dirty="0" smtClean="0">
                <a:solidFill>
                  <a:srgbClr val="FF0000"/>
                </a:solidFill>
              </a:rPr>
              <a:t>….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3" name="Image 2" descr="Capture d’écran 2016-05-25 à 20.4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992888" cy="5074752"/>
          </a:xfrm>
          <a:prstGeom prst="rect">
            <a:avLst/>
          </a:prstGeom>
        </p:spPr>
      </p:pic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3" cstate="print"/>
          <a:srcRect l="3704" t="25688" r="25925" b="40896"/>
          <a:stretch>
            <a:fillRect/>
          </a:stretch>
        </p:blipFill>
        <p:spPr bwMode="auto">
          <a:xfrm>
            <a:off x="107504" y="260648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44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823670" cy="11521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CONSTRUIRE LES COMPETENCES :</a:t>
            </a:r>
            <a:br>
              <a:rPr lang="fr-FR" sz="2800" b="1" dirty="0"/>
            </a:br>
            <a:r>
              <a:rPr lang="fr-FR" sz="2700" b="1" dirty="0">
                <a:solidFill>
                  <a:srgbClr val="FF0000"/>
                </a:solidFill>
              </a:rPr>
              <a:t>Sur </a:t>
            </a:r>
            <a:r>
              <a:rPr lang="fr-FR" sz="2700" b="1" dirty="0" smtClean="0">
                <a:solidFill>
                  <a:srgbClr val="FF0000"/>
                </a:solidFill>
              </a:rPr>
              <a:t>la page d’accueil, on peut accéder aux trois onglets correspondants aux trois parties du PDUC </a:t>
            </a:r>
            <a:r>
              <a:rPr lang="is-IS" sz="2700" b="1" dirty="0" smtClean="0">
                <a:solidFill>
                  <a:srgbClr val="FF0000"/>
                </a:solidFill>
              </a:rPr>
              <a:t>….</a:t>
            </a:r>
            <a:endParaRPr lang="fr-FR" sz="2700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4" name="Image 3" descr="Capture d’écran 2016-05-25 à 20.5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280920" cy="2423948"/>
          </a:xfrm>
          <a:prstGeom prst="rect">
            <a:avLst/>
          </a:prstGeom>
        </p:spPr>
      </p:pic>
      <p:sp>
        <p:nvSpPr>
          <p:cNvPr id="5" name="Rectangle avec flèche vers le haut 4"/>
          <p:cNvSpPr/>
          <p:nvPr/>
        </p:nvSpPr>
        <p:spPr>
          <a:xfrm>
            <a:off x="2051720" y="3645024"/>
            <a:ext cx="5760640" cy="2376264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Chaque onglet contient des parcours pédagogiques qui accompagnent les étudiants dans l’élaboration de leur PDUC.</a:t>
            </a:r>
            <a:endParaRPr lang="fr-FR" dirty="0"/>
          </a:p>
        </p:txBody>
      </p:sp>
      <p:pic>
        <p:nvPicPr>
          <p:cNvPr id="6" name="Image 5" descr="C:\Users\helene\AppData\Local\Microsoft\Windows\Temporary Internet Files\Content.Outlook\3KEA447M\Screenshot_2016-01-05-18-36-49.png"/>
          <p:cNvPicPr/>
          <p:nvPr/>
        </p:nvPicPr>
        <p:blipFill>
          <a:blip r:embed="rId3" cstate="print"/>
          <a:srcRect l="3704" t="25688" r="25925" b="40896"/>
          <a:stretch>
            <a:fillRect/>
          </a:stretch>
        </p:blipFill>
        <p:spPr bwMode="auto">
          <a:xfrm>
            <a:off x="179512" y="260648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61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344816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CONSTRUIRE LES COMPETENCES :</a:t>
            </a:r>
            <a:br>
              <a:rPr lang="fr-FR" sz="2800" b="1" dirty="0"/>
            </a:br>
            <a:r>
              <a:rPr lang="fr-FR" sz="2700" b="1" dirty="0" smtClean="0">
                <a:solidFill>
                  <a:srgbClr val="FF0000"/>
                </a:solidFill>
              </a:rPr>
              <a:t>La </a:t>
            </a:r>
            <a:r>
              <a:rPr lang="fr-FR" sz="2700" b="1" dirty="0">
                <a:solidFill>
                  <a:srgbClr val="FF0000"/>
                </a:solidFill>
              </a:rPr>
              <a:t>plateforme est structurée en </a:t>
            </a:r>
            <a:r>
              <a:rPr lang="fr-FR" sz="2700" b="1" dirty="0" smtClean="0">
                <a:solidFill>
                  <a:srgbClr val="FF0000"/>
                </a:solidFill>
              </a:rPr>
              <a:t>parcours pédagogiques</a:t>
            </a:r>
            <a:br>
              <a:rPr lang="fr-FR" sz="27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accent6"/>
                </a:solidFill>
              </a:rPr>
              <a:t>Partie 1 : Diagnostic Partiel </a:t>
            </a:r>
            <a:endParaRPr lang="fr-FR" sz="2800" dirty="0">
              <a:solidFill>
                <a:schemeClr val="accent6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4" name="Image 3" descr="Capture d’écran 2016-05-25 à 20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7144" cy="3888432"/>
          </a:xfrm>
          <a:prstGeom prst="rect">
            <a:avLst/>
          </a:prstGeom>
        </p:spPr>
      </p:pic>
      <p:sp>
        <p:nvSpPr>
          <p:cNvPr id="5" name="Rectangle avec flèche vers le haut 4"/>
          <p:cNvSpPr/>
          <p:nvPr/>
        </p:nvSpPr>
        <p:spPr>
          <a:xfrm>
            <a:off x="107504" y="4797152"/>
            <a:ext cx="8640960" cy="129614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84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 Parcours pédagogiques que les étudiants peuvent consulter selon leurs besoins. </a:t>
            </a:r>
          </a:p>
        </p:txBody>
      </p:sp>
      <p:pic>
        <p:nvPicPr>
          <p:cNvPr id="6" name="Image 5" descr="C:\Users\helene\AppData\Local\Microsoft\Windows\Temporary Internet Files\Content.Outlook\3KEA447M\Screenshot_2016-01-05-18-36-49.png"/>
          <p:cNvPicPr/>
          <p:nvPr/>
        </p:nvPicPr>
        <p:blipFill>
          <a:blip r:embed="rId3" cstate="print"/>
          <a:srcRect l="3704" t="25688" r="25925" b="40896"/>
          <a:stretch>
            <a:fillRect/>
          </a:stretch>
        </p:blipFill>
        <p:spPr bwMode="auto">
          <a:xfrm>
            <a:off x="179512" y="332656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53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619672" y="365126"/>
            <a:ext cx="7272808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CONSTRUIRE LES COMPETENCES :</a:t>
            </a:r>
            <a:br>
              <a:rPr lang="fr-FR" sz="2800" b="1" dirty="0"/>
            </a:br>
            <a:r>
              <a:rPr lang="fr-FR" sz="2700" b="1" dirty="0" smtClean="0">
                <a:solidFill>
                  <a:srgbClr val="FF0000"/>
                </a:solidFill>
              </a:rPr>
              <a:t>La </a:t>
            </a:r>
            <a:r>
              <a:rPr lang="fr-FR" sz="2700" b="1" dirty="0">
                <a:solidFill>
                  <a:srgbClr val="FF0000"/>
                </a:solidFill>
              </a:rPr>
              <a:t>plateforme est structurée en </a:t>
            </a:r>
            <a:r>
              <a:rPr lang="fr-FR" sz="2700" b="1" dirty="0" smtClean="0">
                <a:solidFill>
                  <a:srgbClr val="FF0000"/>
                </a:solidFill>
              </a:rPr>
              <a:t>parcours pédagogiques</a:t>
            </a:r>
            <a:br>
              <a:rPr lang="fr-FR" sz="27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accent6"/>
                </a:solidFill>
              </a:rPr>
              <a:t>Partie 1 : Diagnostic Partiel : Exemple de parcours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4" name="Image 3" descr="Capture d’écran 2016-05-26 à 08.0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" y="1772816"/>
            <a:ext cx="8964488" cy="4752528"/>
          </a:xfrm>
          <a:prstGeom prst="rect">
            <a:avLst/>
          </a:prstGeom>
        </p:spPr>
      </p:pic>
      <p:pic>
        <p:nvPicPr>
          <p:cNvPr id="8" name="Image 7" descr="C:\Users\helene\AppData\Local\Microsoft\Windows\Temporary Internet Files\Content.Outlook\3KEA447M\Screenshot_2016-01-05-18-36-49.png"/>
          <p:cNvPicPr/>
          <p:nvPr/>
        </p:nvPicPr>
        <p:blipFill>
          <a:blip r:embed="rId3" cstate="print"/>
          <a:srcRect l="3704" t="25688" r="25925" b="40896"/>
          <a:stretch>
            <a:fillRect/>
          </a:stretch>
        </p:blipFill>
        <p:spPr bwMode="auto">
          <a:xfrm>
            <a:off x="107504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3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3" name="Image 2" descr="Capture d’écran 2016-05-25 à 21.3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3284"/>
            <a:ext cx="8352928" cy="4104647"/>
          </a:xfrm>
          <a:prstGeom prst="rect">
            <a:avLst/>
          </a:prstGeom>
        </p:spPr>
      </p:pic>
      <p:sp>
        <p:nvSpPr>
          <p:cNvPr id="4" name="Rectangle avec flèche vers le haut 3"/>
          <p:cNvSpPr/>
          <p:nvPr/>
        </p:nvSpPr>
        <p:spPr>
          <a:xfrm>
            <a:off x="755576" y="5589240"/>
            <a:ext cx="7344816" cy="936104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quizz d’auto-évaluation permet à l’étudiant de s’auto-évaluer et de corriger lui même sa production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 l="10213" t="70096" r="83034" b="27395"/>
          <a:stretch>
            <a:fillRect/>
          </a:stretch>
        </p:blipFill>
        <p:spPr bwMode="auto">
          <a:xfrm rot="20911676">
            <a:off x="7272678" y="4433425"/>
            <a:ext cx="1333490" cy="7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75656" y="365127"/>
            <a:ext cx="7344816" cy="11916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CONSTRUIRE LES COMPETENCES :</a:t>
            </a:r>
            <a:br>
              <a:rPr lang="fr-FR" sz="2800" b="1" dirty="0"/>
            </a:br>
            <a:r>
              <a:rPr lang="fr-FR" sz="2700" b="1" dirty="0" smtClean="0">
                <a:solidFill>
                  <a:srgbClr val="FF0000"/>
                </a:solidFill>
              </a:rPr>
              <a:t>La </a:t>
            </a:r>
            <a:r>
              <a:rPr lang="fr-FR" sz="2700" b="1" dirty="0">
                <a:solidFill>
                  <a:srgbClr val="FF0000"/>
                </a:solidFill>
              </a:rPr>
              <a:t>plateforme est structurée en </a:t>
            </a:r>
            <a:r>
              <a:rPr lang="fr-FR" sz="2700" b="1" dirty="0" smtClean="0">
                <a:solidFill>
                  <a:srgbClr val="FF0000"/>
                </a:solidFill>
              </a:rPr>
              <a:t>parcours pédagogiques</a:t>
            </a:r>
            <a:br>
              <a:rPr lang="fr-FR" sz="27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accent6"/>
                </a:solidFill>
              </a:rPr>
              <a:t>Partie 1 : Diagnostic Partiel : Exemple de parcours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9" name="Image 8" descr="C:\Users\helene\AppData\Local\Microsoft\Windows\Temporary Internet Files\Content.Outlook\3KEA447M\Screenshot_2016-01-05-18-36-49.png"/>
          <p:cNvPicPr/>
          <p:nvPr/>
        </p:nvPicPr>
        <p:blipFill>
          <a:blip r:embed="rId4" cstate="print"/>
          <a:srcRect l="3704" t="25688" r="25925" b="40896"/>
          <a:stretch>
            <a:fillRect/>
          </a:stretch>
        </p:blipFill>
        <p:spPr bwMode="auto">
          <a:xfrm>
            <a:off x="107504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08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7" name="Image 6" descr="Capture d’écran 2016-05-25 à 21.4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76456" cy="4176463"/>
          </a:xfrm>
          <a:prstGeom prst="rect">
            <a:avLst/>
          </a:prstGeom>
        </p:spPr>
      </p:pic>
      <p:sp>
        <p:nvSpPr>
          <p:cNvPr id="8" name="Rectangle avec flèche vers le haut 7"/>
          <p:cNvSpPr/>
          <p:nvPr/>
        </p:nvSpPr>
        <p:spPr>
          <a:xfrm>
            <a:off x="467544" y="4869160"/>
            <a:ext cx="8496944" cy="18002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Quand l’étudiant a fait les quizz et amélioré son introduction, il la dépose pour correction avant la date limite fixée par le professeur. </a:t>
            </a:r>
          </a:p>
          <a:p>
            <a:pPr algn="ctr"/>
            <a:r>
              <a:rPr lang="fr-FR" dirty="0" smtClean="0"/>
              <a:t>Le professeur corrige le fichier et le dépose dans l’espace personnel de l’étudiant qui peut le retravailler, puis le déposer pour validation des compétences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619672" y="365127"/>
            <a:ext cx="7272808" cy="11916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 smtClean="0"/>
              <a:t>EVALUER LES </a:t>
            </a:r>
            <a:r>
              <a:rPr lang="fr-FR" sz="2800" b="1" dirty="0"/>
              <a:t>COMPETENCES :</a:t>
            </a:r>
            <a:br>
              <a:rPr lang="fr-FR" sz="2800" b="1" dirty="0"/>
            </a:br>
            <a:r>
              <a:rPr lang="fr-FR" sz="2700" b="1" dirty="0" smtClean="0">
                <a:solidFill>
                  <a:srgbClr val="FF0000"/>
                </a:solidFill>
              </a:rPr>
              <a:t>La </a:t>
            </a:r>
            <a:r>
              <a:rPr lang="fr-FR" sz="2700" b="1" dirty="0">
                <a:solidFill>
                  <a:srgbClr val="FF0000"/>
                </a:solidFill>
              </a:rPr>
              <a:t>plateforme est structurée en </a:t>
            </a:r>
            <a:r>
              <a:rPr lang="fr-FR" sz="2700" b="1" dirty="0" smtClean="0">
                <a:solidFill>
                  <a:srgbClr val="FF0000"/>
                </a:solidFill>
              </a:rPr>
              <a:t>parcours pédagogiques</a:t>
            </a:r>
            <a:br>
              <a:rPr lang="fr-FR" sz="27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chemeClr val="accent6"/>
                </a:solidFill>
              </a:rPr>
              <a:t>Partie 1 : Diagnostic Partiel : Exemple de parcours</a:t>
            </a:r>
            <a:endParaRPr lang="fr-FR" sz="2800" dirty="0">
              <a:solidFill>
                <a:schemeClr val="accent6"/>
              </a:solidFill>
            </a:endParaRPr>
          </a:p>
        </p:txBody>
      </p:sp>
      <p:pic>
        <p:nvPicPr>
          <p:cNvPr id="11" name="Image 10" descr="C:\Users\helene\AppData\Local\Microsoft\Windows\Temporary Internet Files\Content.Outlook\3KEA447M\Screenshot_2016-01-05-18-36-49.png"/>
          <p:cNvPicPr/>
          <p:nvPr/>
        </p:nvPicPr>
        <p:blipFill>
          <a:blip r:embed="rId3" cstate="print"/>
          <a:srcRect l="3704" t="25688" r="25925" b="40896"/>
          <a:stretch>
            <a:fillRect/>
          </a:stretch>
        </p:blipFill>
        <p:spPr bwMode="auto">
          <a:xfrm>
            <a:off x="251520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32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3" name="Image 2" descr="Capture d’écran 2016-05-25 à 21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01632" cy="4248472"/>
          </a:xfrm>
          <a:prstGeom prst="rect">
            <a:avLst/>
          </a:prstGeom>
        </p:spPr>
      </p:pic>
      <p:sp>
        <p:nvSpPr>
          <p:cNvPr id="4" name="Rectangle avec flèche vers le haut 3"/>
          <p:cNvSpPr/>
          <p:nvPr/>
        </p:nvSpPr>
        <p:spPr>
          <a:xfrm>
            <a:off x="467544" y="4581128"/>
            <a:ext cx="8208912" cy="208823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Lorsqu’il a fait tout le parcours, l’étudiant peut consulter sur son espace personnel sa grille de validation des compétences pour cette étape du PDUC.</a:t>
            </a:r>
          </a:p>
          <a:p>
            <a:pPr algn="ctr"/>
            <a:r>
              <a:rPr lang="fr-FR" dirty="0" smtClean="0"/>
              <a:t>Il peut choisir de retravailler et de proposer une nouvelle version pour validation, afin d’améliorer son degré </a:t>
            </a:r>
            <a:r>
              <a:rPr lang="fr-FR" dirty="0" smtClean="0"/>
              <a:t>de </a:t>
            </a:r>
            <a:r>
              <a:rPr lang="fr-FR" dirty="0" smtClean="0"/>
              <a:t>maîtrise des compétences.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15616" y="2492896"/>
            <a:ext cx="792088" cy="720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 l="10213" t="70096" r="83034" b="27395"/>
          <a:stretch>
            <a:fillRect/>
          </a:stretch>
        </p:blipFill>
        <p:spPr bwMode="auto">
          <a:xfrm rot="20911676">
            <a:off x="7440018" y="2834193"/>
            <a:ext cx="1333490" cy="7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979712" y="365127"/>
            <a:ext cx="6535638" cy="11916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VALIDER LES COMPETENCES pour le CCF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Espace personnel de l’étudiant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2" name="Image 11" descr="C:\Users\helene\AppData\Local\Microsoft\Windows\Temporary Internet Files\Content.Outlook\3KEA447M\Screenshot_2016-01-05-18-36-49.png"/>
          <p:cNvPicPr/>
          <p:nvPr/>
        </p:nvPicPr>
        <p:blipFill>
          <a:blip r:embed="rId4" cstate="print"/>
          <a:srcRect l="3704" t="25688" r="25925" b="40896"/>
          <a:stretch>
            <a:fillRect/>
          </a:stretch>
        </p:blipFill>
        <p:spPr bwMode="auto">
          <a:xfrm>
            <a:off x="323528" y="332656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523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272808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VALIDER LES COMPETENCES pour le CCF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Espace personnel de l’étudiant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smtClean="0"/>
              <a:t>I. Jacquier - ND Grandchamp</a:t>
            </a:r>
            <a:endParaRPr lang="fr-BE" dirty="0"/>
          </a:p>
        </p:txBody>
      </p:sp>
      <p:pic>
        <p:nvPicPr>
          <p:cNvPr id="6" name="Image 5" descr="Capture d’écran 2016-05-25 à 21.5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714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3888" y="1772816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1519" y="4797152"/>
            <a:ext cx="1008113" cy="2160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107504" y="4581128"/>
            <a:ext cx="8784976" cy="18002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L’étudiant peut consulter quand il le souhaite l’ensemble de ses grilles de validation des compétences sur son espace personnel afin de savoir où il doit progresser. </a:t>
            </a:r>
          </a:p>
          <a:p>
            <a:pPr algn="ctr"/>
            <a:r>
              <a:rPr lang="fr-FR" dirty="0" smtClean="0"/>
              <a:t>Il peut le faire en classe, mais aussi sur son lieu de stage ou chez lui, sur un </a:t>
            </a:r>
            <a:r>
              <a:rPr lang="fr-FR" dirty="0" err="1" smtClean="0"/>
              <a:t>smartphone</a:t>
            </a:r>
            <a:r>
              <a:rPr lang="fr-FR" dirty="0" smtClean="0"/>
              <a:t>, une tablette ou un ordinateur. 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 l="10213" t="70096" r="83034" b="27395"/>
          <a:stretch>
            <a:fillRect/>
          </a:stretch>
        </p:blipFill>
        <p:spPr bwMode="auto">
          <a:xfrm rot="20911676">
            <a:off x="7696587" y="2263483"/>
            <a:ext cx="1280700" cy="7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:\Users\helene\AppData\Local\Microsoft\Windows\Temporary Internet Files\Content.Outlook\3KEA447M\Screenshot_2016-01-05-18-36-49.png"/>
          <p:cNvPicPr/>
          <p:nvPr/>
        </p:nvPicPr>
        <p:blipFill>
          <a:blip r:embed="rId4" cstate="print"/>
          <a:srcRect l="3704" t="25688" r="25925" b="40896"/>
          <a:stretch>
            <a:fillRect/>
          </a:stretch>
        </p:blipFill>
        <p:spPr bwMode="auto">
          <a:xfrm>
            <a:off x="179512" y="40466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0609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468</Words>
  <Application>Microsoft Office PowerPoint</Application>
  <PresentationFormat>Affichage à l'écran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TRAAM 2016 – Thème 1 Outil numérique et différenciation pédagogique en STS</vt:lpstr>
      <vt:lpstr>CONSTRUIRE LES COMPETENCES : La page d’accueil permet d’afficher des actualités, des flux RSS, des vidéos ….</vt:lpstr>
      <vt:lpstr>CONSTRUIRE LES COMPETENCES : Sur la page d’accueil, on peut accéder aux trois onglets correspondants aux trois parties du PDUC ….</vt:lpstr>
      <vt:lpstr>CONSTRUIRE LES COMPETENCES : La plateforme est structurée en parcours pédagogiques Partie 1 : Diagnostic Partiel </vt:lpstr>
      <vt:lpstr>CONSTRUIRE LES COMPETENCES : La plateforme est structurée en parcours pédagogiques Partie 1 : Diagnostic Partiel : Exemple de parcours</vt:lpstr>
      <vt:lpstr>CONSTRUIRE LES COMPETENCES : La plateforme est structurée en parcours pédagogiques Partie 1 : Diagnostic Partiel : Exemple de parcours</vt:lpstr>
      <vt:lpstr>EVALUER LES COMPETENCES : La plateforme est structurée en parcours pédagogiques Partie 1 : Diagnostic Partiel : Exemple de parcours</vt:lpstr>
      <vt:lpstr>VALIDER LES COMPETENCES pour le CCF Espace personnel de l’étudiant</vt:lpstr>
      <vt:lpstr>VALIDER LES COMPETENCES pour le CCF Espace personnel de l’étudiant</vt:lpstr>
      <vt:lpstr>Les étudiants de MUC2  plébiscitent cet outil* : </vt:lpstr>
      <vt:lpstr>Points forts de la plateforme Claroline : </vt:lpstr>
      <vt:lpstr>Points faibles de la plateforme Claroline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2016 : Outil numérique et différenciation pédagogique  en STS</dc:title>
  <dc:creator>helene</dc:creator>
  <cp:lastModifiedBy>Carine</cp:lastModifiedBy>
  <cp:revision>40</cp:revision>
  <dcterms:created xsi:type="dcterms:W3CDTF">2016-05-22T11:22:48Z</dcterms:created>
  <dcterms:modified xsi:type="dcterms:W3CDTF">2016-06-26T13:16:51Z</dcterms:modified>
</cp:coreProperties>
</file>