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12192000" cy="6858000"/>
  <p:notesSz cx="67833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2664" autoAdjust="0"/>
  </p:normalViewPr>
  <p:slideViewPr>
    <p:cSldViewPr snapToGrid="0">
      <p:cViewPr varScale="1">
        <p:scale>
          <a:sx n="60" d="100"/>
          <a:sy n="60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2350" y="0"/>
            <a:ext cx="293946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D9E4A-C9D7-4369-A7E0-039044C24801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8339" y="4777194"/>
            <a:ext cx="542671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2350" y="9428584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FD867-BFF3-4922-85F9-F92E2680A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91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Mai 2018, Accompagnement des enseignants dans notre académie 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Première Journée d’information et ateliers de travail pour les professeurs de seconde GATL à la rentrée 2019 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● 13 mai 2019 : Haut-Rhin, visite d’une entreprise de transport et des plateaux techniques du Lycée Bugatti – 		    Illzach,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● 28 mai 2019 : Bas-Rhin, visite des plateaux techniques du Lycée Mathis –Schiltigheim.</a:t>
            </a:r>
          </a:p>
          <a:p>
            <a:pPr marL="0" indent="0" algn="just"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fr-FR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2. Outils à disposition des enseignants : 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● Diaporama enrichi suite aux formations du mois de mai 2019 et dont le sommaire est le suivant :  (cf. diapo 8 à 		   16)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alt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Journée d’informations aux équipes de Direction élargies :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 </a:t>
            </a: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● 21 novembre au Lycée </a:t>
            </a:r>
            <a:r>
              <a:rPr lang="fr-FR" altLang="fr-F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E.Mathis</a:t>
            </a: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– Schiltigheim,</a:t>
            </a:r>
          </a:p>
          <a:p>
            <a:pPr marL="0" indent="0" algn="just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		● 25 novembre au Lycée </a:t>
            </a:r>
            <a:r>
              <a:rPr lang="fr-FR" altLang="fr-F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E.Bugatti</a:t>
            </a: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– Illzach.</a:t>
            </a:r>
          </a:p>
          <a:p>
            <a:pPr marL="0" indent="0" algn="just"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4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● </a:t>
            </a: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altLang="fr-FR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journée d’information à destination des enseignants de la seconde GATL 2018/19 et 2019/20.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FD867-BFF3-4922-85F9-F92E2680A81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780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Collectivité européenne d’Alsace intégrée dans la Région Grand Est avec la particularité de disposer d’axes autoroutiers, aériens (2 aéroports) et fluviaux</a:t>
            </a:r>
            <a:r>
              <a:rPr lang="fr-FR" baseline="0" dirty="0" smtClean="0"/>
              <a:t> (Rhin).</a:t>
            </a:r>
          </a:p>
          <a:p>
            <a:endParaRPr lang="fr-FR" baseline="0" dirty="0" smtClean="0"/>
          </a:p>
          <a:p>
            <a:r>
              <a:rPr lang="fr-FR" baseline="0" dirty="0" smtClean="0"/>
              <a:t>Limitrophe avec l’Allemagne et la Suisse</a:t>
            </a:r>
          </a:p>
          <a:p>
            <a:endParaRPr lang="fr-FR" baseline="0" dirty="0" smtClean="0"/>
          </a:p>
          <a:p>
            <a:r>
              <a:rPr lang="fr-FR" baseline="0" dirty="0" smtClean="0"/>
              <a:t>A droite, vous disposez d’une radiographie mettant en évidence la présence de salariés des secteurs transports et logistique par commune établie par l’OPTL - </a:t>
            </a:r>
            <a:r>
              <a:rPr lang="fr-FR" b="1" dirty="0" smtClean="0"/>
              <a:t>Observatoire Prospectif des métiers et des qualifications dans les Transports et la Logistique</a:t>
            </a:r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smtClean="0"/>
              <a:t>On remarquera 4 grands secteurs d’implantation pour les entreprises de Transport et </a:t>
            </a:r>
            <a:r>
              <a:rPr lang="fr-FR" baseline="0" smtClean="0"/>
              <a:t>de Logistique : </a:t>
            </a:r>
            <a:r>
              <a:rPr lang="fr-FR" baseline="0" dirty="0" smtClean="0"/>
              <a:t>Strasbourg, Haguenau au Nord, Colmar et Mulhouse et une concentration au sud avec Saint-Louis,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FD867-BFF3-4922-85F9-F92E2680A81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7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</a:t>
            </a:r>
            <a:r>
              <a:rPr lang="fr-FR" baseline="0" dirty="0" smtClean="0"/>
              <a:t> couvrir les deux principales zones géographiques, des formations sont implantées à Schiltigheim (Zone Strasbourg) et à Mulhouse et Illzach pour la seconde zone,</a:t>
            </a:r>
          </a:p>
          <a:p>
            <a:endParaRPr lang="fr-FR" dirty="0" smtClean="0"/>
          </a:p>
          <a:p>
            <a:r>
              <a:rPr lang="fr-FR" dirty="0" smtClean="0"/>
              <a:t>Carte des formations de l’académie de Strasbourg</a:t>
            </a:r>
            <a:r>
              <a:rPr lang="fr-FR" baseline="0" dirty="0" smtClean="0"/>
              <a:t> en 2019 </a:t>
            </a:r>
          </a:p>
          <a:p>
            <a:r>
              <a:rPr lang="fr-FR" baseline="0" dirty="0" smtClean="0"/>
              <a:t>Approche départementale avec 1 pôle par département </a:t>
            </a:r>
          </a:p>
          <a:p>
            <a:endParaRPr lang="fr-FR" baseline="0" dirty="0" smtClean="0"/>
          </a:p>
          <a:p>
            <a:r>
              <a:rPr lang="fr-FR" baseline="0" dirty="0" smtClean="0"/>
              <a:t>Peu de relations avec le BTS GTLA sauf au sein même de l’établissement</a:t>
            </a:r>
          </a:p>
          <a:p>
            <a:endParaRPr lang="fr-FR" baseline="0" dirty="0" smtClean="0"/>
          </a:p>
          <a:p>
            <a:r>
              <a:rPr lang="fr-FR" baseline="0" dirty="0" smtClean="0"/>
              <a:t>Pour couvrir les besoins, il reste à étudier le Nord avec Haguenau, le Sud avec Saint-Louis, </a:t>
            </a:r>
          </a:p>
          <a:p>
            <a:endParaRPr lang="fr-FR" baseline="0" dirty="0" smtClean="0"/>
          </a:p>
          <a:p>
            <a:r>
              <a:rPr lang="fr-FR" baseline="0" dirty="0" smtClean="0"/>
              <a:t>Le centre de l’Alsace est moins densément équipé en établissements </a:t>
            </a:r>
            <a:r>
              <a:rPr lang="fr-FR" baseline="0" smtClean="0"/>
              <a:t>de formation.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FD867-BFF3-4922-85F9-F92E2680A81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635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Evolution</a:t>
            </a:r>
            <a:r>
              <a:rPr lang="fr-FR" baseline="0" dirty="0" smtClean="0"/>
              <a:t> souhaitée de la carte des formations notamment au niveau du baccalauréat professionnel GA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Etude</a:t>
            </a:r>
            <a:r>
              <a:rPr lang="fr-FR" baseline="0" dirty="0" smtClean="0"/>
              <a:t> économique par bassins d’emploi, des capacités de développement (notamment Logistique) des établissements de formation, liens avec le Greta, et l’apprentissage,</a:t>
            </a:r>
          </a:p>
          <a:p>
            <a:r>
              <a:rPr lang="fr-FR" baseline="0" dirty="0" smtClean="0"/>
              <a:t>Collaboration précieuse avec déléguée région Grand Est de l’AFT, Mme </a:t>
            </a:r>
          </a:p>
          <a:p>
            <a:endParaRPr lang="fr-FR" baseline="0" dirty="0" smtClean="0"/>
          </a:p>
          <a:p>
            <a:r>
              <a:rPr lang="fr-FR" baseline="0" dirty="0" smtClean="0"/>
              <a:t>Identification de deux secteurs à dominante logistique :</a:t>
            </a:r>
          </a:p>
          <a:p>
            <a:r>
              <a:rPr lang="fr-FR" baseline="0" dirty="0" smtClean="0"/>
              <a:t>Nord avec Haguenau/Bischwiller (Ex d’entreprises à donner)</a:t>
            </a:r>
          </a:p>
          <a:p>
            <a:r>
              <a:rPr lang="fr-FR" baseline="0" dirty="0" smtClean="0"/>
              <a:t>Sud avec Aéroport Basel-Mulhouse, transfrontalier Suisse/Allemagne / CFA Transfrontalier</a:t>
            </a:r>
          </a:p>
          <a:p>
            <a:endParaRPr lang="fr-FR" baseline="0" dirty="0" smtClean="0"/>
          </a:p>
          <a:p>
            <a:r>
              <a:rPr lang="fr-FR" baseline="0" dirty="0" smtClean="0"/>
              <a:t>Renforcement d’un pôle Transport au cœur de Strasbourg (Fluvial, Aérien, Routier, Ferroviaire) – Mobilité des élèves, poursuites études en BTS GTLA, établissement de centre ville sans foncier libre</a:t>
            </a:r>
          </a:p>
          <a:p>
            <a:endParaRPr lang="fr-FR" baseline="0" dirty="0" smtClean="0"/>
          </a:p>
          <a:p>
            <a:r>
              <a:rPr lang="fr-FR" baseline="0" dirty="0" smtClean="0"/>
              <a:t>Atouts du baccalauréat professionnel OTM : suppression des formations CACES = coût budgétaire moindre, pas de foncier, pas d’investissement lourd</a:t>
            </a:r>
          </a:p>
          <a:p>
            <a:r>
              <a:rPr lang="fr-FR" baseline="0" dirty="0" smtClean="0"/>
              <a:t>Ouverture vers d’autres secteurs professionnels voire des « niches » car centre ville / </a:t>
            </a:r>
            <a:r>
              <a:rPr lang="fr-FR" baseline="0" dirty="0" err="1" smtClean="0"/>
              <a:t>Eurométropôle</a:t>
            </a:r>
            <a:r>
              <a:rPr lang="fr-FR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Bloc 3 sur la contribution à </a:t>
            </a: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l’amélioration de l’activité de transport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particulièrement adapté aux transformations des entreprises aux abords des villes, des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mégapôles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 l’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Europôle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Strasbourg (dernier km, optimisation des coûts, intégration 0 émission,,,)</a:t>
            </a:r>
          </a:p>
          <a:p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FD867-BFF3-4922-85F9-F92E2680A81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06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38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56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17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37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82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3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92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08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01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9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4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851A-E9C1-4A49-8E38-C5A9D29D79DB}" type="datetimeFigureOut">
              <a:rPr lang="fr-FR" smtClean="0"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9A41-8A12-42D9-80BD-DB6B40DA598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9" y="5501642"/>
            <a:ext cx="1593490" cy="996974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2208628" y="6302327"/>
            <a:ext cx="5910775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accent4"/>
                </a:solidFill>
              </a:rPr>
              <a:t>Jenny-Patricia Levy – IEN-ET économie gestion – Famille GA-TL</a:t>
            </a:r>
            <a:endParaRPr lang="fr-FR" sz="1400" i="1" dirty="0">
              <a:solidFill>
                <a:schemeClr val="accent4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858129" y="6640881"/>
            <a:ext cx="10986868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2330124" y="6413698"/>
            <a:ext cx="5910775" cy="30777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0" i="1" dirty="0" smtClean="0">
                <a:solidFill>
                  <a:schemeClr val="bg1"/>
                </a:solidFill>
              </a:rPr>
              <a:t>Jenny-Patricia Levy – IEN-ET économie gestion – Famille GA-TL</a:t>
            </a:r>
            <a:endParaRPr lang="fr-FR" sz="1400" b="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7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2437357" y="1484313"/>
            <a:ext cx="4473575" cy="475297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fr-FR" dirty="0" smtClean="0"/>
              <a:t>Lycée P-C </a:t>
            </a:r>
            <a:r>
              <a:rPr lang="fr-FR" dirty="0" err="1" smtClean="0"/>
              <a:t>Goulden</a:t>
            </a:r>
            <a:r>
              <a:rPr lang="fr-FR" dirty="0" smtClean="0"/>
              <a:t> </a:t>
            </a:r>
            <a:r>
              <a:rPr lang="fr-FR" cap="small" dirty="0" err="1" smtClean="0"/>
              <a:t>bischwiller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Lycée </a:t>
            </a:r>
            <a:r>
              <a:rPr lang="fr-FR" dirty="0" err="1" smtClean="0"/>
              <a:t>M.Yourcenar</a:t>
            </a:r>
            <a:r>
              <a:rPr lang="fr-FR" dirty="0" smtClean="0"/>
              <a:t> </a:t>
            </a:r>
            <a:r>
              <a:rPr lang="de-DE" cap="small" dirty="0" err="1" smtClean="0"/>
              <a:t>erstein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Lycée </a:t>
            </a:r>
            <a:r>
              <a:rPr lang="fr-FR" dirty="0" err="1" smtClean="0"/>
              <a:t>A.Siegfried</a:t>
            </a:r>
            <a:r>
              <a:rPr lang="fr-FR" dirty="0" smtClean="0"/>
              <a:t> </a:t>
            </a:r>
            <a:r>
              <a:rPr lang="fr-FR" cap="small" dirty="0" err="1" smtClean="0"/>
              <a:t>haguenau</a:t>
            </a:r>
            <a:endParaRPr lang="fr-FR" cap="small" dirty="0" smtClean="0"/>
          </a:p>
          <a:p>
            <a:pPr>
              <a:defRPr/>
            </a:pPr>
            <a:r>
              <a:rPr lang="de-DE" dirty="0" smtClean="0"/>
              <a:t>Lycée C. Schneider </a:t>
            </a:r>
            <a:r>
              <a:rPr lang="fr-FR" cap="small" dirty="0" err="1" smtClean="0"/>
              <a:t>molsheim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Lycée </a:t>
            </a:r>
            <a:r>
              <a:rPr lang="fr-FR" dirty="0" err="1" smtClean="0"/>
              <a:t>G.Imbert</a:t>
            </a:r>
            <a:r>
              <a:rPr lang="fr-FR" dirty="0" smtClean="0"/>
              <a:t> </a:t>
            </a:r>
            <a:r>
              <a:rPr lang="fr-FR" cap="small" dirty="0" err="1" smtClean="0"/>
              <a:t>sarre</a:t>
            </a:r>
            <a:r>
              <a:rPr lang="fr-FR" cap="small" dirty="0" smtClean="0"/>
              <a:t> union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Lycée </a:t>
            </a:r>
            <a:r>
              <a:rPr lang="fr-FR" dirty="0" err="1" smtClean="0"/>
              <a:t>J.Verne</a:t>
            </a:r>
            <a:r>
              <a:rPr lang="fr-FR" dirty="0" smtClean="0"/>
              <a:t> </a:t>
            </a:r>
            <a:r>
              <a:rPr lang="fr-FR" cap="small" dirty="0" err="1" smtClean="0"/>
              <a:t>saverne</a:t>
            </a:r>
            <a:endParaRPr lang="fr-FR" dirty="0" smtClean="0"/>
          </a:p>
          <a:p>
            <a:pPr>
              <a:defRPr/>
            </a:pPr>
            <a:r>
              <a:rPr lang="en-US" dirty="0" smtClean="0"/>
              <a:t>Lycée &amp; CFA </a:t>
            </a:r>
            <a:r>
              <a:rPr lang="en-US" dirty="0" err="1" smtClean="0"/>
              <a:t>E.Mathis</a:t>
            </a:r>
            <a:r>
              <a:rPr lang="en-US" dirty="0" smtClean="0"/>
              <a:t> </a:t>
            </a:r>
            <a:r>
              <a:rPr lang="en-GB" cap="small" dirty="0" err="1" smtClean="0"/>
              <a:t>schiltigheim</a:t>
            </a:r>
            <a:r>
              <a:rPr lang="en-GB" cap="small" dirty="0" smtClean="0"/>
              <a:t> </a:t>
            </a:r>
            <a:endParaRPr lang="fr-FR" dirty="0" smtClean="0"/>
          </a:p>
          <a:p>
            <a:pPr>
              <a:defRPr/>
            </a:pPr>
            <a:r>
              <a:rPr lang="en-US" dirty="0" smtClean="0"/>
              <a:t>Lycée </a:t>
            </a:r>
            <a:r>
              <a:rPr lang="en-US" dirty="0" err="1" smtClean="0"/>
              <a:t>Schweisguth</a:t>
            </a:r>
            <a:r>
              <a:rPr lang="en-US" dirty="0" smtClean="0"/>
              <a:t> </a:t>
            </a:r>
            <a:r>
              <a:rPr lang="en-US" cap="small" dirty="0" err="1" smtClean="0"/>
              <a:t>sélestat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Lycée </a:t>
            </a:r>
            <a:r>
              <a:rPr lang="fr-FR" dirty="0" err="1" smtClean="0"/>
              <a:t>R.Cassin</a:t>
            </a:r>
            <a:r>
              <a:rPr lang="fr-FR" dirty="0" smtClean="0"/>
              <a:t> </a:t>
            </a:r>
            <a:r>
              <a:rPr lang="fr-FR" cap="small" dirty="0" err="1" smtClean="0"/>
              <a:t>strasbourg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Lycée </a:t>
            </a:r>
            <a:r>
              <a:rPr lang="fr-FR" dirty="0" err="1" smtClean="0"/>
              <a:t>J.Geiler</a:t>
            </a:r>
            <a:r>
              <a:rPr lang="fr-FR" dirty="0" smtClean="0"/>
              <a:t> </a:t>
            </a:r>
            <a:r>
              <a:rPr lang="en-GB" cap="small" dirty="0" err="1" smtClean="0"/>
              <a:t>strasbourg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CFA J-F Oberlin </a:t>
            </a:r>
            <a:r>
              <a:rPr lang="fr-FR" cap="small" dirty="0" err="1" smtClean="0"/>
              <a:t>strasbourg</a:t>
            </a:r>
            <a:r>
              <a:rPr lang="fr-FR" cap="small" dirty="0" smtClean="0"/>
              <a:t> </a:t>
            </a:r>
          </a:p>
          <a:p>
            <a:pPr>
              <a:defRPr/>
            </a:pPr>
            <a:r>
              <a:rPr lang="fr-FR" dirty="0" smtClean="0"/>
              <a:t>Lycée Ste Clotilde </a:t>
            </a:r>
            <a:r>
              <a:rPr lang="fr-FR" cap="small" dirty="0" err="1" smtClean="0"/>
              <a:t>strasbourg</a:t>
            </a:r>
            <a:r>
              <a:rPr lang="fr-FR" cap="small" dirty="0" smtClean="0"/>
              <a:t>        </a:t>
            </a:r>
            <a:r>
              <a:rPr lang="en-US" cap="small" dirty="0" smtClean="0"/>
              <a:t>      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Lycée Stanislas  </a:t>
            </a:r>
            <a:r>
              <a:rPr lang="fr-FR" cap="small" dirty="0" err="1" smtClean="0"/>
              <a:t>wissembourg</a:t>
            </a: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5" name="Espace réservé du contenu 1"/>
          <p:cNvSpPr>
            <a:spLocks noGrp="1"/>
          </p:cNvSpPr>
          <p:nvPr>
            <p:ph sz="half" idx="1"/>
          </p:nvPr>
        </p:nvSpPr>
        <p:spPr>
          <a:xfrm>
            <a:off x="7500438" y="1484313"/>
            <a:ext cx="4535487" cy="47529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200" dirty="0" smtClean="0"/>
              <a:t>Lycée J-J Henner </a:t>
            </a:r>
            <a:r>
              <a:rPr lang="de-DE" sz="2200" cap="small" dirty="0" err="1" smtClean="0"/>
              <a:t>altkirch</a:t>
            </a:r>
            <a:endParaRPr lang="fr-FR" sz="2200" dirty="0" smtClean="0"/>
          </a:p>
          <a:p>
            <a:pPr>
              <a:defRPr/>
            </a:pPr>
            <a:r>
              <a:rPr lang="de-DE" sz="2200" dirty="0" smtClean="0"/>
              <a:t>Lycée M. Schongauer </a:t>
            </a:r>
            <a:r>
              <a:rPr lang="de-DE" sz="2200" cap="small" dirty="0" err="1" smtClean="0"/>
              <a:t>colmar</a:t>
            </a:r>
            <a:r>
              <a:rPr lang="de-DE" sz="2200" cap="small" dirty="0" smtClean="0"/>
              <a:t> </a:t>
            </a:r>
            <a:endParaRPr lang="fr-FR" sz="2200" dirty="0" smtClean="0"/>
          </a:p>
          <a:p>
            <a:pPr>
              <a:defRPr/>
            </a:pPr>
            <a:r>
              <a:rPr lang="fr-FR" sz="2200" dirty="0" smtClean="0"/>
              <a:t>Lycée J.Storck  </a:t>
            </a:r>
            <a:r>
              <a:rPr lang="fr-FR" sz="2200" cap="small" dirty="0" err="1" smtClean="0"/>
              <a:t>guebwiller</a:t>
            </a:r>
            <a:endParaRPr lang="fr-FR" sz="2200" dirty="0" smtClean="0"/>
          </a:p>
          <a:p>
            <a:pPr>
              <a:defRPr/>
            </a:pPr>
            <a:r>
              <a:rPr lang="fr-FR" sz="2200" dirty="0" smtClean="0"/>
              <a:t>Lycée E.Bugatti </a:t>
            </a:r>
            <a:r>
              <a:rPr lang="fr-FR" sz="2200" cap="small" dirty="0" err="1" smtClean="0"/>
              <a:t>illzach</a:t>
            </a:r>
            <a:r>
              <a:rPr lang="fr-FR" sz="2200" cap="small" dirty="0" smtClean="0"/>
              <a:t> </a:t>
            </a:r>
            <a:endParaRPr lang="fr-FR" sz="2200" dirty="0" smtClean="0"/>
          </a:p>
          <a:p>
            <a:pPr>
              <a:defRPr/>
            </a:pPr>
            <a:r>
              <a:rPr lang="en-GB" sz="2200" dirty="0" smtClean="0"/>
              <a:t>Lycée &amp; CFA </a:t>
            </a:r>
            <a:r>
              <a:rPr lang="en-GB" sz="2200" dirty="0" err="1" smtClean="0"/>
              <a:t>FD.Roosevelt</a:t>
            </a:r>
            <a:r>
              <a:rPr lang="en-GB" sz="2200" dirty="0" smtClean="0"/>
              <a:t> </a:t>
            </a:r>
            <a:r>
              <a:rPr lang="en-US" sz="2200" cap="small" dirty="0" err="1" smtClean="0"/>
              <a:t>mulhouse</a:t>
            </a:r>
            <a:endParaRPr lang="fr-FR" sz="2200" dirty="0" smtClean="0"/>
          </a:p>
          <a:p>
            <a:pPr>
              <a:defRPr/>
            </a:pPr>
            <a:r>
              <a:rPr lang="fr-FR" sz="2200" dirty="0" smtClean="0"/>
              <a:t>Lycée J.Mermoz </a:t>
            </a:r>
            <a:r>
              <a:rPr lang="fr-FR" sz="2200" cap="small" dirty="0" smtClean="0"/>
              <a:t>saint louis </a:t>
            </a:r>
            <a:endParaRPr lang="fr-FR" sz="2200" dirty="0" smtClean="0"/>
          </a:p>
          <a:p>
            <a:pPr>
              <a:defRPr/>
            </a:pPr>
            <a:r>
              <a:rPr lang="en-US" sz="2200" dirty="0" smtClean="0"/>
              <a:t>Lycée C.Pointet </a:t>
            </a:r>
            <a:r>
              <a:rPr lang="en-US" sz="2200" cap="small" dirty="0" smtClean="0"/>
              <a:t> </a:t>
            </a:r>
            <a:r>
              <a:rPr lang="en-US" sz="2200" cap="small" dirty="0" err="1" smtClean="0"/>
              <a:t>thann</a:t>
            </a:r>
            <a:endParaRPr lang="fr-FR" sz="2200" dirty="0" smtClean="0"/>
          </a:p>
          <a:p>
            <a:pPr>
              <a:defRPr/>
            </a:pPr>
            <a:r>
              <a:rPr lang="fr-FR" sz="2200" dirty="0" smtClean="0"/>
              <a:t>Lycée St Jean </a:t>
            </a:r>
            <a:r>
              <a:rPr lang="fr-FR" sz="2200" cap="small" dirty="0" err="1" smtClean="0"/>
              <a:t>colmar</a:t>
            </a:r>
            <a:endParaRPr lang="fr-FR" sz="2200" dirty="0" smtClean="0"/>
          </a:p>
          <a:p>
            <a:pPr>
              <a:defRPr/>
            </a:pPr>
            <a:r>
              <a:rPr lang="fr-FR" sz="2200" dirty="0" smtClean="0"/>
              <a:t>Lycée St Joseph de Cluny </a:t>
            </a:r>
            <a:r>
              <a:rPr lang="en-GB" sz="2200" dirty="0" smtClean="0"/>
              <a:t> </a:t>
            </a:r>
            <a:r>
              <a:rPr lang="en-GB" sz="2200" cap="small" dirty="0" err="1" smtClean="0"/>
              <a:t>mulhouse</a:t>
            </a:r>
            <a:endParaRPr lang="fr-FR" sz="2200" dirty="0" smtClean="0"/>
          </a:p>
          <a:p>
            <a:pPr>
              <a:defRPr/>
            </a:pPr>
            <a:r>
              <a:rPr lang="en-US" sz="2200" dirty="0" smtClean="0"/>
              <a:t>Lycée Don Bosco </a:t>
            </a:r>
            <a:r>
              <a:rPr lang="en-US" sz="2200" cap="small" dirty="0" err="1" smtClean="0"/>
              <a:t>wittenheim</a:t>
            </a:r>
            <a:endParaRPr lang="fr-FR" sz="2200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158F8D37-243F-4BB8-90A7-6DF69D68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265112"/>
            <a:ext cx="8836192" cy="1219201"/>
          </a:xfrm>
        </p:spPr>
        <p:txBody>
          <a:bodyPr>
            <a:normAutofit/>
          </a:bodyPr>
          <a:lstStyle/>
          <a:p>
            <a:pPr marL="804863" algn="ctr">
              <a:defRPr/>
            </a:pPr>
            <a:r>
              <a:rPr lang="fr-FR" sz="2325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325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325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Etablissements </a:t>
            </a:r>
            <a:r>
              <a:rPr lang="fr-FR" sz="232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concernés par </a:t>
            </a:r>
            <a:br>
              <a:rPr lang="fr-FR" sz="232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32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famille </a:t>
            </a:r>
            <a:r>
              <a:rPr lang="fr-FR" sz="2325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métiers GA-TL</a:t>
            </a:r>
            <a:endParaRPr lang="fr-FR" sz="2325" dirty="0"/>
          </a:p>
        </p:txBody>
      </p:sp>
    </p:spTree>
    <p:extLst>
      <p:ext uri="{BB962C8B-B14F-4D97-AF65-F5344CB8AC3E}">
        <p14:creationId xmlns:p14="http://schemas.microsoft.com/office/powerpoint/2010/main" val="14205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928" y="371475"/>
            <a:ext cx="3570446" cy="5700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ZoneTexte 10"/>
          <p:cNvSpPr txBox="1"/>
          <p:nvPr/>
        </p:nvSpPr>
        <p:spPr>
          <a:xfrm>
            <a:off x="571500" y="371475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Arial Black" panose="020B0A04020102020204" pitchFamily="34" charset="0"/>
              </a:rPr>
              <a:t>Famille </a:t>
            </a:r>
            <a:r>
              <a:rPr lang="fr-FR" u="sng" dirty="0" smtClean="0">
                <a:latin typeface="Arial Black" panose="020B0A04020102020204" pitchFamily="34" charset="0"/>
              </a:rPr>
              <a:t>GA-TL</a:t>
            </a:r>
            <a:endParaRPr lang="fr-FR" u="sng" dirty="0" smtClean="0">
              <a:latin typeface="Arial Black" panose="020B0A04020102020204" pitchFamily="34" charset="0"/>
            </a:endParaRPr>
          </a:p>
          <a:p>
            <a:endParaRPr lang="fr-FR" dirty="0" smtClean="0">
              <a:latin typeface="Arial Black" panose="020B0A04020102020204" pitchFamily="34" charset="0"/>
            </a:endParaRPr>
          </a:p>
          <a:p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Focus</a:t>
            </a:r>
          </a:p>
          <a:p>
            <a:pPr lvl="1"/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Transport</a:t>
            </a:r>
          </a:p>
          <a:p>
            <a:pPr lvl="1"/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Logistique</a:t>
            </a:r>
          </a:p>
          <a:p>
            <a:endParaRPr lang="fr-FR" dirty="0" smtClean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Rentrée 2019</a:t>
            </a:r>
            <a:endParaRPr lang="fr-FR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7602" y="-5889"/>
            <a:ext cx="3128210" cy="6308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1178" y="4146384"/>
            <a:ext cx="2629267" cy="127652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944651" y="5887521"/>
            <a:ext cx="271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OPTL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3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928" y="371475"/>
            <a:ext cx="3570446" cy="5700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ZoneTexte 7"/>
          <p:cNvSpPr txBox="1"/>
          <p:nvPr/>
        </p:nvSpPr>
        <p:spPr>
          <a:xfrm>
            <a:off x="7572375" y="928687"/>
            <a:ext cx="1970497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Lycée et CFA* Mathis</a:t>
            </a:r>
          </a:p>
          <a:p>
            <a:pPr algn="r"/>
            <a:r>
              <a:rPr lang="fr-FR" sz="1600" dirty="0" smtClean="0"/>
              <a:t>Schiltigheim</a:t>
            </a:r>
          </a:p>
          <a:p>
            <a:r>
              <a:rPr lang="fr-FR" sz="1600" dirty="0" smtClean="0"/>
              <a:t>CAP OOL</a:t>
            </a:r>
          </a:p>
          <a:p>
            <a:r>
              <a:rPr lang="fr-FR" sz="1600" dirty="0" smtClean="0"/>
              <a:t>Bac Pro Transport</a:t>
            </a:r>
          </a:p>
          <a:p>
            <a:r>
              <a:rPr lang="fr-FR" sz="1600" dirty="0" smtClean="0"/>
              <a:t>Bac Pro Logistique*</a:t>
            </a:r>
          </a:p>
          <a:p>
            <a:r>
              <a:rPr lang="fr-FR" sz="1600" dirty="0" smtClean="0"/>
              <a:t>BTS GTLA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7557247" y="3687380"/>
            <a:ext cx="182880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Lycée Bugatti</a:t>
            </a:r>
          </a:p>
          <a:p>
            <a:pPr algn="r"/>
            <a:r>
              <a:rPr lang="fr-FR" sz="1600" dirty="0" smtClean="0"/>
              <a:t>Illzach</a:t>
            </a:r>
          </a:p>
          <a:p>
            <a:r>
              <a:rPr lang="fr-FR" sz="1600" dirty="0" smtClean="0"/>
              <a:t>CAP OOL</a:t>
            </a:r>
          </a:p>
          <a:p>
            <a:r>
              <a:rPr lang="fr-FR" sz="1600" dirty="0" smtClean="0"/>
              <a:t>CAP OSRCL (1 an)</a:t>
            </a:r>
          </a:p>
          <a:p>
            <a:r>
              <a:rPr lang="fr-FR" sz="1600" dirty="0" smtClean="0"/>
              <a:t>Bac Pro Transport</a:t>
            </a:r>
          </a:p>
          <a:p>
            <a:r>
              <a:rPr lang="fr-FR" sz="1600" dirty="0" smtClean="0"/>
              <a:t>Bac Pro Logistique 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1115352" y="3548062"/>
            <a:ext cx="2314575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CFA Roosevelt</a:t>
            </a:r>
          </a:p>
          <a:p>
            <a:pPr algn="r"/>
            <a:r>
              <a:rPr lang="fr-FR" sz="1600" dirty="0" smtClean="0"/>
              <a:t>Mulhouse</a:t>
            </a:r>
          </a:p>
          <a:p>
            <a:r>
              <a:rPr lang="fr-FR" sz="1600" dirty="0" smtClean="0"/>
              <a:t>CAP OOL</a:t>
            </a:r>
          </a:p>
          <a:p>
            <a:r>
              <a:rPr lang="fr-FR" sz="1600" dirty="0" smtClean="0"/>
              <a:t>Bac Pro Logistique 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1500" y="371475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Arial Black" panose="020B0A04020102020204" pitchFamily="34" charset="0"/>
              </a:rPr>
              <a:t>Famille </a:t>
            </a:r>
            <a:r>
              <a:rPr lang="fr-FR" u="sng" dirty="0" smtClean="0">
                <a:latin typeface="Arial Black" panose="020B0A04020102020204" pitchFamily="34" charset="0"/>
              </a:rPr>
              <a:t>GA-TL</a:t>
            </a:r>
            <a:endParaRPr lang="fr-FR" u="sng" dirty="0" smtClean="0">
              <a:latin typeface="Arial Black" panose="020B0A04020102020204" pitchFamily="34" charset="0"/>
            </a:endParaRPr>
          </a:p>
          <a:p>
            <a:endParaRPr lang="fr-FR" dirty="0" smtClean="0">
              <a:latin typeface="Arial Black" panose="020B0A04020102020204" pitchFamily="34" charset="0"/>
            </a:endParaRPr>
          </a:p>
          <a:p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Focus</a:t>
            </a:r>
          </a:p>
          <a:p>
            <a:pPr lvl="1"/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Transport</a:t>
            </a:r>
          </a:p>
          <a:p>
            <a:pPr lvl="1"/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Logistique</a:t>
            </a:r>
          </a:p>
          <a:p>
            <a:endParaRPr lang="fr-FR" dirty="0" smtClean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Rentrée 2019</a:t>
            </a:r>
            <a:endParaRPr lang="fr-FR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3" name="Connecteur droit 12"/>
          <p:cNvCxnSpPr>
            <a:stCxn id="8" idx="1"/>
          </p:cNvCxnSpPr>
          <p:nvPr/>
        </p:nvCxnSpPr>
        <p:spPr>
          <a:xfrm flipH="1">
            <a:off x="6086475" y="1684942"/>
            <a:ext cx="1485900" cy="3010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429927" y="4086671"/>
            <a:ext cx="1556411" cy="7710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9" idx="1"/>
          </p:cNvCxnSpPr>
          <p:nvPr/>
        </p:nvCxnSpPr>
        <p:spPr>
          <a:xfrm flipH="1">
            <a:off x="5129213" y="4472210"/>
            <a:ext cx="2428034" cy="251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3614" y="1684942"/>
            <a:ext cx="1470766" cy="2966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6" name="Connecteur droit 15"/>
          <p:cNvCxnSpPr>
            <a:stCxn id="8" idx="3"/>
          </p:cNvCxnSpPr>
          <p:nvPr/>
        </p:nvCxnSpPr>
        <p:spPr>
          <a:xfrm>
            <a:off x="9542872" y="1713517"/>
            <a:ext cx="1516125" cy="10516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9" idx="3"/>
          </p:cNvCxnSpPr>
          <p:nvPr/>
        </p:nvCxnSpPr>
        <p:spPr>
          <a:xfrm flipV="1">
            <a:off x="9386047" y="3954192"/>
            <a:ext cx="1330079" cy="5180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57931">
            <a:off x="8627443" y="1992854"/>
            <a:ext cx="3744737" cy="389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614" y="1684942"/>
            <a:ext cx="1470766" cy="2966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928" y="371475"/>
            <a:ext cx="3570446" cy="5700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ZoneTexte 7"/>
          <p:cNvSpPr txBox="1"/>
          <p:nvPr/>
        </p:nvSpPr>
        <p:spPr>
          <a:xfrm>
            <a:off x="7572375" y="928687"/>
            <a:ext cx="1970497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Lycée et CFA* Mathis</a:t>
            </a:r>
          </a:p>
          <a:p>
            <a:pPr algn="r"/>
            <a:r>
              <a:rPr lang="fr-FR" sz="1600" dirty="0" smtClean="0"/>
              <a:t>Schiltigheim</a:t>
            </a:r>
          </a:p>
          <a:p>
            <a:r>
              <a:rPr lang="fr-FR" sz="1600" dirty="0" smtClean="0"/>
              <a:t>CAP OOL</a:t>
            </a:r>
          </a:p>
          <a:p>
            <a:r>
              <a:rPr lang="fr-FR" sz="1600" dirty="0" smtClean="0"/>
              <a:t>Bac Pro Transport</a:t>
            </a:r>
          </a:p>
          <a:p>
            <a:r>
              <a:rPr lang="fr-FR" sz="1600" dirty="0" smtClean="0"/>
              <a:t>Bac Pro Logistique*</a:t>
            </a:r>
          </a:p>
          <a:p>
            <a:r>
              <a:rPr lang="fr-FR" sz="1600" dirty="0" smtClean="0"/>
              <a:t>BTS GTLA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7557247" y="3687380"/>
            <a:ext cx="182880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Lycée Bugatti</a:t>
            </a:r>
          </a:p>
          <a:p>
            <a:pPr algn="r"/>
            <a:r>
              <a:rPr lang="fr-FR" sz="1600" dirty="0" smtClean="0"/>
              <a:t>Illzach</a:t>
            </a:r>
          </a:p>
          <a:p>
            <a:r>
              <a:rPr lang="fr-FR" sz="1600" dirty="0" smtClean="0"/>
              <a:t>CAP OOL</a:t>
            </a:r>
          </a:p>
          <a:p>
            <a:r>
              <a:rPr lang="fr-FR" sz="1600" dirty="0" smtClean="0"/>
              <a:t>CAP OSRCL (1 an)</a:t>
            </a:r>
          </a:p>
          <a:p>
            <a:r>
              <a:rPr lang="fr-FR" sz="1600" dirty="0" smtClean="0"/>
              <a:t>Bac Pro Transport</a:t>
            </a:r>
          </a:p>
          <a:p>
            <a:r>
              <a:rPr lang="fr-FR" sz="1600" dirty="0" smtClean="0"/>
              <a:t>Bac Pro Logistique 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1115352" y="3548062"/>
            <a:ext cx="2314575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CFA Roosevelt</a:t>
            </a:r>
          </a:p>
          <a:p>
            <a:pPr algn="r"/>
            <a:r>
              <a:rPr lang="fr-FR" sz="1600" dirty="0" smtClean="0"/>
              <a:t>Mulhouse</a:t>
            </a:r>
          </a:p>
          <a:p>
            <a:r>
              <a:rPr lang="fr-FR" sz="1600" dirty="0" smtClean="0"/>
              <a:t>CAP OOL</a:t>
            </a:r>
          </a:p>
          <a:p>
            <a:r>
              <a:rPr lang="fr-FR" sz="1600" dirty="0" smtClean="0"/>
              <a:t>Bac Pro Logistique 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1500" y="371475"/>
            <a:ext cx="2743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Arial Black" panose="020B0A04020102020204" pitchFamily="34" charset="0"/>
              </a:rPr>
              <a:t>Famille </a:t>
            </a:r>
            <a:r>
              <a:rPr lang="fr-FR" u="sng" dirty="0" smtClean="0">
                <a:latin typeface="Arial Black" panose="020B0A04020102020204" pitchFamily="34" charset="0"/>
              </a:rPr>
              <a:t>GA-TL</a:t>
            </a:r>
            <a:endParaRPr lang="fr-FR" u="sng" dirty="0" smtClean="0">
              <a:latin typeface="Arial Black" panose="020B0A04020102020204" pitchFamily="34" charset="0"/>
            </a:endParaRPr>
          </a:p>
          <a:p>
            <a:pPr algn="r"/>
            <a:r>
              <a:rPr lang="fr-FR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Rentrée 2020</a:t>
            </a:r>
          </a:p>
          <a:p>
            <a:endParaRPr lang="fr-FR" sz="1400" dirty="0" smtClean="0">
              <a:latin typeface="Arial Black" panose="020B0A04020102020204" pitchFamily="34" charset="0"/>
            </a:endParaRPr>
          </a:p>
          <a:p>
            <a:r>
              <a:rPr lang="fr-FR" sz="1400" dirty="0" smtClean="0">
                <a:latin typeface="Arial Black" panose="020B0A04020102020204" pitchFamily="34" charset="0"/>
              </a:rPr>
              <a:t>Évolution carte des formations en adéquation avec les besoins des secteurs économiques</a:t>
            </a:r>
          </a:p>
          <a:p>
            <a:endParaRPr lang="fr-FR" dirty="0" smtClean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Focus</a:t>
            </a:r>
          </a:p>
          <a:p>
            <a:pPr lvl="1"/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Transport</a:t>
            </a:r>
          </a:p>
          <a:p>
            <a:pPr lvl="1"/>
            <a:r>
              <a:rPr lang="fr-FR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Logistique</a:t>
            </a:r>
            <a:endParaRPr lang="fr-FR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3" name="Connecteur droit 12"/>
          <p:cNvCxnSpPr>
            <a:stCxn id="8" idx="1"/>
          </p:cNvCxnSpPr>
          <p:nvPr/>
        </p:nvCxnSpPr>
        <p:spPr>
          <a:xfrm flipH="1">
            <a:off x="6086475" y="1684942"/>
            <a:ext cx="1485900" cy="3010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429927" y="4086671"/>
            <a:ext cx="1556411" cy="7710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9" idx="1"/>
          </p:cNvCxnSpPr>
          <p:nvPr/>
        </p:nvCxnSpPr>
        <p:spPr>
          <a:xfrm flipH="1">
            <a:off x="5129213" y="4472210"/>
            <a:ext cx="2428034" cy="251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656921" y="115282"/>
            <a:ext cx="2314575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Lycée </a:t>
            </a:r>
            <a:r>
              <a:rPr lang="fr-FR" sz="1600" dirty="0" err="1" smtClean="0"/>
              <a:t>Goulden</a:t>
            </a:r>
            <a:endParaRPr lang="fr-FR" sz="1600" dirty="0" smtClean="0"/>
          </a:p>
          <a:p>
            <a:pPr algn="r"/>
            <a:r>
              <a:rPr lang="fr-FR" sz="1600" dirty="0" smtClean="0"/>
              <a:t>Bischwiller</a:t>
            </a:r>
          </a:p>
          <a:p>
            <a:r>
              <a:rPr lang="fr-FR" sz="1600" dirty="0" smtClean="0"/>
              <a:t>Bac Pro Logistique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656920" y="2717065"/>
            <a:ext cx="2314575" cy="830997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Lycée Cassin</a:t>
            </a:r>
          </a:p>
          <a:p>
            <a:pPr algn="r"/>
            <a:r>
              <a:rPr lang="fr-FR" sz="1600" dirty="0" smtClean="0"/>
              <a:t>Strasbourg</a:t>
            </a:r>
          </a:p>
          <a:p>
            <a:r>
              <a:rPr lang="fr-FR" sz="1600" dirty="0" smtClean="0"/>
              <a:t>Bac Pro OTM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9656920" y="5482877"/>
            <a:ext cx="2314575" cy="830997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Lycée Jean Mermoz</a:t>
            </a:r>
          </a:p>
          <a:p>
            <a:pPr algn="r"/>
            <a:r>
              <a:rPr lang="fr-FR" sz="1600" dirty="0" smtClean="0"/>
              <a:t>Saint-Louis</a:t>
            </a:r>
          </a:p>
          <a:p>
            <a:r>
              <a:rPr lang="fr-FR" sz="1600" dirty="0" smtClean="0"/>
              <a:t>Bac Pro Logistique</a:t>
            </a:r>
          </a:p>
        </p:txBody>
      </p:sp>
      <p:cxnSp>
        <p:nvCxnSpPr>
          <p:cNvPr id="20" name="Connecteur droit 19"/>
          <p:cNvCxnSpPr>
            <a:stCxn id="16" idx="1"/>
          </p:cNvCxnSpPr>
          <p:nvPr/>
        </p:nvCxnSpPr>
        <p:spPr>
          <a:xfrm flipH="1" flipV="1">
            <a:off x="6223101" y="2471942"/>
            <a:ext cx="3433819" cy="66062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9" idx="1"/>
            <a:endCxn id="3" idx="1"/>
          </p:cNvCxnSpPr>
          <p:nvPr/>
        </p:nvCxnSpPr>
        <p:spPr>
          <a:xfrm flipH="1" flipV="1">
            <a:off x="6018610" y="5608943"/>
            <a:ext cx="3638310" cy="28943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24" idx="0"/>
          </p:cNvCxnSpPr>
          <p:nvPr/>
        </p:nvCxnSpPr>
        <p:spPr>
          <a:xfrm flipH="1">
            <a:off x="6589747" y="229667"/>
            <a:ext cx="3067173" cy="93337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Heptagone 2"/>
          <p:cNvSpPr/>
          <p:nvPr/>
        </p:nvSpPr>
        <p:spPr>
          <a:xfrm>
            <a:off x="5104208" y="5042415"/>
            <a:ext cx="914400" cy="880924"/>
          </a:xfrm>
          <a:prstGeom prst="heptagon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Heptagone 21"/>
          <p:cNvSpPr/>
          <p:nvPr/>
        </p:nvSpPr>
        <p:spPr>
          <a:xfrm>
            <a:off x="5308701" y="1962643"/>
            <a:ext cx="914400" cy="880924"/>
          </a:xfrm>
          <a:prstGeom prst="heptagon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Heptagone 23"/>
          <p:cNvSpPr/>
          <p:nvPr/>
        </p:nvSpPr>
        <p:spPr>
          <a:xfrm>
            <a:off x="5765901" y="988558"/>
            <a:ext cx="914400" cy="880924"/>
          </a:xfrm>
          <a:prstGeom prst="heptagon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2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803</Words>
  <Application>Microsoft Office PowerPoint</Application>
  <PresentationFormat>Grand écran</PresentationFormat>
  <Paragraphs>138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Thème Office</vt:lpstr>
      <vt:lpstr> 23 Etablissements concernés par  la famille des métiers GA-TL</vt:lpstr>
      <vt:lpstr>Présentation PowerPoint</vt:lpstr>
      <vt:lpstr>Présentation PowerPoint</vt:lpstr>
      <vt:lpstr>Présentation PowerPoint</vt:lpstr>
    </vt:vector>
  </TitlesOfParts>
  <Company>RECTORAT DE STRASBOURG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Viain</dc:creator>
  <cp:lastModifiedBy>Jenny-Patricia Levy</cp:lastModifiedBy>
  <cp:revision>28</cp:revision>
  <cp:lastPrinted>2021-01-06T15:14:30Z</cp:lastPrinted>
  <dcterms:created xsi:type="dcterms:W3CDTF">2020-12-01T08:13:51Z</dcterms:created>
  <dcterms:modified xsi:type="dcterms:W3CDTF">2021-01-06T15:30:31Z</dcterms:modified>
</cp:coreProperties>
</file>