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7"/>
  </p:notesMasterIdLst>
  <p:handoutMasterIdLst>
    <p:handoutMasterId r:id="rId28"/>
  </p:handoutMasterIdLst>
  <p:sldIdLst>
    <p:sldId id="332" r:id="rId5"/>
    <p:sldId id="353" r:id="rId6"/>
    <p:sldId id="335" r:id="rId7"/>
    <p:sldId id="359" r:id="rId8"/>
    <p:sldId id="336" r:id="rId9"/>
    <p:sldId id="349" r:id="rId10"/>
    <p:sldId id="350" r:id="rId11"/>
    <p:sldId id="360" r:id="rId12"/>
    <p:sldId id="361" r:id="rId13"/>
    <p:sldId id="362" r:id="rId14"/>
    <p:sldId id="375" r:id="rId15"/>
    <p:sldId id="376" r:id="rId16"/>
    <p:sldId id="363" r:id="rId17"/>
    <p:sldId id="364" r:id="rId18"/>
    <p:sldId id="374" r:id="rId19"/>
    <p:sldId id="368" r:id="rId20"/>
    <p:sldId id="366" r:id="rId21"/>
    <p:sldId id="367" r:id="rId22"/>
    <p:sldId id="369" r:id="rId23"/>
    <p:sldId id="370" r:id="rId24"/>
    <p:sldId id="372" r:id="rId25"/>
    <p:sldId id="371" r:id="rId26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2"/>
            <p14:sldId id="353"/>
            <p14:sldId id="335"/>
            <p14:sldId id="359"/>
            <p14:sldId id="336"/>
            <p14:sldId id="349"/>
            <p14:sldId id="350"/>
            <p14:sldId id="360"/>
            <p14:sldId id="361"/>
            <p14:sldId id="362"/>
            <p14:sldId id="375"/>
            <p14:sldId id="376"/>
            <p14:sldId id="363"/>
            <p14:sldId id="364"/>
            <p14:sldId id="374"/>
            <p14:sldId id="368"/>
            <p14:sldId id="366"/>
            <p14:sldId id="367"/>
            <p14:sldId id="369"/>
            <p14:sldId id="370"/>
            <p14:sldId id="372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4657" autoAdjust="0"/>
  </p:normalViewPr>
  <p:slideViewPr>
    <p:cSldViewPr showGuides="1">
      <p:cViewPr varScale="1">
        <p:scale>
          <a:sx n="146" d="100"/>
          <a:sy n="146" d="100"/>
        </p:scale>
        <p:origin x="378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954" y="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A8E5-18EF-4A62-A353-90A5AE75A2F6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2279-6766-4DA9-9A7C-0839ED12F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0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4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2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1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12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2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7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20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5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00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65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30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565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22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8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98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1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4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7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1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PNF du 12/01/2021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050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8532480" cy="360000"/>
          </a:xfrm>
        </p:spPr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1709092" cy="17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PNF du 12/01/2021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853248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PNF du 12/01/2021</a:t>
            </a: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5486"/>
            <a:ext cx="622800" cy="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86E48-CB26-4F66-97E8-1EB0CFB8C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F6E0-CD48-4A7A-B021-F10AC9686AE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3.GI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3.GI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3.GIF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17.gif"/><Relationship Id="rId10" Type="http://schemas.openxmlformats.org/officeDocument/2006/relationships/image" Target="../media/image63.jpeg"/><Relationship Id="rId4" Type="http://schemas.openxmlformats.org/officeDocument/2006/relationships/image" Target="../media/image14.GIF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gif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microsoft.com/office/2007/relationships/hdphoto" Target="../media/hdphoto1.wdp"/><Relationship Id="rId3" Type="http://schemas.openxmlformats.org/officeDocument/2006/relationships/image" Target="../media/image80.png"/><Relationship Id="rId7" Type="http://schemas.openxmlformats.org/officeDocument/2006/relationships/image" Target="../media/image77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2.jpeg"/><Relationship Id="rId5" Type="http://schemas.openxmlformats.org/officeDocument/2006/relationships/image" Target="../media/image75.jpeg"/><Relationship Id="rId10" Type="http://schemas.openxmlformats.org/officeDocument/2006/relationships/image" Target="../media/image81.png"/><Relationship Id="rId4" Type="http://schemas.openxmlformats.org/officeDocument/2006/relationships/image" Target="../media/image25.jpeg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3.GIF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6.jpeg"/><Relationship Id="rId5" Type="http://schemas.openxmlformats.org/officeDocument/2006/relationships/image" Target="../media/image84.jpeg"/><Relationship Id="rId10" Type="http://schemas.openxmlformats.org/officeDocument/2006/relationships/image" Target="../media/image85.png"/><Relationship Id="rId4" Type="http://schemas.openxmlformats.org/officeDocument/2006/relationships/image" Target="../media/image14.GIF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7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8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60000" y="2859038"/>
            <a:ext cx="8424000" cy="1142623"/>
          </a:xfrm>
        </p:spPr>
        <p:txBody>
          <a:bodyPr/>
          <a:lstStyle/>
          <a:p>
            <a:pPr algn="ctr"/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Baccalauréat professionnel </a:t>
            </a:r>
          </a:p>
          <a:p>
            <a:pPr algn="ctr"/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 Organisation de transport de marchandises » (Bac pro </a:t>
            </a:r>
            <a:r>
              <a:rPr lang="fr-FR" sz="280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OTM</a:t>
            </a:r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</p:txBody>
      </p:sp>
      <p:pic>
        <p:nvPicPr>
          <p:cNvPr id="3074" name="Picture 2" descr="Transport logistique international : Comment mieux organiser vos échanges  internationaux ?">
            <a:extLst>
              <a:ext uri="{FF2B5EF4-FFF2-40B4-BE49-F238E27FC236}">
                <a16:creationId xmlns:a16="http://schemas.microsoft.com/office/drawing/2014/main" id="{4D9C86C2-336D-4AE2-88FE-D0827D57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79320"/>
            <a:ext cx="4025536" cy="26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37586A-5A22-485D-B3CC-5AE50DB5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452B69-BDC0-4C1A-B0A2-8CF6C7DAD750}"/>
              </a:ext>
            </a:extLst>
          </p:cNvPr>
          <p:cNvSpPr txBox="1"/>
          <p:nvPr/>
        </p:nvSpPr>
        <p:spPr>
          <a:xfrm>
            <a:off x="1691680" y="4163161"/>
            <a:ext cx="57606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49311F">
                        <a:shade val="20000"/>
                        <a:satMod val="200000"/>
                      </a:srgbClr>
                    </a:gs>
                    <a:gs pos="78000">
                      <a:srgbClr val="49311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9311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- Le bloc de compétences C3 -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nformatique embarquée : la traçabilité des marchandises peu utilisée -  TRM24.fr">
            <a:extLst>
              <a:ext uri="{FF2B5EF4-FFF2-40B4-BE49-F238E27FC236}">
                <a16:creationId xmlns:a16="http://schemas.microsoft.com/office/drawing/2014/main" id="{038D0B8D-7C39-469D-AFEE-42D60B67B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79" y="2828102"/>
            <a:ext cx="1132832" cy="8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6FFD08-F726-44D5-9472-94502295AE4F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C3.2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34BE8455-A010-41EC-B140-9CD80B023ADB}"/>
              </a:ext>
            </a:extLst>
          </p:cNvPr>
          <p:cNvSpPr/>
          <p:nvPr/>
        </p:nvSpPr>
        <p:spPr>
          <a:xfrm>
            <a:off x="1398868" y="2728588"/>
            <a:ext cx="1954268" cy="8493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C3.S4</a:t>
            </a:r>
            <a:endParaRPr lang="fr-FR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chronotachygraphe</a:t>
            </a:r>
          </a:p>
        </p:txBody>
      </p:sp>
      <p:sp>
        <p:nvSpPr>
          <p:cNvPr id="7" name="Rectangle : carré corné 6">
            <a:extLst>
              <a:ext uri="{FF2B5EF4-FFF2-40B4-BE49-F238E27FC236}">
                <a16:creationId xmlns:a16="http://schemas.microsoft.com/office/drawing/2014/main" id="{EB46AE9D-40A0-4105-B268-EDFEA6487BB6}"/>
              </a:ext>
            </a:extLst>
          </p:cNvPr>
          <p:cNvSpPr/>
          <p:nvPr/>
        </p:nvSpPr>
        <p:spPr>
          <a:xfrm>
            <a:off x="6920120" y="2571966"/>
            <a:ext cx="1916468" cy="82693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C3.S6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types d’infractions</a:t>
            </a:r>
          </a:p>
        </p:txBody>
      </p:sp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D37E5E0C-513A-4D77-ACEB-4F9913DC2512}"/>
              </a:ext>
            </a:extLst>
          </p:cNvPr>
          <p:cNvSpPr/>
          <p:nvPr/>
        </p:nvSpPr>
        <p:spPr>
          <a:xfrm>
            <a:off x="3588633" y="2549969"/>
            <a:ext cx="2182370" cy="8301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C3.S5</a:t>
            </a:r>
            <a:endParaRPr lang="fr-FR" sz="13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L’informatique embarquée</a:t>
            </a:r>
          </a:p>
        </p:txBody>
      </p:sp>
      <p:sp>
        <p:nvSpPr>
          <p:cNvPr id="10" name="Rectangle : carré corné 9">
            <a:extLst>
              <a:ext uri="{FF2B5EF4-FFF2-40B4-BE49-F238E27FC236}">
                <a16:creationId xmlns:a16="http://schemas.microsoft.com/office/drawing/2014/main" id="{22EDE256-8683-440A-9860-73C2EAEB15C1}"/>
              </a:ext>
            </a:extLst>
          </p:cNvPr>
          <p:cNvSpPr/>
          <p:nvPr/>
        </p:nvSpPr>
        <p:spPr>
          <a:xfrm>
            <a:off x="5134735" y="1454484"/>
            <a:ext cx="1484813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C1.S20</a:t>
            </a:r>
            <a:endParaRPr lang="fr-FR" sz="14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réglementation sociale</a:t>
            </a:r>
          </a:p>
        </p:txBody>
      </p:sp>
      <p:sp>
        <p:nvSpPr>
          <p:cNvPr id="11" name="Rectangle : carré corné 10">
            <a:extLst>
              <a:ext uri="{FF2B5EF4-FFF2-40B4-BE49-F238E27FC236}">
                <a16:creationId xmlns:a16="http://schemas.microsoft.com/office/drawing/2014/main" id="{D599A568-955C-43C2-AE36-0F2D16B8ABB5}"/>
              </a:ext>
            </a:extLst>
          </p:cNvPr>
          <p:cNvSpPr/>
          <p:nvPr/>
        </p:nvSpPr>
        <p:spPr>
          <a:xfrm>
            <a:off x="2376002" y="1433113"/>
            <a:ext cx="2212901" cy="882571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C1.S19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habilitations, les qualifications et les certifications du personnel</a:t>
            </a:r>
          </a:p>
        </p:txBody>
      </p:sp>
      <p:sp>
        <p:nvSpPr>
          <p:cNvPr id="13" name="Rectangle : carré corné 12">
            <a:extLst>
              <a:ext uri="{FF2B5EF4-FFF2-40B4-BE49-F238E27FC236}">
                <a16:creationId xmlns:a16="http://schemas.microsoft.com/office/drawing/2014/main" id="{FC9BFB13-63A6-4149-AEE6-8DFF08A92E70}"/>
              </a:ext>
            </a:extLst>
          </p:cNvPr>
          <p:cNvSpPr/>
          <p:nvPr/>
        </p:nvSpPr>
        <p:spPr>
          <a:xfrm>
            <a:off x="524490" y="1454340"/>
            <a:ext cx="1383214" cy="871498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C1.S18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planigrammes</a:t>
            </a:r>
          </a:p>
        </p:txBody>
      </p:sp>
      <p:sp>
        <p:nvSpPr>
          <p:cNvPr id="16" name="Rectangle : carré corné 15">
            <a:extLst>
              <a:ext uri="{FF2B5EF4-FFF2-40B4-BE49-F238E27FC236}">
                <a16:creationId xmlns:a16="http://schemas.microsoft.com/office/drawing/2014/main" id="{0FC38BE9-37F5-4E61-8F56-2824C12002A0}"/>
              </a:ext>
            </a:extLst>
          </p:cNvPr>
          <p:cNvSpPr/>
          <p:nvPr/>
        </p:nvSpPr>
        <p:spPr>
          <a:xfrm>
            <a:off x="7084406" y="1458466"/>
            <a:ext cx="1484813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C1.S27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logiciels bureautiques, les progiciels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B7B975-92C2-4D92-8BB9-DBBC3A2A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6E86BB-938B-4528-A83C-C9739BB53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75B387E6-2CE1-4E1C-9CB7-CEAAF46E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2" name="Rectangle avec coins rognés en diagonale 10">
            <a:extLst>
              <a:ext uri="{FF2B5EF4-FFF2-40B4-BE49-F238E27FC236}">
                <a16:creationId xmlns:a16="http://schemas.microsoft.com/office/drawing/2014/main" id="{C99DFD7D-0066-415F-88B0-45AD28A7D448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3C54E7-EDCE-4ECC-BC61-5C34BCEF52C6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26" name="Rectangle : carré corné 25">
            <a:extLst>
              <a:ext uri="{FF2B5EF4-FFF2-40B4-BE49-F238E27FC236}">
                <a16:creationId xmlns:a16="http://schemas.microsoft.com/office/drawing/2014/main" id="{440AE96C-78D6-4024-9804-D88073398132}"/>
              </a:ext>
            </a:extLst>
          </p:cNvPr>
          <p:cNvSpPr/>
          <p:nvPr/>
        </p:nvSpPr>
        <p:spPr>
          <a:xfrm>
            <a:off x="1952403" y="3877283"/>
            <a:ext cx="1916468" cy="81539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C3.S7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gestion du parc de véhicules</a:t>
            </a:r>
          </a:p>
        </p:txBody>
      </p:sp>
      <p:sp>
        <p:nvSpPr>
          <p:cNvPr id="28" name="Rectangle : carré corné 27">
            <a:extLst>
              <a:ext uri="{FF2B5EF4-FFF2-40B4-BE49-F238E27FC236}">
                <a16:creationId xmlns:a16="http://schemas.microsoft.com/office/drawing/2014/main" id="{3B5808F9-D15A-474F-99A9-3807D42517B9}"/>
              </a:ext>
            </a:extLst>
          </p:cNvPr>
          <p:cNvSpPr/>
          <p:nvPr/>
        </p:nvSpPr>
        <p:spPr>
          <a:xfrm>
            <a:off x="4703678" y="3812669"/>
            <a:ext cx="2786443" cy="8301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C3.S8 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plan de développement des compétences du personnel roulant</a:t>
            </a:r>
          </a:p>
        </p:txBody>
      </p:sp>
      <p:pic>
        <p:nvPicPr>
          <p:cNvPr id="6146" name="Picture 2" descr="Qu'est-ce qu'un tachygraphe numérique? - FleetGO® | Solutions de gestion de  flotte">
            <a:extLst>
              <a:ext uri="{FF2B5EF4-FFF2-40B4-BE49-F238E27FC236}">
                <a16:creationId xmlns:a16="http://schemas.microsoft.com/office/drawing/2014/main" id="{7213AE83-0420-4D73-80A6-3A62642E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256">
            <a:off x="174975" y="2684293"/>
            <a:ext cx="1496386" cy="8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PF : près de la moitié des PME envisagent de déployer un plan de formation  en 2015">
            <a:extLst>
              <a:ext uri="{FF2B5EF4-FFF2-40B4-BE49-F238E27FC236}">
                <a16:creationId xmlns:a16="http://schemas.microsoft.com/office/drawing/2014/main" id="{96EAE42A-BF8D-4A0D-8D9B-E1CF416A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27" y="3412194"/>
            <a:ext cx="1433946" cy="11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D4ED6E1-B0DB-4269-94C8-89A9721F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852">
            <a:off x="0" y="3801592"/>
            <a:ext cx="2239395" cy="8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n 2016, le record de contraventions dressées a été battu">
            <a:extLst>
              <a:ext uri="{FF2B5EF4-FFF2-40B4-BE49-F238E27FC236}">
                <a16:creationId xmlns:a16="http://schemas.microsoft.com/office/drawing/2014/main" id="{7926ACAF-F3DE-4B11-A646-4EF47180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213">
            <a:off x="7735779" y="3453963"/>
            <a:ext cx="1178299" cy="7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6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19982665">
            <a:off x="3577409" y="2680407"/>
            <a:ext cx="1908446" cy="126580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380554"/>
            <a:ext cx="4824536" cy="2620090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20792763">
            <a:off x="380933" y="1781876"/>
            <a:ext cx="1975816" cy="135531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types d’infractions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751511" y="1648690"/>
            <a:ext cx="43924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principales infractions au code de la route (vitesse, stop feux, surcharge…)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infractions sur les temps de conduite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infractions sur le repos journalier et hebdomadaire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actions de sensibilisation pour limiter les infractions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66" y="2091945"/>
            <a:ext cx="285748" cy="180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2745BC-BF8A-4BD3-833D-80530C9D2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66" y="2510994"/>
            <a:ext cx="285748" cy="180974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C3.2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3348391" y="4105955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C3.2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E736ECF4-A01E-4DAC-AE3F-40A525A62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66" y="2734561"/>
            <a:ext cx="285748" cy="18097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8B6F85FF-B299-4F8B-B457-F22C4772A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780" y="3139102"/>
            <a:ext cx="285748" cy="180974"/>
          </a:xfrm>
          <a:prstGeom prst="rect">
            <a:avLst/>
          </a:prstGeom>
        </p:spPr>
      </p:pic>
      <p:pic>
        <p:nvPicPr>
          <p:cNvPr id="13314" name="Picture 2" descr="Infractions au code de la route dans l'Union européenne - Droits &amp;  démarches - Toute l'Europe">
            <a:extLst>
              <a:ext uri="{FF2B5EF4-FFF2-40B4-BE49-F238E27FC236}">
                <a16:creationId xmlns:a16="http://schemas.microsoft.com/office/drawing/2014/main" id="{5DB8E125-53B9-4953-9692-66D4A1DC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73" y="1325822"/>
            <a:ext cx="1493419" cy="10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SE : Les Infractions des temps de conduite et de repos | Comment obtenir  son permis C – CE et devenir conducteur Routier">
            <a:extLst>
              <a:ext uri="{FF2B5EF4-FFF2-40B4-BE49-F238E27FC236}">
                <a16:creationId xmlns:a16="http://schemas.microsoft.com/office/drawing/2014/main" id="{B3300F05-A819-4F5C-B85B-B2EB8F87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939">
            <a:off x="1706032" y="3128276"/>
            <a:ext cx="2180342" cy="6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DDB5B387-64CD-4E89-9FEB-843484C2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293">
            <a:off x="250377" y="3775198"/>
            <a:ext cx="1221507" cy="8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Stage alternatif à la sanction pour certaines infractions routières /  ACTUALITE : Actions locales / SECURITE ROUTIERE / Transports, déplacements  et sécurité routière / Politiques publiques / Accueil - Les services de  l'État dans le Haut-Rhin">
            <a:extLst>
              <a:ext uri="{FF2B5EF4-FFF2-40B4-BE49-F238E27FC236}">
                <a16:creationId xmlns:a16="http://schemas.microsoft.com/office/drawing/2014/main" id="{0FB8304F-4D56-4D89-BA96-750AF436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02" y="3553968"/>
            <a:ext cx="1834711" cy="10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19982665">
            <a:off x="3577409" y="2680407"/>
            <a:ext cx="1908446" cy="126580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884" y="2084404"/>
            <a:ext cx="4728612" cy="1639474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21144284">
            <a:off x="330856" y="1667585"/>
            <a:ext cx="2911920" cy="178736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C3.S8 </a:t>
            </a:r>
          </a:p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plan de développement des compétences du personnel roulant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751511" y="2312602"/>
            <a:ext cx="4392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planigrammes de suivi des autorisations et des habilitations de circulation (FCO…) et autres pour les transports spécifiques.</a:t>
            </a:r>
            <a:endParaRPr lang="fr-FR" sz="1400" b="1" dirty="0">
              <a:solidFill>
                <a:schemeClr val="accent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66" y="2751737"/>
            <a:ext cx="285748" cy="180974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C3.2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3348391" y="4105955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C3.2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15362" name="Picture 2" descr="Planning complet des INTERS">
            <a:extLst>
              <a:ext uri="{FF2B5EF4-FFF2-40B4-BE49-F238E27FC236}">
                <a16:creationId xmlns:a16="http://schemas.microsoft.com/office/drawing/2014/main" id="{E4B563C7-6CF1-44B2-829D-D14FD6F5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845">
            <a:off x="6196462" y="1457280"/>
            <a:ext cx="1502586" cy="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on EMT dans un cabinet de gynécologie | Mon métier de secrétaire médicale  (que j'adore)">
            <a:extLst>
              <a:ext uri="{FF2B5EF4-FFF2-40B4-BE49-F238E27FC236}">
                <a16:creationId xmlns:a16="http://schemas.microsoft.com/office/drawing/2014/main" id="{BA478D15-1E25-42F1-B3C9-B18673F9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83" y="3827826"/>
            <a:ext cx="1979493" cy="8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ormation FCO marchandises - AC POIDS LOURDS">
            <a:extLst>
              <a:ext uri="{FF2B5EF4-FFF2-40B4-BE49-F238E27FC236}">
                <a16:creationId xmlns:a16="http://schemas.microsoft.com/office/drawing/2014/main" id="{1B9BFDA1-07A6-4933-A0EB-B0B9F1DDC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/>
          <a:stretch/>
        </p:blipFill>
        <p:spPr bwMode="auto">
          <a:xfrm>
            <a:off x="1099961" y="3650313"/>
            <a:ext cx="1979203" cy="10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Les routiers suisses : Cours SDR/ADR">
            <a:extLst>
              <a:ext uri="{FF2B5EF4-FFF2-40B4-BE49-F238E27FC236}">
                <a16:creationId xmlns:a16="http://schemas.microsoft.com/office/drawing/2014/main" id="{86F5D37B-7973-4865-A3F4-EB052BE0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5" y="3331051"/>
            <a:ext cx="1274399" cy="10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1259632" y="624385"/>
            <a:ext cx="73448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C3.3 – Actualiser les tableaux de bord liés à l’activité de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000AB-98B0-4308-B650-480987C703FA}"/>
              </a:ext>
            </a:extLst>
          </p:cNvPr>
          <p:cNvSpPr/>
          <p:nvPr/>
        </p:nvSpPr>
        <p:spPr>
          <a:xfrm>
            <a:off x="336064" y="3775858"/>
            <a:ext cx="2986076" cy="668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A3.3C3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Transmettre les indicateurs aux interlocuteurs concernées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C3.3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3" name="Légende : flèche vers le bas 12">
            <a:extLst>
              <a:ext uri="{FF2B5EF4-FFF2-40B4-BE49-F238E27FC236}">
                <a16:creationId xmlns:a16="http://schemas.microsoft.com/office/drawing/2014/main" id="{E516B8A4-B49F-4C81-A57A-62C929E68B2A}"/>
              </a:ext>
            </a:extLst>
          </p:cNvPr>
          <p:cNvSpPr/>
          <p:nvPr/>
        </p:nvSpPr>
        <p:spPr>
          <a:xfrm>
            <a:off x="360000" y="1536935"/>
            <a:ext cx="2987864" cy="98291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A3.3C1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Sélectionner les données</a:t>
            </a:r>
          </a:p>
        </p:txBody>
      </p:sp>
      <p:sp>
        <p:nvSpPr>
          <p:cNvPr id="15" name="Légende : flèche vers le bas 14">
            <a:extLst>
              <a:ext uri="{FF2B5EF4-FFF2-40B4-BE49-F238E27FC236}">
                <a16:creationId xmlns:a16="http://schemas.microsoft.com/office/drawing/2014/main" id="{78F44C2A-796F-4FF6-8921-5F99F19DE349}"/>
              </a:ext>
            </a:extLst>
          </p:cNvPr>
          <p:cNvSpPr/>
          <p:nvPr/>
        </p:nvSpPr>
        <p:spPr>
          <a:xfrm>
            <a:off x="325683" y="2675039"/>
            <a:ext cx="2987864" cy="94563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A3.3C2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Saisir et vérifier les données</a:t>
            </a:r>
          </a:p>
        </p:txBody>
      </p:sp>
      <p:pic>
        <p:nvPicPr>
          <p:cNvPr id="9" name="Picture 2" descr="Vecteurs Programmeur gratuits, 3 000+ Illustrations format AI, EPS">
            <a:extLst>
              <a:ext uri="{FF2B5EF4-FFF2-40B4-BE49-F238E27FC236}">
                <a16:creationId xmlns:a16="http://schemas.microsoft.com/office/drawing/2014/main" id="{F2CEAF32-D671-4D02-9486-33F9D383B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6920" r="5457" b="14638"/>
          <a:stretch/>
        </p:blipFill>
        <p:spPr bwMode="auto">
          <a:xfrm>
            <a:off x="5508104" y="2390687"/>
            <a:ext cx="1948546" cy="12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0E078CB-47A1-4175-BEEF-C921AADC3295}"/>
              </a:ext>
            </a:extLst>
          </p:cNvPr>
          <p:cNvSpPr txBox="1"/>
          <p:nvPr/>
        </p:nvSpPr>
        <p:spPr>
          <a:xfrm rot="703161">
            <a:off x="7057092" y="3611066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5122" name="Picture 2" descr="Faire un Tableau de bord ▷ Etape 1 du Pilotage de la Performance">
            <a:extLst>
              <a:ext uri="{FF2B5EF4-FFF2-40B4-BE49-F238E27FC236}">
                <a16:creationId xmlns:a16="http://schemas.microsoft.com/office/drawing/2014/main" id="{2CF9C8A7-61D4-434F-A172-8445570A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55" y="1439356"/>
            <a:ext cx="1458283" cy="14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tthieu Jeanneney | France Stratégie">
            <a:extLst>
              <a:ext uri="{FF2B5EF4-FFF2-40B4-BE49-F238E27FC236}">
                <a16:creationId xmlns:a16="http://schemas.microsoft.com/office/drawing/2014/main" id="{93F6295C-6B31-4B71-9F87-CD1C4C4C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8EA"/>
              </a:clrFrom>
              <a:clrTo>
                <a:srgbClr val="E7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99" y="1371513"/>
            <a:ext cx="1458282" cy="14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ment bien saisir ses factures en comptabilité ?">
            <a:extLst>
              <a:ext uri="{FF2B5EF4-FFF2-40B4-BE49-F238E27FC236}">
                <a16:creationId xmlns:a16="http://schemas.microsoft.com/office/drawing/2014/main" id="{9FDAFDBC-086D-467E-A8E4-E08FBCAB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88" y="2529134"/>
            <a:ext cx="1197988" cy="10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utoriel Word 2013 - Sélectionner les données d'un graphique - YouTube">
            <a:extLst>
              <a:ext uri="{FF2B5EF4-FFF2-40B4-BE49-F238E27FC236}">
                <a16:creationId xmlns:a16="http://schemas.microsoft.com/office/drawing/2014/main" id="{05EDAA69-C2AC-4B90-B4CE-D07C06EFA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2061"/>
          <a:stretch/>
        </p:blipFill>
        <p:spPr bwMode="auto">
          <a:xfrm>
            <a:off x="7841470" y="2675930"/>
            <a:ext cx="1237403" cy="7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e choix des indicateurs de performance comme outil de dialogue stratégique">
            <a:extLst>
              <a:ext uri="{FF2B5EF4-FFF2-40B4-BE49-F238E27FC236}">
                <a16:creationId xmlns:a16="http://schemas.microsoft.com/office/drawing/2014/main" id="{BD5BD4AB-2E9C-4212-8349-F4A3339A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05" y="3779174"/>
            <a:ext cx="1474498" cy="8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es indicateurs de performance de l´entreprise">
            <a:extLst>
              <a:ext uri="{FF2B5EF4-FFF2-40B4-BE49-F238E27FC236}">
                <a16:creationId xmlns:a16="http://schemas.microsoft.com/office/drawing/2014/main" id="{940F81D3-BF15-4A9F-AE19-2EC0997D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9C2CE"/>
              </a:clrFrom>
              <a:clrTo>
                <a:srgbClr val="69C2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529">
            <a:off x="6010846" y="3782640"/>
            <a:ext cx="1237548" cy="8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13" grpId="0" animBg="1"/>
      <p:bldP spid="1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ransporteurs routiers : suivez les bons indicateurs clés !">
            <a:extLst>
              <a:ext uri="{FF2B5EF4-FFF2-40B4-BE49-F238E27FC236}">
                <a16:creationId xmlns:a16="http://schemas.microsoft.com/office/drawing/2014/main" id="{A8902A79-7A1D-43C0-8429-5416D5C3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543">
            <a:off x="1571532" y="3343771"/>
            <a:ext cx="1925153" cy="12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nstruire des tableaux de bords logistiques pertinents - L'Express  L'Entreprise">
            <a:extLst>
              <a:ext uri="{FF2B5EF4-FFF2-40B4-BE49-F238E27FC236}">
                <a16:creationId xmlns:a16="http://schemas.microsoft.com/office/drawing/2014/main" id="{9E0CD9C6-60D9-492B-82F7-CE4C6536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933">
            <a:off x="5226080" y="3474281"/>
            <a:ext cx="1656334" cy="10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6FFD08-F726-44D5-9472-94502295AE4F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C3.3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34BE8455-A010-41EC-B140-9CD80B023ADB}"/>
              </a:ext>
            </a:extLst>
          </p:cNvPr>
          <p:cNvSpPr/>
          <p:nvPr/>
        </p:nvSpPr>
        <p:spPr>
          <a:xfrm>
            <a:off x="3399810" y="3004628"/>
            <a:ext cx="1954268" cy="8493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C3.S9</a:t>
            </a:r>
            <a:endParaRPr lang="fr-FR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tableaux de bord</a:t>
            </a:r>
          </a:p>
        </p:txBody>
      </p:sp>
      <p:sp>
        <p:nvSpPr>
          <p:cNvPr id="11" name="Rectangle : carré corné 10">
            <a:extLst>
              <a:ext uri="{FF2B5EF4-FFF2-40B4-BE49-F238E27FC236}">
                <a16:creationId xmlns:a16="http://schemas.microsoft.com/office/drawing/2014/main" id="{D599A568-955C-43C2-AE36-0F2D16B8ABB5}"/>
              </a:ext>
            </a:extLst>
          </p:cNvPr>
          <p:cNvSpPr/>
          <p:nvPr/>
        </p:nvSpPr>
        <p:spPr>
          <a:xfrm>
            <a:off x="494023" y="2069774"/>
            <a:ext cx="2098284" cy="922613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C1.S2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L’organisation d’une entreprise de transport</a:t>
            </a:r>
          </a:p>
        </p:txBody>
      </p:sp>
      <p:sp>
        <p:nvSpPr>
          <p:cNvPr id="16" name="Rectangle : carré corné 15">
            <a:extLst>
              <a:ext uri="{FF2B5EF4-FFF2-40B4-BE49-F238E27FC236}">
                <a16:creationId xmlns:a16="http://schemas.microsoft.com/office/drawing/2014/main" id="{0FC38BE9-37F5-4E61-8F56-2824C12002A0}"/>
              </a:ext>
            </a:extLst>
          </p:cNvPr>
          <p:cNvSpPr/>
          <p:nvPr/>
        </p:nvSpPr>
        <p:spPr>
          <a:xfrm>
            <a:off x="6246944" y="2012975"/>
            <a:ext cx="2398591" cy="922613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C1.S27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logiciels bureautiques, les progiciels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B7B975-92C2-4D92-8BB9-DBBC3A2A9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6E86BB-938B-4528-A83C-C9739BB53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75B387E6-2CE1-4E1C-9CB7-CEAAF46E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2" name="Rectangle avec coins rognés en diagonale 10">
            <a:extLst>
              <a:ext uri="{FF2B5EF4-FFF2-40B4-BE49-F238E27FC236}">
                <a16:creationId xmlns:a16="http://schemas.microsoft.com/office/drawing/2014/main" id="{C99DFD7D-0066-415F-88B0-45AD28A7D448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3C54E7-EDCE-4ECC-BC61-5C34BCEF52C6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17" name="Rectangle : carré corné 16">
            <a:extLst>
              <a:ext uri="{FF2B5EF4-FFF2-40B4-BE49-F238E27FC236}">
                <a16:creationId xmlns:a16="http://schemas.microsoft.com/office/drawing/2014/main" id="{FD176A04-5474-4C88-A8D0-C59475116FC8}"/>
              </a:ext>
            </a:extLst>
          </p:cNvPr>
          <p:cNvSpPr/>
          <p:nvPr/>
        </p:nvSpPr>
        <p:spPr>
          <a:xfrm>
            <a:off x="3224816" y="1494717"/>
            <a:ext cx="2304256" cy="922613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C1.S15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moyens et outils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741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19982665">
            <a:off x="3529906" y="2482208"/>
            <a:ext cx="2782923" cy="126580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884" y="1543560"/>
            <a:ext cx="4728612" cy="1419701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>
            <a:off x="250949" y="1735166"/>
            <a:ext cx="1975816" cy="1080119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tableaux de bord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769787" y="1855265"/>
            <a:ext cx="4392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et objectifs du tableau de bord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principaux indicateurs en transport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369" y="2318776"/>
            <a:ext cx="285748" cy="180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2745BC-BF8A-4BD3-833D-80530C9D2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369" y="2542343"/>
            <a:ext cx="285748" cy="180974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C3.3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3348391" y="4105955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C3.3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67" name="Picture 4" descr="Transporteurs routiers : suivez les bons indicateurs clés !">
            <a:extLst>
              <a:ext uri="{FF2B5EF4-FFF2-40B4-BE49-F238E27FC236}">
                <a16:creationId xmlns:a16="http://schemas.microsoft.com/office/drawing/2014/main" id="{BFD51D49-A5D5-4915-A430-6ED7A0A0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543">
            <a:off x="456894" y="3032157"/>
            <a:ext cx="2283154" cy="15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onstruire des tableaux de bords logistiques pertinents - L'Express  L'Entreprise">
            <a:extLst>
              <a:ext uri="{FF2B5EF4-FFF2-40B4-BE49-F238E27FC236}">
                <a16:creationId xmlns:a16="http://schemas.microsoft.com/office/drawing/2014/main" id="{1B611D10-B917-4094-BED4-80AE6A23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933">
            <a:off x="6679554" y="1304696"/>
            <a:ext cx="1155742" cy="7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ndicateurs de performance et certification en logistique de distribution -  Activité Transport - euraCRP Célogik">
            <a:extLst>
              <a:ext uri="{FF2B5EF4-FFF2-40B4-BE49-F238E27FC236}">
                <a16:creationId xmlns:a16="http://schemas.microsoft.com/office/drawing/2014/main" id="{FCCA8BCA-4F66-4EDC-A535-594E5C23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94" y="3094353"/>
            <a:ext cx="1410210" cy="14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onseils pour optimiser le taux de remplissage des camions">
            <a:extLst>
              <a:ext uri="{FF2B5EF4-FFF2-40B4-BE49-F238E27FC236}">
                <a16:creationId xmlns:a16="http://schemas.microsoft.com/office/drawing/2014/main" id="{620B83AF-FF78-41E2-AEC7-992A315A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04" y="3197916"/>
            <a:ext cx="1614691" cy="10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onseils pour optimiser le taux de remplissage des camions">
            <a:extLst>
              <a:ext uri="{FF2B5EF4-FFF2-40B4-BE49-F238E27FC236}">
                <a16:creationId xmlns:a16="http://schemas.microsoft.com/office/drawing/2014/main" id="{91B8F090-CA84-4CF5-91CE-5777E2A3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46" y="3919489"/>
            <a:ext cx="1231954" cy="8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Le tableau de bord de la performance est officiellement généralisé">
            <a:extLst>
              <a:ext uri="{FF2B5EF4-FFF2-40B4-BE49-F238E27FC236}">
                <a16:creationId xmlns:a16="http://schemas.microsoft.com/office/drawing/2014/main" id="{3B0C8E36-7A0C-43E7-A46B-566F9D15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53" y="1556797"/>
            <a:ext cx="1461991" cy="10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La hausse du taux des livrets réglementés est attendue avec impatience -  Meilleurplacement.com">
            <a:extLst>
              <a:ext uri="{FF2B5EF4-FFF2-40B4-BE49-F238E27FC236}">
                <a16:creationId xmlns:a16="http://schemas.microsoft.com/office/drawing/2014/main" id="{A59A3F86-91F6-474D-9529-D040EE52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22" y="2984914"/>
            <a:ext cx="1403170" cy="6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899592" y="772034"/>
            <a:ext cx="7704856" cy="27084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C3.4 – Contribuer à l’amélioration de la performance de l’entreprise</a:t>
            </a:r>
          </a:p>
          <a:p>
            <a:pPr algn="ctr"/>
            <a:endParaRPr lang="fr-FR" b="1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dans le domaine de la démarche qualité</a:t>
            </a:r>
          </a:p>
          <a:p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dans le domaine des certifications obligatoires</a:t>
            </a:r>
          </a:p>
          <a:p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dans le domaine de la démarche de responsabilité sociétale des 	entreprises (RSE)</a:t>
            </a:r>
          </a:p>
          <a:p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dans le domaine de la prévention des risques professionnels</a:t>
            </a:r>
          </a:p>
          <a:p>
            <a:r>
              <a:rPr lang="fr-FR" b="1" cap="sm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dans le domaine de la rentabilité financière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0F597E-44CE-4494-86FB-EE66E796D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66037"/>
            <a:ext cx="432048" cy="27363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05FE95-5C91-4AEB-BACF-E2EC5E615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39667"/>
            <a:ext cx="432048" cy="2736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39AC1B8-EA36-4250-92F1-DBDA86F7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13297"/>
            <a:ext cx="432048" cy="2736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97F863-D0D1-4E82-AFBA-5EB730242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39010"/>
            <a:ext cx="432048" cy="27363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06117B2-9E66-427D-A7CB-91E1246D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14171"/>
            <a:ext cx="432048" cy="273630"/>
          </a:xfrm>
          <a:prstGeom prst="rect">
            <a:avLst/>
          </a:prstGeom>
        </p:spPr>
      </p:pic>
      <p:pic>
        <p:nvPicPr>
          <p:cNvPr id="4098" name="Picture 2" descr="Le métier de responsable RSE | Objectif Emploi Orientation">
            <a:extLst>
              <a:ext uri="{FF2B5EF4-FFF2-40B4-BE49-F238E27FC236}">
                <a16:creationId xmlns:a16="http://schemas.microsoft.com/office/drawing/2014/main" id="{DB352BA8-FDAA-4DFF-86EE-BAC70155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8EA"/>
              </a:clrFrom>
              <a:clrTo>
                <a:srgbClr val="E7E8E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76" y="3803331"/>
            <a:ext cx="3418001" cy="9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formance de l'entreprise : comment s'améliorer grâce aux avis de ses  partenaires ?">
            <a:extLst>
              <a:ext uri="{FF2B5EF4-FFF2-40B4-BE49-F238E27FC236}">
                <a16:creationId xmlns:a16="http://schemas.microsoft.com/office/drawing/2014/main" id="{F949398B-ED9E-4CBE-B8B5-811517C3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0" y="3587188"/>
            <a:ext cx="1638525" cy="11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étapes-clefs pour améliorer la performance commerciale de vos équipes !">
            <a:extLst>
              <a:ext uri="{FF2B5EF4-FFF2-40B4-BE49-F238E27FC236}">
                <a16:creationId xmlns:a16="http://schemas.microsoft.com/office/drawing/2014/main" id="{9772500E-E48A-4A1E-8410-56E9BCAC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84" y="3630400"/>
            <a:ext cx="2232920" cy="11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démarche qualité : en finir avec les idées reçues - Qualisseo">
            <a:extLst>
              <a:ext uri="{FF2B5EF4-FFF2-40B4-BE49-F238E27FC236}">
                <a16:creationId xmlns:a16="http://schemas.microsoft.com/office/drawing/2014/main" id="{2B7398E4-470F-401B-9F8F-48C7F532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6016"/>
            <a:ext cx="756697" cy="4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PIE CERTIFIEE CONFORME DOCUMENT">
            <a:extLst>
              <a:ext uri="{FF2B5EF4-FFF2-40B4-BE49-F238E27FC236}">
                <a16:creationId xmlns:a16="http://schemas.microsoft.com/office/drawing/2014/main" id="{E3C212A4-0628-4F1E-B599-090835A1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17" y="1766037"/>
            <a:ext cx="1064014" cy="6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es critères RSE dans la cotation des entreprises » | Banque de France">
            <a:extLst>
              <a:ext uri="{FF2B5EF4-FFF2-40B4-BE49-F238E27FC236}">
                <a16:creationId xmlns:a16="http://schemas.microsoft.com/office/drawing/2014/main" id="{DAD96412-B6FD-4E1B-BEF0-344C8BF8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7721"/>
            <a:ext cx="741727" cy="2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révention des risques professionnels: formation prochaine de 8.000  stagiaires | ElDjazair Mag">
            <a:extLst>
              <a:ext uri="{FF2B5EF4-FFF2-40B4-BE49-F238E27FC236}">
                <a16:creationId xmlns:a16="http://schemas.microsoft.com/office/drawing/2014/main" id="{2F4E7AFD-6DA2-4F28-9CF8-24A4500D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14" y="2624133"/>
            <a:ext cx="963120" cy="5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euil de rentabilité financière: seuil de rentabilité financier - Savoir.fr">
            <a:extLst>
              <a:ext uri="{FF2B5EF4-FFF2-40B4-BE49-F238E27FC236}">
                <a16:creationId xmlns:a16="http://schemas.microsoft.com/office/drawing/2014/main" id="{F0BA0515-B1A2-48F2-BE57-F2835D6A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40" y="3094452"/>
            <a:ext cx="619750" cy="4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Qué son las encuestas a empleados y para qué sirven">
            <a:extLst>
              <a:ext uri="{FF2B5EF4-FFF2-40B4-BE49-F238E27FC236}">
                <a16:creationId xmlns:a16="http://schemas.microsoft.com/office/drawing/2014/main" id="{77C9CAD7-661B-44C8-8E92-2EA7EAF1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03">
            <a:off x="5061771" y="1589849"/>
            <a:ext cx="1121321" cy="6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1259632" y="624385"/>
            <a:ext cx="73448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C3.4 – Contribuer à l’amélioration de la performance de l’entreprise</a:t>
            </a:r>
          </a:p>
        </p:txBody>
      </p: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60B5811A-0F7E-49F7-A19F-3DE8984BE9B6}"/>
              </a:ext>
            </a:extLst>
          </p:cNvPr>
          <p:cNvSpPr/>
          <p:nvPr/>
        </p:nvSpPr>
        <p:spPr>
          <a:xfrm>
            <a:off x="360000" y="1563100"/>
            <a:ext cx="2987864" cy="90033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A3.4C1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Apprécier la variation des indicateurs</a:t>
            </a:r>
          </a:p>
        </p:txBody>
      </p:sp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FEAC79CF-ED76-454B-9D03-EB8A3A78BF3B}"/>
              </a:ext>
            </a:extLst>
          </p:cNvPr>
          <p:cNvSpPr/>
          <p:nvPr/>
        </p:nvSpPr>
        <p:spPr>
          <a:xfrm>
            <a:off x="337552" y="2615084"/>
            <a:ext cx="2987864" cy="90033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A3.4C2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Vérifier l’application des procédures</a:t>
            </a:r>
          </a:p>
        </p:txBody>
      </p:sp>
      <p:sp>
        <p:nvSpPr>
          <p:cNvPr id="12" name="Légende : flèche vers le bas 11">
            <a:extLst>
              <a:ext uri="{FF2B5EF4-FFF2-40B4-BE49-F238E27FC236}">
                <a16:creationId xmlns:a16="http://schemas.microsoft.com/office/drawing/2014/main" id="{3010CB71-82B2-41FE-8BBC-FEDCF9C5994D}"/>
              </a:ext>
            </a:extLst>
          </p:cNvPr>
          <p:cNvSpPr/>
          <p:nvPr/>
        </p:nvSpPr>
        <p:spPr>
          <a:xfrm>
            <a:off x="360000" y="3667068"/>
            <a:ext cx="2987864" cy="100811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A3.4C3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Identifier les principaux éléments des documents de synthèse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9" name="Picture 2" descr="Femme D'affaires De Dessin Animé En Costume D'entreprise Assis Au Bureau De  Travail En Tapant Sur Ordinateur Portable | Vecteur Premium">
            <a:extLst>
              <a:ext uri="{FF2B5EF4-FFF2-40B4-BE49-F238E27FC236}">
                <a16:creationId xmlns:a16="http://schemas.microsoft.com/office/drawing/2014/main" id="{8E7B0FC1-7D95-4B89-8AF8-5F5F6EE8B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6601" r="15001" b="6999"/>
          <a:stretch/>
        </p:blipFill>
        <p:spPr bwMode="auto">
          <a:xfrm>
            <a:off x="5767755" y="2136669"/>
            <a:ext cx="1485205" cy="16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D02BDA-D387-402A-A414-59B0E76981E1}"/>
              </a:ext>
            </a:extLst>
          </p:cNvPr>
          <p:cNvSpPr txBox="1"/>
          <p:nvPr/>
        </p:nvSpPr>
        <p:spPr>
          <a:xfrm>
            <a:off x="5799870" y="3763639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12290" name="Picture 2" descr="PNRS | Les indicateurs">
            <a:extLst>
              <a:ext uri="{FF2B5EF4-FFF2-40B4-BE49-F238E27FC236}">
                <a16:creationId xmlns:a16="http://schemas.microsoft.com/office/drawing/2014/main" id="{F674D543-A87E-41AA-BA7A-C7B62302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32" y="1379036"/>
            <a:ext cx="1630528" cy="14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DACTION ET APPLICATIONS DES PROCEDURES AU SEIN DU LABORATOIRE  D'EFFLORESCENCES NUISIBLES PAR RAPPORT A LA 17025">
            <a:extLst>
              <a:ext uri="{FF2B5EF4-FFF2-40B4-BE49-F238E27FC236}">
                <a16:creationId xmlns:a16="http://schemas.microsoft.com/office/drawing/2014/main" id="{09F88CE6-CDE5-413D-B582-CED74A6A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3" y="1029909"/>
            <a:ext cx="1077141" cy="10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omment lire un bilan comptable en un clin d'œil et 10 informations simples">
            <a:extLst>
              <a:ext uri="{FF2B5EF4-FFF2-40B4-BE49-F238E27FC236}">
                <a16:creationId xmlns:a16="http://schemas.microsoft.com/office/drawing/2014/main" id="{C7E96A74-D714-462A-838D-ED1B5BC8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284">
            <a:off x="3507548" y="1473013"/>
            <a:ext cx="1114366" cy="10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A structure du compte de résultat - Cours professionnelles gratuit">
            <a:extLst>
              <a:ext uri="{FF2B5EF4-FFF2-40B4-BE49-F238E27FC236}">
                <a16:creationId xmlns:a16="http://schemas.microsoft.com/office/drawing/2014/main" id="{853B4994-7419-408D-9069-BC53EC4AC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r="45106"/>
          <a:stretch/>
        </p:blipFill>
        <p:spPr bwMode="auto">
          <a:xfrm rot="563216">
            <a:off x="4125012" y="2312592"/>
            <a:ext cx="1035326" cy="1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Exploitation de l'arbre des causes pour la prévention - Proposer des actions  de prévention">
            <a:extLst>
              <a:ext uri="{FF2B5EF4-FFF2-40B4-BE49-F238E27FC236}">
                <a16:creationId xmlns:a16="http://schemas.microsoft.com/office/drawing/2014/main" id="{FFCCF23D-F0BE-446D-BCD7-7E0D68C9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18">
            <a:off x="7263228" y="3680188"/>
            <a:ext cx="1756219" cy="9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1259632" y="624385"/>
            <a:ext cx="73448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C3.4 – Contribuer à l’amélioration de la performance de l’entreprise</a:t>
            </a:r>
          </a:p>
        </p:txBody>
      </p:sp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FEAC79CF-ED76-454B-9D03-EB8A3A78BF3B}"/>
              </a:ext>
            </a:extLst>
          </p:cNvPr>
          <p:cNvSpPr/>
          <p:nvPr/>
        </p:nvSpPr>
        <p:spPr>
          <a:xfrm>
            <a:off x="354028" y="1444403"/>
            <a:ext cx="2987864" cy="109231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A3.4C3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Apprécier l’évolution des principaux éléments des documents de synthèse </a:t>
            </a:r>
          </a:p>
        </p:txBody>
      </p:sp>
      <p:sp>
        <p:nvSpPr>
          <p:cNvPr id="12" name="Légende : flèche vers le bas 11">
            <a:extLst>
              <a:ext uri="{FF2B5EF4-FFF2-40B4-BE49-F238E27FC236}">
                <a16:creationId xmlns:a16="http://schemas.microsoft.com/office/drawing/2014/main" id="{3010CB71-82B2-41FE-8BBC-FEDCF9C5994D}"/>
              </a:ext>
            </a:extLst>
          </p:cNvPr>
          <p:cNvSpPr/>
          <p:nvPr/>
        </p:nvSpPr>
        <p:spPr>
          <a:xfrm>
            <a:off x="338376" y="2561372"/>
            <a:ext cx="2987864" cy="75520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A3.4C4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Exploiter les informations collectées 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9" name="Picture 2" descr="Femme D'affaires De Dessin Animé En Costume D'entreprise Assis Au Bureau De  Travail En Tapant Sur Ordinateur Portable | Vecteur Premium">
            <a:extLst>
              <a:ext uri="{FF2B5EF4-FFF2-40B4-BE49-F238E27FC236}">
                <a16:creationId xmlns:a16="http://schemas.microsoft.com/office/drawing/2014/main" id="{556B8B70-260A-4FCF-B382-499FE37D4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6601" r="15001" b="6999"/>
          <a:stretch/>
        </p:blipFill>
        <p:spPr bwMode="auto">
          <a:xfrm>
            <a:off x="5767755" y="2136669"/>
            <a:ext cx="1485205" cy="16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182E01-452F-4ED6-8526-94CC42BCDAFD}"/>
              </a:ext>
            </a:extLst>
          </p:cNvPr>
          <p:cNvSpPr txBox="1"/>
          <p:nvPr/>
        </p:nvSpPr>
        <p:spPr>
          <a:xfrm>
            <a:off x="5799870" y="3763639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CC7A25-69D4-4A8B-B4D6-946B53DEB724}"/>
              </a:ext>
            </a:extLst>
          </p:cNvPr>
          <p:cNvSpPr/>
          <p:nvPr/>
        </p:nvSpPr>
        <p:spPr>
          <a:xfrm>
            <a:off x="346608" y="4136628"/>
            <a:ext cx="2986076" cy="559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A3.4C7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Rendre compte des observations</a:t>
            </a:r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6C673266-303B-4BCC-B986-1D0B205708D6}"/>
              </a:ext>
            </a:extLst>
          </p:cNvPr>
          <p:cNvSpPr/>
          <p:nvPr/>
        </p:nvSpPr>
        <p:spPr>
          <a:xfrm>
            <a:off x="344820" y="3384054"/>
            <a:ext cx="2987864" cy="69096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A3.4C6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Proposer des actions</a:t>
            </a:r>
          </a:p>
        </p:txBody>
      </p:sp>
      <p:pic>
        <p:nvPicPr>
          <p:cNvPr id="15" name="Picture 6" descr="Qué son las encuestas a empleados y para qué sirven">
            <a:extLst>
              <a:ext uri="{FF2B5EF4-FFF2-40B4-BE49-F238E27FC236}">
                <a16:creationId xmlns:a16="http://schemas.microsoft.com/office/drawing/2014/main" id="{3260CD3B-8707-422C-9770-D8661A3A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03">
            <a:off x="5061771" y="1589849"/>
            <a:ext cx="1121321" cy="6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NRS | Les indicateurs">
            <a:extLst>
              <a:ext uri="{FF2B5EF4-FFF2-40B4-BE49-F238E27FC236}">
                <a16:creationId xmlns:a16="http://schemas.microsoft.com/office/drawing/2014/main" id="{5E5820AE-1098-45D9-9700-82AA9A68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60" y="1325798"/>
            <a:ext cx="1485206" cy="13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DACTION ET APPLICATIONS DES PROCEDURES AU SEIN DU LABORATOIRE  D'EFFLORESCENCES NUISIBLES PAR RAPPORT A LA 17025">
            <a:extLst>
              <a:ext uri="{FF2B5EF4-FFF2-40B4-BE49-F238E27FC236}">
                <a16:creationId xmlns:a16="http://schemas.microsoft.com/office/drawing/2014/main" id="{BABC8FAE-C741-4558-BE79-EF6C6271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3" y="1029909"/>
            <a:ext cx="1077141" cy="10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omment lire un bilan comptable en un clin d'œil et 10 informations simples">
            <a:extLst>
              <a:ext uri="{FF2B5EF4-FFF2-40B4-BE49-F238E27FC236}">
                <a16:creationId xmlns:a16="http://schemas.microsoft.com/office/drawing/2014/main" id="{AFC07D55-7B52-44E9-9F0B-194E6921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284">
            <a:off x="3507548" y="1473013"/>
            <a:ext cx="1114366" cy="10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LA structure du compte de résultat - Cours professionnelles gratuit">
            <a:extLst>
              <a:ext uri="{FF2B5EF4-FFF2-40B4-BE49-F238E27FC236}">
                <a16:creationId xmlns:a16="http://schemas.microsoft.com/office/drawing/2014/main" id="{3AB05F09-F62C-453C-A00D-BB4AE7CDB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r="45106"/>
          <a:stretch/>
        </p:blipFill>
        <p:spPr bwMode="auto">
          <a:xfrm rot="563216">
            <a:off x="4125012" y="2312592"/>
            <a:ext cx="1035326" cy="1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nalyser le compte de résultat - Evaluer ses clients">
            <a:extLst>
              <a:ext uri="{FF2B5EF4-FFF2-40B4-BE49-F238E27FC236}">
                <a16:creationId xmlns:a16="http://schemas.microsoft.com/office/drawing/2014/main" id="{28E911E8-7D2E-4D55-A482-2CB351BC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386">
            <a:off x="3451105" y="3360012"/>
            <a:ext cx="2092362" cy="13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ieux exploiter les informations avec le business intelligence">
            <a:extLst>
              <a:ext uri="{FF2B5EF4-FFF2-40B4-BE49-F238E27FC236}">
                <a16:creationId xmlns:a16="http://schemas.microsoft.com/office/drawing/2014/main" id="{CF791574-1DDD-4A9D-9D07-83268ED2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04" y="4154122"/>
            <a:ext cx="1247059" cy="7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UNICEM - poussières de silice cristalline alvéolaire">
            <a:extLst>
              <a:ext uri="{FF2B5EF4-FFF2-40B4-BE49-F238E27FC236}">
                <a16:creationId xmlns:a16="http://schemas.microsoft.com/office/drawing/2014/main" id="{A3B6F284-608B-4B40-BFC3-778FB434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191">
            <a:off x="7632976" y="2861933"/>
            <a:ext cx="1188497" cy="6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6FFD08-F726-44D5-9472-94502295AE4F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C3.4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34BE8455-A010-41EC-B140-9CD80B023ADB}"/>
              </a:ext>
            </a:extLst>
          </p:cNvPr>
          <p:cNvSpPr/>
          <p:nvPr/>
        </p:nvSpPr>
        <p:spPr>
          <a:xfrm>
            <a:off x="564696" y="2658500"/>
            <a:ext cx="2011127" cy="8493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C3.S10</a:t>
            </a:r>
            <a:endParaRPr lang="fr-FR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normes qualité</a:t>
            </a:r>
          </a:p>
        </p:txBody>
      </p:sp>
      <p:sp>
        <p:nvSpPr>
          <p:cNvPr id="7" name="Rectangle : carré corné 6">
            <a:extLst>
              <a:ext uri="{FF2B5EF4-FFF2-40B4-BE49-F238E27FC236}">
                <a16:creationId xmlns:a16="http://schemas.microsoft.com/office/drawing/2014/main" id="{EB46AE9D-40A0-4105-B268-EDFEA6487BB6}"/>
              </a:ext>
            </a:extLst>
          </p:cNvPr>
          <p:cNvSpPr/>
          <p:nvPr/>
        </p:nvSpPr>
        <p:spPr>
          <a:xfrm>
            <a:off x="5829176" y="2662722"/>
            <a:ext cx="2698167" cy="82693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C3.S12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responsabilité sociétale des entreprises (RSE)</a:t>
            </a:r>
          </a:p>
        </p:txBody>
      </p:sp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D37E5E0C-513A-4D77-ACEB-4F9913DC2512}"/>
              </a:ext>
            </a:extLst>
          </p:cNvPr>
          <p:cNvSpPr/>
          <p:nvPr/>
        </p:nvSpPr>
        <p:spPr>
          <a:xfrm>
            <a:off x="3172476" y="2646591"/>
            <a:ext cx="2182370" cy="8301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C3.S11</a:t>
            </a:r>
            <a:endParaRPr lang="fr-FR" sz="13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contraintes environnementales</a:t>
            </a:r>
          </a:p>
        </p:txBody>
      </p:sp>
      <p:sp>
        <p:nvSpPr>
          <p:cNvPr id="11" name="Rectangle : carré corné 10">
            <a:extLst>
              <a:ext uri="{FF2B5EF4-FFF2-40B4-BE49-F238E27FC236}">
                <a16:creationId xmlns:a16="http://schemas.microsoft.com/office/drawing/2014/main" id="{D599A568-955C-43C2-AE36-0F2D16B8ABB5}"/>
              </a:ext>
            </a:extLst>
          </p:cNvPr>
          <p:cNvSpPr/>
          <p:nvPr/>
        </p:nvSpPr>
        <p:spPr>
          <a:xfrm>
            <a:off x="5827530" y="1470003"/>
            <a:ext cx="2884261" cy="882571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C1.S19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habilitations, les qualifications et les certifications du personnel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B7B975-92C2-4D92-8BB9-DBBC3A2A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6E86BB-938B-4528-A83C-C9739BB53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75B387E6-2CE1-4E1C-9CB7-CEAAF46E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2" name="Rectangle avec coins rognés en diagonale 10">
            <a:extLst>
              <a:ext uri="{FF2B5EF4-FFF2-40B4-BE49-F238E27FC236}">
                <a16:creationId xmlns:a16="http://schemas.microsoft.com/office/drawing/2014/main" id="{C99DFD7D-0066-415F-88B0-45AD28A7D448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3C54E7-EDCE-4ECC-BC61-5C34BCEF52C6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26" name="Rectangle : carré corné 25">
            <a:extLst>
              <a:ext uri="{FF2B5EF4-FFF2-40B4-BE49-F238E27FC236}">
                <a16:creationId xmlns:a16="http://schemas.microsoft.com/office/drawing/2014/main" id="{440AE96C-78D6-4024-9804-D88073398132}"/>
              </a:ext>
            </a:extLst>
          </p:cNvPr>
          <p:cNvSpPr/>
          <p:nvPr/>
        </p:nvSpPr>
        <p:spPr>
          <a:xfrm>
            <a:off x="395536" y="3685693"/>
            <a:ext cx="1836204" cy="81539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C3.S13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risques professionnels</a:t>
            </a:r>
          </a:p>
        </p:txBody>
      </p:sp>
      <p:sp>
        <p:nvSpPr>
          <p:cNvPr id="28" name="Rectangle : carré corné 27">
            <a:extLst>
              <a:ext uri="{FF2B5EF4-FFF2-40B4-BE49-F238E27FC236}">
                <a16:creationId xmlns:a16="http://schemas.microsoft.com/office/drawing/2014/main" id="{3B5808F9-D15A-474F-99A9-3807D42517B9}"/>
              </a:ext>
            </a:extLst>
          </p:cNvPr>
          <p:cNvSpPr/>
          <p:nvPr/>
        </p:nvSpPr>
        <p:spPr>
          <a:xfrm>
            <a:off x="2605202" y="3686597"/>
            <a:ext cx="1836204" cy="8301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C3.S14 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indicateurs des performances</a:t>
            </a:r>
          </a:p>
        </p:txBody>
      </p:sp>
      <p:sp>
        <p:nvSpPr>
          <p:cNvPr id="17" name="Rectangle : carré corné 16">
            <a:extLst>
              <a:ext uri="{FF2B5EF4-FFF2-40B4-BE49-F238E27FC236}">
                <a16:creationId xmlns:a16="http://schemas.microsoft.com/office/drawing/2014/main" id="{6DE0BE32-19F4-404F-AC55-B99491652917}"/>
              </a:ext>
            </a:extLst>
          </p:cNvPr>
          <p:cNvSpPr/>
          <p:nvPr/>
        </p:nvSpPr>
        <p:spPr>
          <a:xfrm>
            <a:off x="3111533" y="1470003"/>
            <a:ext cx="2304256" cy="901201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C1.S15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moyens et outils de communication</a:t>
            </a:r>
          </a:p>
        </p:txBody>
      </p:sp>
      <p:sp>
        <p:nvSpPr>
          <p:cNvPr id="18" name="Rectangle : carré corné 17">
            <a:extLst>
              <a:ext uri="{FF2B5EF4-FFF2-40B4-BE49-F238E27FC236}">
                <a16:creationId xmlns:a16="http://schemas.microsoft.com/office/drawing/2014/main" id="{ED68904A-AB03-438F-8699-D81F2D7663B4}"/>
              </a:ext>
            </a:extLst>
          </p:cNvPr>
          <p:cNvSpPr/>
          <p:nvPr/>
        </p:nvSpPr>
        <p:spPr>
          <a:xfrm>
            <a:off x="418132" y="1491413"/>
            <a:ext cx="2304256" cy="879791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C1.S14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communication professionnelle orale et écrite</a:t>
            </a:r>
          </a:p>
        </p:txBody>
      </p:sp>
      <p:sp>
        <p:nvSpPr>
          <p:cNvPr id="19" name="Rectangle : carré corné 18">
            <a:extLst>
              <a:ext uri="{FF2B5EF4-FFF2-40B4-BE49-F238E27FC236}">
                <a16:creationId xmlns:a16="http://schemas.microsoft.com/office/drawing/2014/main" id="{E0ED31A2-18E1-48F3-AF86-A8DE760805DD}"/>
              </a:ext>
            </a:extLst>
          </p:cNvPr>
          <p:cNvSpPr/>
          <p:nvPr/>
        </p:nvSpPr>
        <p:spPr>
          <a:xfrm>
            <a:off x="4814868" y="3678332"/>
            <a:ext cx="1773356" cy="8301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C3.S15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bilan</a:t>
            </a:r>
          </a:p>
        </p:txBody>
      </p:sp>
      <p:sp>
        <p:nvSpPr>
          <p:cNvPr id="20" name="Rectangle : carré corné 19">
            <a:extLst>
              <a:ext uri="{FF2B5EF4-FFF2-40B4-BE49-F238E27FC236}">
                <a16:creationId xmlns:a16="http://schemas.microsoft.com/office/drawing/2014/main" id="{D09C7A54-FB5B-47C8-875C-6B1E2C5D95F5}"/>
              </a:ext>
            </a:extLst>
          </p:cNvPr>
          <p:cNvSpPr/>
          <p:nvPr/>
        </p:nvSpPr>
        <p:spPr>
          <a:xfrm>
            <a:off x="6867645" y="3651870"/>
            <a:ext cx="1836204" cy="8301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C3.S16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compte de résultat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7F0E6E-04C9-42EB-AF81-42815F36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711">
            <a:off x="7934698" y="2444571"/>
            <a:ext cx="1189385" cy="9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omment lire un bilan comptable en un clin d'œil et 10 informations simples">
            <a:extLst>
              <a:ext uri="{FF2B5EF4-FFF2-40B4-BE49-F238E27FC236}">
                <a16:creationId xmlns:a16="http://schemas.microsoft.com/office/drawing/2014/main" id="{F5E9780D-5F38-44CA-BE0B-1F8A3FA2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284">
            <a:off x="4554168" y="3583912"/>
            <a:ext cx="724721" cy="6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LA structure du compte de résultat - Cours professionnelles gratuit">
            <a:extLst>
              <a:ext uri="{FF2B5EF4-FFF2-40B4-BE49-F238E27FC236}">
                <a16:creationId xmlns:a16="http://schemas.microsoft.com/office/drawing/2014/main" id="{182B8480-E5C7-4BDE-B7C9-5BA3BCF4F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r="45106"/>
          <a:stretch/>
        </p:blipFill>
        <p:spPr bwMode="auto">
          <a:xfrm rot="563216">
            <a:off x="6663743" y="4323177"/>
            <a:ext cx="703053" cy="7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La hausse du taux des livrets réglementés est attendue avec impatience -  Meilleurplacement.com">
            <a:extLst>
              <a:ext uri="{FF2B5EF4-FFF2-40B4-BE49-F238E27FC236}">
                <a16:creationId xmlns:a16="http://schemas.microsoft.com/office/drawing/2014/main" id="{170A4E80-B2B0-4227-99A9-517F493D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42" y="4198154"/>
            <a:ext cx="1153680" cy="5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Prévention des risques professionnels: formation prochaine de 8.000  stagiaires | ElDjazair Mag">
            <a:extLst>
              <a:ext uri="{FF2B5EF4-FFF2-40B4-BE49-F238E27FC236}">
                <a16:creationId xmlns:a16="http://schemas.microsoft.com/office/drawing/2014/main" id="{2255710F-6D40-4CC1-9D7D-BCDB7BE1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" y="3540631"/>
            <a:ext cx="963120" cy="5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ncement du projet &quot;Santé environnementale&quot; au CFA Bâtiment de la Vienne |  Elsan">
            <a:extLst>
              <a:ext uri="{FF2B5EF4-FFF2-40B4-BE49-F238E27FC236}">
                <a16:creationId xmlns:a16="http://schemas.microsoft.com/office/drawing/2014/main" id="{ED257162-8C43-4186-9430-747DE738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28" y="2328548"/>
            <a:ext cx="1331801" cy="13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rmes de qualité : Les certifications et ISO en vigueur">
            <a:extLst>
              <a:ext uri="{FF2B5EF4-FFF2-40B4-BE49-F238E27FC236}">
                <a16:creationId xmlns:a16="http://schemas.microsoft.com/office/drawing/2014/main" id="{0F4DBE77-DFFA-46AD-892B-D12EA7E0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574">
            <a:off x="96285" y="2463411"/>
            <a:ext cx="1148580" cy="7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26" grpId="0" animBg="1"/>
      <p:bldP spid="2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795A042-ED98-42C4-B0EE-03EB922063A3}"/>
              </a:ext>
            </a:extLst>
          </p:cNvPr>
          <p:cNvSpPr txBox="1"/>
          <p:nvPr/>
        </p:nvSpPr>
        <p:spPr>
          <a:xfrm>
            <a:off x="1179463" y="202817"/>
            <a:ext cx="755379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 RAP au Référentiel de compétences : Le bloc de compétences C3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160166-F0C3-4927-ADC8-BCCB994AD1C8}"/>
              </a:ext>
            </a:extLst>
          </p:cNvPr>
          <p:cNvSpPr txBox="1"/>
          <p:nvPr/>
        </p:nvSpPr>
        <p:spPr>
          <a:xfrm>
            <a:off x="396009" y="773626"/>
            <a:ext cx="3800203" cy="43088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Activités professionnelles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183A61-2A18-4526-AE44-C74728E7D5C3}"/>
              </a:ext>
            </a:extLst>
          </p:cNvPr>
          <p:cNvSpPr txBox="1"/>
          <p:nvPr/>
        </p:nvSpPr>
        <p:spPr>
          <a:xfrm>
            <a:off x="4801523" y="771550"/>
            <a:ext cx="3946941" cy="43088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Compétences professionnelles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7631CB-AAE1-403E-A2F0-E5F9288A7B13}"/>
              </a:ext>
            </a:extLst>
          </p:cNvPr>
          <p:cNvSpPr txBox="1"/>
          <p:nvPr/>
        </p:nvSpPr>
        <p:spPr>
          <a:xfrm>
            <a:off x="395176" y="1289466"/>
            <a:ext cx="3800203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Pôle d’activité 3 </a:t>
            </a:r>
            <a:r>
              <a:rPr kumimoji="0" lang="fr-FR" sz="19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contribution à l’amélioration de l’activité de transport</a:t>
            </a:r>
            <a:endParaRPr kumimoji="0" lang="fr-FR" sz="19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CCC579-14BE-4F00-B05B-D79699DBB498}"/>
              </a:ext>
            </a:extLst>
          </p:cNvPr>
          <p:cNvSpPr txBox="1"/>
          <p:nvPr/>
        </p:nvSpPr>
        <p:spPr>
          <a:xfrm>
            <a:off x="4786312" y="1293175"/>
            <a:ext cx="3946941" cy="661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3 </a:t>
            </a:r>
            <a:r>
              <a:rPr kumimoji="0" lang="fr-FR" sz="19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Contribuer à l’amélioration de l’activité de transport</a:t>
            </a:r>
            <a:endParaRPr kumimoji="0" lang="fr-FR" sz="19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Légende : flèche vers le bas 12">
            <a:extLst>
              <a:ext uri="{FF2B5EF4-FFF2-40B4-BE49-F238E27FC236}">
                <a16:creationId xmlns:a16="http://schemas.microsoft.com/office/drawing/2014/main" id="{8F1855C6-AA5A-4D26-BF8E-E172F8EDF0B0}"/>
              </a:ext>
            </a:extLst>
          </p:cNvPr>
          <p:cNvSpPr/>
          <p:nvPr/>
        </p:nvSpPr>
        <p:spPr>
          <a:xfrm>
            <a:off x="396009" y="2083030"/>
            <a:ext cx="3800203" cy="74305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Activité 1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A3.1)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contrôle des engagements contractuels avec le client/donneur d’ordre</a:t>
            </a:r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7E277F6B-2EEC-42F4-81A4-EF789C226D35}"/>
              </a:ext>
            </a:extLst>
          </p:cNvPr>
          <p:cNvSpPr/>
          <p:nvPr/>
        </p:nvSpPr>
        <p:spPr>
          <a:xfrm>
            <a:off x="404170" y="2849483"/>
            <a:ext cx="3800203" cy="74305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Activité 2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(A3.2)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La participation à la gestion des moyens matériels et humains</a:t>
            </a:r>
          </a:p>
        </p:txBody>
      </p:sp>
      <p:sp>
        <p:nvSpPr>
          <p:cNvPr id="15" name="Légende : flèche vers le bas 14">
            <a:extLst>
              <a:ext uri="{FF2B5EF4-FFF2-40B4-BE49-F238E27FC236}">
                <a16:creationId xmlns:a16="http://schemas.microsoft.com/office/drawing/2014/main" id="{E7EABFA8-20F5-469B-93D7-AB9551151C3B}"/>
              </a:ext>
            </a:extLst>
          </p:cNvPr>
          <p:cNvSpPr/>
          <p:nvPr/>
        </p:nvSpPr>
        <p:spPr>
          <a:xfrm>
            <a:off x="404170" y="3639338"/>
            <a:ext cx="3800203" cy="64375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Activité 3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(A3.3)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L’actualisation des tableaux de bord liés à l’activité de transport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380DDE-A27A-4D38-9FEE-6D34CCBEE6A7}"/>
              </a:ext>
            </a:extLst>
          </p:cNvPr>
          <p:cNvSpPr/>
          <p:nvPr/>
        </p:nvSpPr>
        <p:spPr>
          <a:xfrm>
            <a:off x="382703" y="4329892"/>
            <a:ext cx="3829257" cy="453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Activité 4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(A3.4)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La contribution à l’amélioration de la performance de l’entreprise</a:t>
            </a:r>
          </a:p>
        </p:txBody>
      </p:sp>
      <p:sp>
        <p:nvSpPr>
          <p:cNvPr id="17" name="Légende : flèche vers le bas 16">
            <a:extLst>
              <a:ext uri="{FF2B5EF4-FFF2-40B4-BE49-F238E27FC236}">
                <a16:creationId xmlns:a16="http://schemas.microsoft.com/office/drawing/2014/main" id="{53F707E9-40C0-4615-8249-06002BB9C44B}"/>
              </a:ext>
            </a:extLst>
          </p:cNvPr>
          <p:cNvSpPr/>
          <p:nvPr/>
        </p:nvSpPr>
        <p:spPr>
          <a:xfrm>
            <a:off x="4786312" y="2120425"/>
            <a:ext cx="3946941" cy="72905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1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(C3.1)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Contrôler les engagements contractuels avec le client/donneur d’ordre</a:t>
            </a:r>
          </a:p>
        </p:txBody>
      </p:sp>
      <p:sp>
        <p:nvSpPr>
          <p:cNvPr id="18" name="Légende : flèche vers le bas 17">
            <a:extLst>
              <a:ext uri="{FF2B5EF4-FFF2-40B4-BE49-F238E27FC236}">
                <a16:creationId xmlns:a16="http://schemas.microsoft.com/office/drawing/2014/main" id="{A23FCBE0-A161-4A0B-B8EE-2F660286E7C4}"/>
              </a:ext>
            </a:extLst>
          </p:cNvPr>
          <p:cNvSpPr/>
          <p:nvPr/>
        </p:nvSpPr>
        <p:spPr>
          <a:xfrm>
            <a:off x="4794473" y="2872884"/>
            <a:ext cx="3946941" cy="74305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2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(C3.2)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Participer à la gestions des moyens matériels et humains</a:t>
            </a:r>
          </a:p>
        </p:txBody>
      </p:sp>
      <p:sp>
        <p:nvSpPr>
          <p:cNvPr id="19" name="Légende : flèche vers le bas 18">
            <a:extLst>
              <a:ext uri="{FF2B5EF4-FFF2-40B4-BE49-F238E27FC236}">
                <a16:creationId xmlns:a16="http://schemas.microsoft.com/office/drawing/2014/main" id="{B58BA65E-F7CF-4403-BD9F-6F3DAE631C6C}"/>
              </a:ext>
            </a:extLst>
          </p:cNvPr>
          <p:cNvSpPr/>
          <p:nvPr/>
        </p:nvSpPr>
        <p:spPr>
          <a:xfrm>
            <a:off x="4794473" y="3662739"/>
            <a:ext cx="3946941" cy="64375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3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(C3.3)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Actualiser les tableaux de bord liés à l’activité de transport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3C1BA-BD91-4662-B47F-D799A16EE42D}"/>
              </a:ext>
            </a:extLst>
          </p:cNvPr>
          <p:cNvSpPr/>
          <p:nvPr/>
        </p:nvSpPr>
        <p:spPr>
          <a:xfrm>
            <a:off x="4801523" y="4283091"/>
            <a:ext cx="3946941" cy="500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4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(C3.4)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Contribuer à la performance de l’entreprise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E08DD66-98E1-4714-A097-1E937B451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555" y="829830"/>
            <a:ext cx="428625" cy="314325"/>
          </a:xfrm>
          <a:prstGeom prst="rect">
            <a:avLst/>
          </a:prstGeom>
        </p:spPr>
      </p:pic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36591A6E-4651-42B7-BED2-0192CD56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</p:spTree>
    <p:extLst>
      <p:ext uri="{BB962C8B-B14F-4D97-AF65-F5344CB8AC3E}">
        <p14:creationId xmlns:p14="http://schemas.microsoft.com/office/powerpoint/2010/main" val="11224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ésentation R.S.E.">
            <a:extLst>
              <a:ext uri="{FF2B5EF4-FFF2-40B4-BE49-F238E27FC236}">
                <a16:creationId xmlns:a16="http://schemas.microsoft.com/office/drawing/2014/main" id="{0202D40A-C5B0-4870-AF08-5690F06F3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6" t="34217" r="23761"/>
          <a:stretch/>
        </p:blipFill>
        <p:spPr bwMode="auto">
          <a:xfrm rot="540564">
            <a:off x="993828" y="2684738"/>
            <a:ext cx="2053681" cy="19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19982665">
            <a:off x="3577409" y="2680407"/>
            <a:ext cx="1908446" cy="126580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884" y="2084405"/>
            <a:ext cx="4728612" cy="1279434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751511" y="2312602"/>
            <a:ext cx="4392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grands axes de la démarche RSE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21247966">
            <a:off x="232939" y="1392570"/>
            <a:ext cx="2195776" cy="135531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C3.S12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responsabilité sociétale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des entreprises (RSE)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274" y="2777757"/>
            <a:ext cx="285748" cy="180974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3348391" y="4105955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C3.4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28FFBC89-AC6B-4ACD-B3C8-DF797237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711">
            <a:off x="2521573" y="1502377"/>
            <a:ext cx="2024741" cy="15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La RSE (responsabilité sociale des entreprises) : c'est quoi ? | Travail et  Qualité de vie">
            <a:extLst>
              <a:ext uri="{FF2B5EF4-FFF2-40B4-BE49-F238E27FC236}">
                <a16:creationId xmlns:a16="http://schemas.microsoft.com/office/drawing/2014/main" id="{9248AD4B-0C6B-4068-B3B2-EEEF08D6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62" y="3465459"/>
            <a:ext cx="2074784" cy="12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Qu'est ce que la RSE, Responsabilité Sociale des Entreprises ?">
            <a:extLst>
              <a:ext uri="{FF2B5EF4-FFF2-40B4-BE49-F238E27FC236}">
                <a16:creationId xmlns:a16="http://schemas.microsoft.com/office/drawing/2014/main" id="{B75FD556-57B5-4E19-B5B4-3D72DFDF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89" y="1067229"/>
            <a:ext cx="3044852" cy="20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4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8" descr="Comment lire un bilan comptable en un clin d'œil et 10 informations simples">
            <a:extLst>
              <a:ext uri="{FF2B5EF4-FFF2-40B4-BE49-F238E27FC236}">
                <a16:creationId xmlns:a16="http://schemas.microsoft.com/office/drawing/2014/main" id="{5FC0415B-4F99-4DE5-B585-16FA3B6A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304">
            <a:off x="822088" y="2783102"/>
            <a:ext cx="1985999" cy="18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19982665">
            <a:off x="3577409" y="2680407"/>
            <a:ext cx="1908446" cy="126580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884" y="2084404"/>
            <a:ext cx="4728612" cy="1531943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21289237">
            <a:off x="217698" y="1547070"/>
            <a:ext cx="2195776" cy="122413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C3.S15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bilan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751511" y="2312602"/>
            <a:ext cx="4392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structure actif / passif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grandes masses : Actif immobilisé – Actif Circulant – Trésorerie – Capitaux propres – Dettes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316" y="2777331"/>
            <a:ext cx="285748" cy="180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2745BC-BF8A-4BD3-833D-80530C9D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082" y="3003798"/>
            <a:ext cx="285748" cy="180974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3348391" y="4105955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C3.4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18434" name="Picture 2" descr="Actif immobilisé : définition, calcul et utilité">
            <a:extLst>
              <a:ext uri="{FF2B5EF4-FFF2-40B4-BE49-F238E27FC236}">
                <a16:creationId xmlns:a16="http://schemas.microsoft.com/office/drawing/2014/main" id="{0F18D6DD-B67A-4C64-B8E9-38604D5F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73" y="1192932"/>
            <a:ext cx="18478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ilan comptable : quelle utilité ?">
            <a:extLst>
              <a:ext uri="{FF2B5EF4-FFF2-40B4-BE49-F238E27FC236}">
                <a16:creationId xmlns:a16="http://schemas.microsoft.com/office/drawing/2014/main" id="{2130EE28-33E0-4A9A-B4EB-4F2C3261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87" y="3747487"/>
            <a:ext cx="2855888" cy="9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09174C2C-72E7-4D8D-9357-1200A399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72" y="1172821"/>
            <a:ext cx="2021773" cy="14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0" descr="LA structure du compte de résultat - Cours professionnelles gratuit">
            <a:extLst>
              <a:ext uri="{FF2B5EF4-FFF2-40B4-BE49-F238E27FC236}">
                <a16:creationId xmlns:a16="http://schemas.microsoft.com/office/drawing/2014/main" id="{7CCB10DF-7AF7-4D56-ADC7-97F2AAD7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r="45106"/>
          <a:stretch/>
        </p:blipFill>
        <p:spPr bwMode="auto">
          <a:xfrm rot="563216">
            <a:off x="858446" y="2676196"/>
            <a:ext cx="2004944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19982665">
            <a:off x="3415013" y="2114093"/>
            <a:ext cx="3231000" cy="1625953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73" y="1363675"/>
            <a:ext cx="4728612" cy="1531943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20934703">
            <a:off x="279298" y="1549520"/>
            <a:ext cx="1920729" cy="122413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compte de résultat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620400" y="1591873"/>
            <a:ext cx="4392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détermination du chiffre d’affaires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résultat d’exploitation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La structure charges / produits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292" y="2094556"/>
            <a:ext cx="285748" cy="180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2745BC-BF8A-4BD3-833D-80530C9D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058" y="2321023"/>
            <a:ext cx="285748" cy="180974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C3.4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3348391" y="4105955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C3.4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CBAF7A37-E400-4B6B-B83F-18CB8F3A7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292" y="2499087"/>
            <a:ext cx="285748" cy="180974"/>
          </a:xfrm>
          <a:prstGeom prst="rect">
            <a:avLst/>
          </a:prstGeom>
        </p:spPr>
      </p:pic>
      <p:pic>
        <p:nvPicPr>
          <p:cNvPr id="19458" name="Picture 2" descr="L'estimation du chiffe d'affaires prévisionnel">
            <a:extLst>
              <a:ext uri="{FF2B5EF4-FFF2-40B4-BE49-F238E27FC236}">
                <a16:creationId xmlns:a16="http://schemas.microsoft.com/office/drawing/2014/main" id="{366F8C18-BBBE-4492-A49C-5A403702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95" y="1196841"/>
            <a:ext cx="2637021" cy="1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ésultat d'exploitation : définition et méthode de calcul - ABC Liv">
            <a:extLst>
              <a:ext uri="{FF2B5EF4-FFF2-40B4-BE49-F238E27FC236}">
                <a16:creationId xmlns:a16="http://schemas.microsoft.com/office/drawing/2014/main" id="{87BE49CA-1AF2-4119-BF2B-6B15FBCE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40" y="3143217"/>
            <a:ext cx="3200071" cy="15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Le resultat d'exploitation - Comptabilité fiscalité - Les Clés de la Banque  Espace Entrepreneurs">
            <a:extLst>
              <a:ext uri="{FF2B5EF4-FFF2-40B4-BE49-F238E27FC236}">
                <a16:creationId xmlns:a16="http://schemas.microsoft.com/office/drawing/2014/main" id="{4B8B7A9B-C451-4851-95D0-CB5641C5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79" y="1145082"/>
            <a:ext cx="1198600" cy="8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1259632" y="624385"/>
            <a:ext cx="73448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Compétence C3.1 – Contrôler les engagements contractuels avec le client/donneur d’ordre</a:t>
            </a:r>
          </a:p>
        </p:txBody>
      </p: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60B5811A-0F7E-49F7-A19F-3DE8984BE9B6}"/>
              </a:ext>
            </a:extLst>
          </p:cNvPr>
          <p:cNvSpPr/>
          <p:nvPr/>
        </p:nvSpPr>
        <p:spPr>
          <a:xfrm>
            <a:off x="360000" y="1491630"/>
            <a:ext cx="2987864" cy="108012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A3.1C1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Vérifier la concordance de l’opération avec les engagements contractuels</a:t>
            </a:r>
          </a:p>
        </p:txBody>
      </p:sp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FEAC79CF-ED76-454B-9D03-EB8A3A78BF3B}"/>
              </a:ext>
            </a:extLst>
          </p:cNvPr>
          <p:cNvSpPr/>
          <p:nvPr/>
        </p:nvSpPr>
        <p:spPr>
          <a:xfrm>
            <a:off x="360000" y="2644240"/>
            <a:ext cx="2987864" cy="90033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A3.1C2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Identifier les anomalies, les réclamations et les litiges</a:t>
            </a:r>
          </a:p>
        </p:txBody>
      </p:sp>
      <p:sp>
        <p:nvSpPr>
          <p:cNvPr id="12" name="Légende : flèche vers le bas 11">
            <a:extLst>
              <a:ext uri="{FF2B5EF4-FFF2-40B4-BE49-F238E27FC236}">
                <a16:creationId xmlns:a16="http://schemas.microsoft.com/office/drawing/2014/main" id="{3010CB71-82B2-41FE-8BBC-FEDCF9C5994D}"/>
              </a:ext>
            </a:extLst>
          </p:cNvPr>
          <p:cNvSpPr/>
          <p:nvPr/>
        </p:nvSpPr>
        <p:spPr>
          <a:xfrm>
            <a:off x="360000" y="3667068"/>
            <a:ext cx="2987864" cy="100811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A3.1C3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Traiter les anomalies, les réclamations et les litiges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C3.1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9" name="Picture 2" descr="Vecteurs Programmeur gratuits, 3 000+ Illustrations format AI, EPS">
            <a:extLst>
              <a:ext uri="{FF2B5EF4-FFF2-40B4-BE49-F238E27FC236}">
                <a16:creationId xmlns:a16="http://schemas.microsoft.com/office/drawing/2014/main" id="{2C286441-0663-4879-9ACB-0F3BB3D47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6920" r="5457" b="14638"/>
          <a:stretch/>
        </p:blipFill>
        <p:spPr bwMode="auto">
          <a:xfrm>
            <a:off x="5508104" y="2538695"/>
            <a:ext cx="1948546" cy="12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04AFC6B-C56A-47EE-99B1-8EE83FC49338}"/>
              </a:ext>
            </a:extLst>
          </p:cNvPr>
          <p:cNvSpPr txBox="1"/>
          <p:nvPr/>
        </p:nvSpPr>
        <p:spPr>
          <a:xfrm>
            <a:off x="5906313" y="3872667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1026" name="Picture 2" descr="Dossier Isolé 3d Avec Symbole De Vérification Des Documents Avec Le Symbole  Pour Upload Et Download Banque D'Images Et Photos Libres De Droits. Image  27717800.">
            <a:extLst>
              <a:ext uri="{FF2B5EF4-FFF2-40B4-BE49-F238E27FC236}">
                <a16:creationId xmlns:a16="http://schemas.microsoft.com/office/drawing/2014/main" id="{9286CC20-C96A-4B8B-A692-21BDE035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560">
            <a:off x="7494854" y="1635645"/>
            <a:ext cx="1207675" cy="12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ffiCRM | Réclamations, transformez les pépins en pépites ! |">
            <a:extLst>
              <a:ext uri="{FF2B5EF4-FFF2-40B4-BE49-F238E27FC236}">
                <a16:creationId xmlns:a16="http://schemas.microsoft.com/office/drawing/2014/main" id="{3C0F0A1D-EBCA-4194-861D-0FB9DF8D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643">
            <a:off x="4098768" y="1648045"/>
            <a:ext cx="1229091" cy="8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érer les réclamations clients en 4 étapes - Speciman">
            <a:extLst>
              <a:ext uri="{FF2B5EF4-FFF2-40B4-BE49-F238E27FC236}">
                <a16:creationId xmlns:a16="http://schemas.microsoft.com/office/drawing/2014/main" id="{3862325A-CFD4-421F-A96D-6E8092BC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52" y="1432103"/>
            <a:ext cx="1417340" cy="9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1259632" y="624385"/>
            <a:ext cx="73448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C3.1 – Contrôler les engagements contractuels avec le client/donneur d’ordre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000AB-98B0-4308-B650-480987C703FA}"/>
              </a:ext>
            </a:extLst>
          </p:cNvPr>
          <p:cNvSpPr/>
          <p:nvPr/>
        </p:nvSpPr>
        <p:spPr>
          <a:xfrm>
            <a:off x="361789" y="4155926"/>
            <a:ext cx="298607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A3.1C7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Contribuer à la satisfaction du client/donneur d’ordre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C3.1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3" name="Légende : flèche vers le bas 12">
            <a:extLst>
              <a:ext uri="{FF2B5EF4-FFF2-40B4-BE49-F238E27FC236}">
                <a16:creationId xmlns:a16="http://schemas.microsoft.com/office/drawing/2014/main" id="{E516B8A4-B49F-4C81-A57A-62C929E68B2A}"/>
              </a:ext>
            </a:extLst>
          </p:cNvPr>
          <p:cNvSpPr/>
          <p:nvPr/>
        </p:nvSpPr>
        <p:spPr>
          <a:xfrm>
            <a:off x="360000" y="1411833"/>
            <a:ext cx="2987864" cy="87188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A3.1C4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Vérifier la présence des éléments nécessaires à la facturation</a:t>
            </a:r>
          </a:p>
        </p:txBody>
      </p:sp>
      <p:sp>
        <p:nvSpPr>
          <p:cNvPr id="15" name="Légende : flèche vers le bas 14">
            <a:extLst>
              <a:ext uri="{FF2B5EF4-FFF2-40B4-BE49-F238E27FC236}">
                <a16:creationId xmlns:a16="http://schemas.microsoft.com/office/drawing/2014/main" id="{78F44C2A-796F-4FF6-8921-5F99F19DE349}"/>
              </a:ext>
            </a:extLst>
          </p:cNvPr>
          <p:cNvSpPr/>
          <p:nvPr/>
        </p:nvSpPr>
        <p:spPr>
          <a:xfrm>
            <a:off x="343201" y="2367404"/>
            <a:ext cx="2987864" cy="64759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A3.1C5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Clôturer le dossier</a:t>
            </a:r>
          </a:p>
        </p:txBody>
      </p:sp>
      <p:sp>
        <p:nvSpPr>
          <p:cNvPr id="16" name="Légende : flèche vers le bas 15">
            <a:extLst>
              <a:ext uri="{FF2B5EF4-FFF2-40B4-BE49-F238E27FC236}">
                <a16:creationId xmlns:a16="http://schemas.microsoft.com/office/drawing/2014/main" id="{0EA3E2E1-8782-4398-944A-4162C1D0A5E0}"/>
              </a:ext>
            </a:extLst>
          </p:cNvPr>
          <p:cNvSpPr/>
          <p:nvPr/>
        </p:nvSpPr>
        <p:spPr>
          <a:xfrm>
            <a:off x="343201" y="3074903"/>
            <a:ext cx="2987864" cy="100811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A3.1C6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Entretenir une relation suivie avec le client/donneur d’ordre</a:t>
            </a:r>
          </a:p>
        </p:txBody>
      </p:sp>
      <p:pic>
        <p:nvPicPr>
          <p:cNvPr id="10" name="Picture 2" descr="Vecteurs Programmeur gratuits, 3 000+ Illustrations format AI, EPS">
            <a:extLst>
              <a:ext uri="{FF2B5EF4-FFF2-40B4-BE49-F238E27FC236}">
                <a16:creationId xmlns:a16="http://schemas.microsoft.com/office/drawing/2014/main" id="{D82644CE-3B28-46B9-9C7E-7DA79FB4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6920" r="5457" b="14638"/>
          <a:stretch/>
        </p:blipFill>
        <p:spPr bwMode="auto">
          <a:xfrm>
            <a:off x="5508104" y="2538695"/>
            <a:ext cx="1948546" cy="12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186A83-473E-4569-B324-EE7FF3DFB753}"/>
              </a:ext>
            </a:extLst>
          </p:cNvPr>
          <p:cNvSpPr txBox="1"/>
          <p:nvPr/>
        </p:nvSpPr>
        <p:spPr>
          <a:xfrm>
            <a:off x="5906313" y="3872667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pic>
        <p:nvPicPr>
          <p:cNvPr id="12" name="Picture 2" descr="Dossier Isolé 3d Avec Symbole De Vérification Des Documents Avec Le Symbole  Pour Upload Et Download Banque D'Images Et Photos Libres De Droits. Image  27717800.">
            <a:extLst>
              <a:ext uri="{FF2B5EF4-FFF2-40B4-BE49-F238E27FC236}">
                <a16:creationId xmlns:a16="http://schemas.microsoft.com/office/drawing/2014/main" id="{2CE50143-FDC5-4F49-BFCF-1DE317D6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560">
            <a:off x="7494854" y="1635645"/>
            <a:ext cx="1207675" cy="12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ffiCRM | Réclamations, transformez les pépins en pépites ! |">
            <a:extLst>
              <a:ext uri="{FF2B5EF4-FFF2-40B4-BE49-F238E27FC236}">
                <a16:creationId xmlns:a16="http://schemas.microsoft.com/office/drawing/2014/main" id="{2F660725-C2A8-4574-B11D-AC1ACCE7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643">
            <a:off x="4098768" y="1648045"/>
            <a:ext cx="1229091" cy="8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Gérer les réclamations clients en 4 étapes - Speciman">
            <a:extLst>
              <a:ext uri="{FF2B5EF4-FFF2-40B4-BE49-F238E27FC236}">
                <a16:creationId xmlns:a16="http://schemas.microsoft.com/office/drawing/2014/main" id="{0DFFD374-9D5D-42A0-8C23-47CF1550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52" y="1432103"/>
            <a:ext cx="1417340" cy="9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facturation électronique : règles applicables et obligations |  Fédération des cuma Grand-Est">
            <a:extLst>
              <a:ext uri="{FF2B5EF4-FFF2-40B4-BE49-F238E27FC236}">
                <a16:creationId xmlns:a16="http://schemas.microsoft.com/office/drawing/2014/main" id="{458A19AA-F8A2-4D8A-B374-7D767582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33" y="2875806"/>
            <a:ext cx="1250767" cy="13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 choix de la date de clôture d'un exercice comptable est-il libre ? -  Loi1901.com">
            <a:extLst>
              <a:ext uri="{FF2B5EF4-FFF2-40B4-BE49-F238E27FC236}">
                <a16:creationId xmlns:a16="http://schemas.microsoft.com/office/drawing/2014/main" id="{FF983459-7EF7-4858-8172-1F336A0E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72" y="3811537"/>
            <a:ext cx="1005836" cy="9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ent faire un suivi client - Logiciel Devis &amp; Facturation">
            <a:extLst>
              <a:ext uri="{FF2B5EF4-FFF2-40B4-BE49-F238E27FC236}">
                <a16:creationId xmlns:a16="http://schemas.microsoft.com/office/drawing/2014/main" id="{2E31AD89-3D82-4E5D-A7D0-4C3979B6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60" y="3805581"/>
            <a:ext cx="1378053" cy="10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satisfaction client : première valeur corporate de la distribution">
            <a:extLst>
              <a:ext uri="{FF2B5EF4-FFF2-40B4-BE49-F238E27FC236}">
                <a16:creationId xmlns:a16="http://schemas.microsoft.com/office/drawing/2014/main" id="{5FCB470E-A6A1-433A-B7D9-AFA2BBD0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55" y="2891934"/>
            <a:ext cx="860698" cy="8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omment développer une relation de confiance durable avec les clients">
            <a:extLst>
              <a:ext uri="{FF2B5EF4-FFF2-40B4-BE49-F238E27FC236}">
                <a16:creationId xmlns:a16="http://schemas.microsoft.com/office/drawing/2014/main" id="{19383F23-FD2A-4AC2-AD0A-4AB9D45D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663">
            <a:off x="6870132" y="3893600"/>
            <a:ext cx="1449238" cy="7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6FFD08-F726-44D5-9472-94502295AE4F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C3.1</a:t>
            </a:r>
          </a:p>
        </p:txBody>
      </p:sp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34BE8455-A010-41EC-B140-9CD80B023ADB}"/>
              </a:ext>
            </a:extLst>
          </p:cNvPr>
          <p:cNvSpPr/>
          <p:nvPr/>
        </p:nvSpPr>
        <p:spPr>
          <a:xfrm>
            <a:off x="823236" y="3554825"/>
            <a:ext cx="1588626" cy="8493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C3.S1</a:t>
            </a:r>
            <a:endParaRPr lang="fr-FR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facture de la prestation</a:t>
            </a:r>
          </a:p>
        </p:txBody>
      </p:sp>
      <p:sp>
        <p:nvSpPr>
          <p:cNvPr id="7" name="Rectangle : carré corné 6">
            <a:extLst>
              <a:ext uri="{FF2B5EF4-FFF2-40B4-BE49-F238E27FC236}">
                <a16:creationId xmlns:a16="http://schemas.microsoft.com/office/drawing/2014/main" id="{EB46AE9D-40A0-4105-B268-EDFEA6487BB6}"/>
              </a:ext>
            </a:extLst>
          </p:cNvPr>
          <p:cNvSpPr/>
          <p:nvPr/>
        </p:nvSpPr>
        <p:spPr>
          <a:xfrm>
            <a:off x="5515067" y="3564639"/>
            <a:ext cx="1465851" cy="84935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C3.S2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relation avec le client/donneur d’ordre</a:t>
            </a:r>
          </a:p>
        </p:txBody>
      </p:sp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D37E5E0C-513A-4D77-ACEB-4F9913DC2512}"/>
              </a:ext>
            </a:extLst>
          </p:cNvPr>
          <p:cNvSpPr/>
          <p:nvPr/>
        </p:nvSpPr>
        <p:spPr>
          <a:xfrm>
            <a:off x="3066835" y="3822864"/>
            <a:ext cx="1647829" cy="87149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C3.S2</a:t>
            </a:r>
            <a:endParaRPr lang="fr-FR" sz="13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anomalies, les réclamations et les litiges</a:t>
            </a:r>
          </a:p>
        </p:txBody>
      </p:sp>
      <p:sp>
        <p:nvSpPr>
          <p:cNvPr id="9" name="Rectangle : carré corné 8">
            <a:extLst>
              <a:ext uri="{FF2B5EF4-FFF2-40B4-BE49-F238E27FC236}">
                <a16:creationId xmlns:a16="http://schemas.microsoft.com/office/drawing/2014/main" id="{10790B98-DF9E-415E-A587-7407C16C49D6}"/>
              </a:ext>
            </a:extLst>
          </p:cNvPr>
          <p:cNvSpPr/>
          <p:nvPr/>
        </p:nvSpPr>
        <p:spPr>
          <a:xfrm>
            <a:off x="7354473" y="2429004"/>
            <a:ext cx="1383214" cy="849353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C2.S1</a:t>
            </a:r>
            <a:endParaRPr lang="fr-FR" sz="13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gestion électronique des documents (GED)</a:t>
            </a:r>
          </a:p>
        </p:txBody>
      </p:sp>
      <p:sp>
        <p:nvSpPr>
          <p:cNvPr id="10" name="Rectangle : carré corné 9">
            <a:extLst>
              <a:ext uri="{FF2B5EF4-FFF2-40B4-BE49-F238E27FC236}">
                <a16:creationId xmlns:a16="http://schemas.microsoft.com/office/drawing/2014/main" id="{22EDE256-8683-440A-9860-73C2EAEB15C1}"/>
              </a:ext>
            </a:extLst>
          </p:cNvPr>
          <p:cNvSpPr/>
          <p:nvPr/>
        </p:nvSpPr>
        <p:spPr>
          <a:xfrm>
            <a:off x="497868" y="1346864"/>
            <a:ext cx="1367056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C1.S3</a:t>
            </a:r>
            <a:endParaRPr lang="fr-FR" sz="14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intervenants de la chaîne logistique</a:t>
            </a:r>
          </a:p>
        </p:txBody>
      </p:sp>
      <p:sp>
        <p:nvSpPr>
          <p:cNvPr id="11" name="Rectangle : carré corné 10">
            <a:extLst>
              <a:ext uri="{FF2B5EF4-FFF2-40B4-BE49-F238E27FC236}">
                <a16:creationId xmlns:a16="http://schemas.microsoft.com/office/drawing/2014/main" id="{D599A568-955C-43C2-AE36-0F2D16B8ABB5}"/>
              </a:ext>
            </a:extLst>
          </p:cNvPr>
          <p:cNvSpPr/>
          <p:nvPr/>
        </p:nvSpPr>
        <p:spPr>
          <a:xfrm>
            <a:off x="2215083" y="1347899"/>
            <a:ext cx="1367054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C1.S6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prestations associées</a:t>
            </a:r>
          </a:p>
        </p:txBody>
      </p:sp>
      <p:sp>
        <p:nvSpPr>
          <p:cNvPr id="13" name="Rectangle : carré corné 12">
            <a:extLst>
              <a:ext uri="{FF2B5EF4-FFF2-40B4-BE49-F238E27FC236}">
                <a16:creationId xmlns:a16="http://schemas.microsoft.com/office/drawing/2014/main" id="{FC9BFB13-63A6-4149-AEE6-8DFF08A92E70}"/>
              </a:ext>
            </a:extLst>
          </p:cNvPr>
          <p:cNvSpPr/>
          <p:nvPr/>
        </p:nvSpPr>
        <p:spPr>
          <a:xfrm>
            <a:off x="3880393" y="1336932"/>
            <a:ext cx="1383214" cy="871498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C1.S10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réglementation nationale et/ou internationale</a:t>
            </a: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E6C00E51-6C1B-44F7-B90D-6C1E99391F70}"/>
              </a:ext>
            </a:extLst>
          </p:cNvPr>
          <p:cNvSpPr/>
          <p:nvPr/>
        </p:nvSpPr>
        <p:spPr>
          <a:xfrm>
            <a:off x="5601334" y="2447830"/>
            <a:ext cx="1383214" cy="849353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C1.S29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assurances</a:t>
            </a:r>
          </a:p>
        </p:txBody>
      </p:sp>
      <p:sp>
        <p:nvSpPr>
          <p:cNvPr id="16" name="Rectangle : carré corné 15">
            <a:extLst>
              <a:ext uri="{FF2B5EF4-FFF2-40B4-BE49-F238E27FC236}">
                <a16:creationId xmlns:a16="http://schemas.microsoft.com/office/drawing/2014/main" id="{0FC38BE9-37F5-4E61-8F56-2824C12002A0}"/>
              </a:ext>
            </a:extLst>
          </p:cNvPr>
          <p:cNvSpPr/>
          <p:nvPr/>
        </p:nvSpPr>
        <p:spPr>
          <a:xfrm>
            <a:off x="5590353" y="1357140"/>
            <a:ext cx="1367054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C1.S11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contrats-types et les conventions internationales</a:t>
            </a:r>
          </a:p>
        </p:txBody>
      </p:sp>
      <p:sp>
        <p:nvSpPr>
          <p:cNvPr id="17" name="Rectangle : carré corné 16">
            <a:extLst>
              <a:ext uri="{FF2B5EF4-FFF2-40B4-BE49-F238E27FC236}">
                <a16:creationId xmlns:a16="http://schemas.microsoft.com/office/drawing/2014/main" id="{3AB4C3BE-028A-457E-993E-3178AF5EF166}"/>
              </a:ext>
            </a:extLst>
          </p:cNvPr>
          <p:cNvSpPr/>
          <p:nvPr/>
        </p:nvSpPr>
        <p:spPr>
          <a:xfrm>
            <a:off x="7354473" y="1379513"/>
            <a:ext cx="1367055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C1.S12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termes du commerce international</a:t>
            </a:r>
          </a:p>
        </p:txBody>
      </p:sp>
      <p:sp>
        <p:nvSpPr>
          <p:cNvPr id="18" name="Rectangle : carré corné 17">
            <a:extLst>
              <a:ext uri="{FF2B5EF4-FFF2-40B4-BE49-F238E27FC236}">
                <a16:creationId xmlns:a16="http://schemas.microsoft.com/office/drawing/2014/main" id="{CD400E54-764E-4EB3-BC8A-804B28783835}"/>
              </a:ext>
            </a:extLst>
          </p:cNvPr>
          <p:cNvSpPr/>
          <p:nvPr/>
        </p:nvSpPr>
        <p:spPr>
          <a:xfrm>
            <a:off x="2217414" y="2472832"/>
            <a:ext cx="1383214" cy="871498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C1.S15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moyens et outils de communication</a:t>
            </a:r>
          </a:p>
        </p:txBody>
      </p:sp>
      <p:sp>
        <p:nvSpPr>
          <p:cNvPr id="19" name="Rectangle : carré corné 18">
            <a:extLst>
              <a:ext uri="{FF2B5EF4-FFF2-40B4-BE49-F238E27FC236}">
                <a16:creationId xmlns:a16="http://schemas.microsoft.com/office/drawing/2014/main" id="{7FEC90F8-CEF5-44D2-A0C0-7DDD82508330}"/>
              </a:ext>
            </a:extLst>
          </p:cNvPr>
          <p:cNvSpPr/>
          <p:nvPr/>
        </p:nvSpPr>
        <p:spPr>
          <a:xfrm>
            <a:off x="484157" y="2464539"/>
            <a:ext cx="1383214" cy="879791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C1.S14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communication professionnelle orale et écrite</a:t>
            </a:r>
          </a:p>
        </p:txBody>
      </p:sp>
      <p:sp>
        <p:nvSpPr>
          <p:cNvPr id="20" name="Rectangle : carré corné 19">
            <a:extLst>
              <a:ext uri="{FF2B5EF4-FFF2-40B4-BE49-F238E27FC236}">
                <a16:creationId xmlns:a16="http://schemas.microsoft.com/office/drawing/2014/main" id="{D58AFA86-3EDF-4269-AF6D-7E9E4A08A112}"/>
              </a:ext>
            </a:extLst>
          </p:cNvPr>
          <p:cNvSpPr/>
          <p:nvPr/>
        </p:nvSpPr>
        <p:spPr>
          <a:xfrm>
            <a:off x="3888472" y="2487610"/>
            <a:ext cx="1367056" cy="849354"/>
          </a:xfrm>
          <a:prstGeom prst="foldedCorne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C1.S26</a:t>
            </a:r>
            <a:endParaRPr lang="fr-FR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3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grilles tarifaires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B7B975-92C2-4D92-8BB9-DBBC3A2A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6E86BB-938B-4528-A83C-C9739BB53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75B387E6-2CE1-4E1C-9CB7-CEAAF46E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2" name="Rectangle avec coins rognés en diagonale 10">
            <a:extLst>
              <a:ext uri="{FF2B5EF4-FFF2-40B4-BE49-F238E27FC236}">
                <a16:creationId xmlns:a16="http://schemas.microsoft.com/office/drawing/2014/main" id="{C99DFD7D-0066-415F-88B0-45AD28A7D448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3C54E7-EDCE-4ECC-BC61-5C34BCEF52C6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6B87105-8231-4463-8690-8CA14E566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9778">
            <a:off x="166911" y="4274154"/>
            <a:ext cx="441598" cy="27967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61D5987-497A-4FCD-A739-9BAD2924C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3181">
            <a:off x="8091470" y="3549553"/>
            <a:ext cx="441598" cy="279679"/>
          </a:xfrm>
          <a:prstGeom prst="rect">
            <a:avLst/>
          </a:prstGeom>
        </p:spPr>
      </p:pic>
      <p:pic>
        <p:nvPicPr>
          <p:cNvPr id="8194" name="Picture 2" descr="La facturation électronique : règles applicables et obligations |  Fédération des cuma Grand-Est">
            <a:extLst>
              <a:ext uri="{FF2B5EF4-FFF2-40B4-BE49-F238E27FC236}">
                <a16:creationId xmlns:a16="http://schemas.microsoft.com/office/drawing/2014/main" id="{4D9224B2-5B94-4DC0-AEA1-D02AFAB9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92" y="3853676"/>
            <a:ext cx="962120" cy="10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tiges de consommation courante | economie.gouv.fr">
            <a:extLst>
              <a:ext uri="{FF2B5EF4-FFF2-40B4-BE49-F238E27FC236}">
                <a16:creationId xmlns:a16="http://schemas.microsoft.com/office/drawing/2014/main" id="{FDE36856-6144-481C-8E0F-030D80BB2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640" r="16422" b="4640"/>
          <a:stretch/>
        </p:blipFill>
        <p:spPr bwMode="auto">
          <a:xfrm>
            <a:off x="4545045" y="3464122"/>
            <a:ext cx="795312" cy="8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8" descr="Gérer les réclamations clients en 4 étapes - Speciman">
            <a:extLst>
              <a:ext uri="{FF2B5EF4-FFF2-40B4-BE49-F238E27FC236}">
                <a16:creationId xmlns:a16="http://schemas.microsoft.com/office/drawing/2014/main" id="{0C2973DF-6D15-45E3-8493-84FBB74C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892">
            <a:off x="101110" y="2628011"/>
            <a:ext cx="1529012" cy="10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4">
            <a:extLst>
              <a:ext uri="{FF2B5EF4-FFF2-40B4-BE49-F238E27FC236}">
                <a16:creationId xmlns:a16="http://schemas.microsoft.com/office/drawing/2014/main" id="{041635DC-814B-4D0F-8D0B-A21FD80A65F6}"/>
              </a:ext>
            </a:extLst>
          </p:cNvPr>
          <p:cNvSpPr>
            <a:spLocks/>
          </p:cNvSpPr>
          <p:nvPr/>
        </p:nvSpPr>
        <p:spPr bwMode="auto">
          <a:xfrm rot="19982665">
            <a:off x="2619011" y="1809466"/>
            <a:ext cx="3067431" cy="203993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C1FC5C07-431A-4DC8-BEF3-4259FBF2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71" y="1165903"/>
            <a:ext cx="5560482" cy="2940738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20645825">
            <a:off x="1280929" y="1607203"/>
            <a:ext cx="2357266" cy="122413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fr-FR" b="1" dirty="0">
              <a:solidFill>
                <a:schemeClr val="accent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Savoir C3.S2 </a:t>
            </a:r>
          </a:p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anomalies, les réclamations et les litiges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5837CC-2492-4322-B5FD-58D9A8793845}"/>
              </a:ext>
            </a:extLst>
          </p:cNvPr>
          <p:cNvSpPr txBox="1"/>
          <p:nvPr/>
        </p:nvSpPr>
        <p:spPr>
          <a:xfrm>
            <a:off x="4404639" y="1309696"/>
            <a:ext cx="439248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principales anomalies et réclamations ;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litiges : la collecte de pièces justificatives, la formulation des réserves, la faute du transporteur, l’exonération de la responsabilité du transporteur en cas de pertes ou avaries, de retard ;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Les procédures internes de traitement des anomalies et réclamations ;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L’estimation de l’indemnisation en national et en international selon l’un des trois modes de transport étudiés : routier, aérien et maritime.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11DFA7-DB44-4CAC-98AD-6026E939E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1778157"/>
            <a:ext cx="285748" cy="1809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3252111-1766-4370-A9ED-1BB26B008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1970695"/>
            <a:ext cx="285748" cy="1809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349011-60A4-4594-9500-2ED0BFBE5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2829682"/>
            <a:ext cx="285748" cy="180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9CB195D-0BAF-43D2-9847-2161CCB22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366" y="3258359"/>
            <a:ext cx="285748" cy="180974"/>
          </a:xfrm>
          <a:prstGeom prst="rect">
            <a:avLst/>
          </a:prstGeom>
        </p:spPr>
      </p:pic>
      <p:sp>
        <p:nvSpPr>
          <p:cNvPr id="18" name="Rectangle avec coins rognés en diagonale 10">
            <a:extLst>
              <a:ext uri="{FF2B5EF4-FFF2-40B4-BE49-F238E27FC236}">
                <a16:creationId xmlns:a16="http://schemas.microsoft.com/office/drawing/2014/main" id="{17FF3A6E-E906-442B-82CF-DB03E0EDBC90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C3.1</a:t>
            </a:r>
          </a:p>
        </p:txBody>
      </p:sp>
      <p:grpSp>
        <p:nvGrpSpPr>
          <p:cNvPr id="21" name="Group 49">
            <a:extLst>
              <a:ext uri="{FF2B5EF4-FFF2-40B4-BE49-F238E27FC236}">
                <a16:creationId xmlns:a16="http://schemas.microsoft.com/office/drawing/2014/main" id="{55459484-DB32-454D-866D-05F9CB3C2625}"/>
              </a:ext>
            </a:extLst>
          </p:cNvPr>
          <p:cNvGrpSpPr>
            <a:grpSpLocks/>
          </p:cNvGrpSpPr>
          <p:nvPr/>
        </p:nvGrpSpPr>
        <p:grpSpPr bwMode="auto">
          <a:xfrm>
            <a:off x="2725219" y="4109544"/>
            <a:ext cx="994074" cy="640905"/>
            <a:chOff x="462" y="3119"/>
            <a:chExt cx="1553" cy="1104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E57F900A-CD0C-46D3-ADF4-6DD9CC784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FF9025EA-4782-4A1E-B4B9-2EE4F2F9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F1C2A7A7-9473-4C4A-A955-F0E12A358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BAE0D1F6-48E5-4EA4-BF87-047AC3D4B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522B6121-B2CC-4304-BA2B-7D8E7C2A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id="{DEBC0B50-BE84-4E08-81C4-2BB5D7166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8D516F88-944F-4D30-B69D-49A34E9C2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12">
                <a:extLst>
                  <a:ext uri="{FF2B5EF4-FFF2-40B4-BE49-F238E27FC236}">
                    <a16:creationId xmlns:a16="http://schemas.microsoft.com/office/drawing/2014/main" id="{BE073261-DFF7-4F0C-8B6F-79680E99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Oval 13">
                <a:extLst>
                  <a:ext uri="{FF2B5EF4-FFF2-40B4-BE49-F238E27FC236}">
                    <a16:creationId xmlns:a16="http://schemas.microsoft.com/office/drawing/2014/main" id="{C5A25AB5-DF4E-4AF8-A9C1-58E5D2EC0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D8826CC0-3D1C-431E-9486-D42D62BA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BCE2A130-02BD-4CA4-A89B-97C99FB9B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B0867312-B8FA-46BD-AAB3-5E448FD1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17">
                <a:extLst>
                  <a:ext uri="{FF2B5EF4-FFF2-40B4-BE49-F238E27FC236}">
                    <a16:creationId xmlns:a16="http://schemas.microsoft.com/office/drawing/2014/main" id="{FA8F418F-91DC-44B8-81AA-AE51350BA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18">
                <a:extLst>
                  <a:ext uri="{FF2B5EF4-FFF2-40B4-BE49-F238E27FC236}">
                    <a16:creationId xmlns:a16="http://schemas.microsoft.com/office/drawing/2014/main" id="{2303575B-0321-4207-A3DD-474FB493F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12ABDA8-4FCD-46F6-A298-199C6D36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89A91E30-D991-41D4-8E84-99CD63762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02F4092-225A-4AFB-99EC-FA0E1770B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48">
              <a:extLst>
                <a:ext uri="{FF2B5EF4-FFF2-40B4-BE49-F238E27FC236}">
                  <a16:creationId xmlns:a16="http://schemas.microsoft.com/office/drawing/2014/main" id="{531A435E-FD9D-4020-9B5F-A1F5D7E52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EF0A7D95-BF51-47CE-AEF8-C1E29F8E2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2" name="Oval 23">
                  <a:extLst>
                    <a:ext uri="{FF2B5EF4-FFF2-40B4-BE49-F238E27FC236}">
                      <a16:creationId xmlns:a16="http://schemas.microsoft.com/office/drawing/2014/main" id="{DA39399F-4829-45EF-BD59-FF00931F9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Oval 24">
                  <a:extLst>
                    <a:ext uri="{FF2B5EF4-FFF2-40B4-BE49-F238E27FC236}">
                      <a16:creationId xmlns:a16="http://schemas.microsoft.com/office/drawing/2014/main" id="{5D93339B-04E2-42E7-89E6-A46F912ED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47">
                <a:extLst>
                  <a:ext uri="{FF2B5EF4-FFF2-40B4-BE49-F238E27FC236}">
                    <a16:creationId xmlns:a16="http://schemas.microsoft.com/office/drawing/2014/main" id="{7AF8AAAF-A169-4711-AA9B-70F607B39F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719F6A15-4E5F-44CE-A20D-AC52BBEB1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4384DA9C-6026-480B-B802-FDFF365CE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79302A9B-2367-40E4-ADD9-A737E27CB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" name="Group 46">
                  <a:extLst>
                    <a:ext uri="{FF2B5EF4-FFF2-40B4-BE49-F238E27FC236}">
                      <a16:creationId xmlns:a16="http://schemas.microsoft.com/office/drawing/2014/main" id="{B461B8B5-BC62-4A2A-AAA6-011628781F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5" name="Freeform 29">
                    <a:extLst>
                      <a:ext uri="{FF2B5EF4-FFF2-40B4-BE49-F238E27FC236}">
                        <a16:creationId xmlns:a16="http://schemas.microsoft.com/office/drawing/2014/main" id="{B0B9F0C5-FE44-4439-A435-091DAB9A7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6" name="Group 37">
                    <a:extLst>
                      <a:ext uri="{FF2B5EF4-FFF2-40B4-BE49-F238E27FC236}">
                        <a16:creationId xmlns:a16="http://schemas.microsoft.com/office/drawing/2014/main" id="{89B84DAD-DDF1-4368-A4DE-99F69AD82B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5" name="Group 33">
                      <a:extLst>
                        <a:ext uri="{FF2B5EF4-FFF2-40B4-BE49-F238E27FC236}">
                          <a16:creationId xmlns:a16="http://schemas.microsoft.com/office/drawing/2014/main" id="{7EB312FD-A93A-47F9-9776-0D88E4F186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9" name="Oval 30">
                        <a:extLst>
                          <a:ext uri="{FF2B5EF4-FFF2-40B4-BE49-F238E27FC236}">
                            <a16:creationId xmlns:a16="http://schemas.microsoft.com/office/drawing/2014/main" id="{5DF63403-B711-4560-BDBE-EFE10055779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Oval 31">
                        <a:extLst>
                          <a:ext uri="{FF2B5EF4-FFF2-40B4-BE49-F238E27FC236}">
                            <a16:creationId xmlns:a16="http://schemas.microsoft.com/office/drawing/2014/main" id="{7A4627CE-846E-4147-93EE-14639715F0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Oval 32">
                        <a:extLst>
                          <a:ext uri="{FF2B5EF4-FFF2-40B4-BE49-F238E27FC236}">
                            <a16:creationId xmlns:a16="http://schemas.microsoft.com/office/drawing/2014/main" id="{51AEA544-5B52-48E8-9FB8-2D5D844A15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6" name="Oval 34">
                      <a:extLst>
                        <a:ext uri="{FF2B5EF4-FFF2-40B4-BE49-F238E27FC236}">
                          <a16:creationId xmlns:a16="http://schemas.microsoft.com/office/drawing/2014/main" id="{608A32AC-D74C-4A6C-8865-CB734EA13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Oval 35">
                      <a:extLst>
                        <a:ext uri="{FF2B5EF4-FFF2-40B4-BE49-F238E27FC236}">
                          <a16:creationId xmlns:a16="http://schemas.microsoft.com/office/drawing/2014/main" id="{569CE1D0-E8D2-4DA0-B648-73A74E6C92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Oval 36">
                      <a:extLst>
                        <a:ext uri="{FF2B5EF4-FFF2-40B4-BE49-F238E27FC236}">
                          <a16:creationId xmlns:a16="http://schemas.microsoft.com/office/drawing/2014/main" id="{BDBB69AA-EBA5-4BB8-AA51-4180631985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7" name="Group 45">
                    <a:extLst>
                      <a:ext uri="{FF2B5EF4-FFF2-40B4-BE49-F238E27FC236}">
                        <a16:creationId xmlns:a16="http://schemas.microsoft.com/office/drawing/2014/main" id="{759A1F4E-B96A-4928-8091-D95D7BF39A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8" name="Group 41">
                      <a:extLst>
                        <a:ext uri="{FF2B5EF4-FFF2-40B4-BE49-F238E27FC236}">
                          <a16:creationId xmlns:a16="http://schemas.microsoft.com/office/drawing/2014/main" id="{72C85A3B-D8CC-4162-9B34-2270B5D99D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2" name="Oval 38">
                        <a:extLst>
                          <a:ext uri="{FF2B5EF4-FFF2-40B4-BE49-F238E27FC236}">
                            <a16:creationId xmlns:a16="http://schemas.microsoft.com/office/drawing/2014/main" id="{D1112ADC-9EB0-4D6A-9422-26C51B6DB4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" name="Oval 39">
                        <a:extLst>
                          <a:ext uri="{FF2B5EF4-FFF2-40B4-BE49-F238E27FC236}">
                            <a16:creationId xmlns:a16="http://schemas.microsoft.com/office/drawing/2014/main" id="{59D952D3-4F00-4C04-9B39-9666250415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" name="Oval 40">
                        <a:extLst>
                          <a:ext uri="{FF2B5EF4-FFF2-40B4-BE49-F238E27FC236}">
                            <a16:creationId xmlns:a16="http://schemas.microsoft.com/office/drawing/2014/main" id="{C3ADCFA2-7F55-4481-8BEE-B5D6698D39B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9" name="Oval 42">
                      <a:extLst>
                        <a:ext uri="{FF2B5EF4-FFF2-40B4-BE49-F238E27FC236}">
                          <a16:creationId xmlns:a16="http://schemas.microsoft.com/office/drawing/2014/main" id="{B00D1494-C766-491A-B337-D6289690B0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Oval 43">
                      <a:extLst>
                        <a:ext uri="{FF2B5EF4-FFF2-40B4-BE49-F238E27FC236}">
                          <a16:creationId xmlns:a16="http://schemas.microsoft.com/office/drawing/2014/main" id="{86DFBB9D-56D9-4EC7-8390-0AB1212251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Oval 44">
                      <a:extLst>
                        <a:ext uri="{FF2B5EF4-FFF2-40B4-BE49-F238E27FC236}">
                          <a16:creationId xmlns:a16="http://schemas.microsoft.com/office/drawing/2014/main" id="{8D0AEA4B-16A3-4E89-98C6-3D5FA57D05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5" name="Espace réservé du pied de page 5">
            <a:extLst>
              <a:ext uri="{FF2B5EF4-FFF2-40B4-BE49-F238E27FC236}">
                <a16:creationId xmlns:a16="http://schemas.microsoft.com/office/drawing/2014/main" id="{CB8713C2-19C3-4376-9562-971C114E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ABD8486-7929-459F-9005-A859FE0AC3E5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C3.1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8ACC29D1-2B57-4C99-BCDE-2F3CE4080E9B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3074" name="Picture 2" descr="Comment gérer les litiges clients">
            <a:extLst>
              <a:ext uri="{FF2B5EF4-FFF2-40B4-BE49-F238E27FC236}">
                <a16:creationId xmlns:a16="http://schemas.microsoft.com/office/drawing/2014/main" id="{376D067B-28A2-48BD-B8A6-ECA6CB5A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552">
            <a:off x="6486877" y="3939177"/>
            <a:ext cx="1545299" cy="7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rvice public : Un portail pour les citoyens mécontents">
            <a:extLst>
              <a:ext uri="{FF2B5EF4-FFF2-40B4-BE49-F238E27FC236}">
                <a16:creationId xmlns:a16="http://schemas.microsoft.com/office/drawing/2014/main" id="{2BF2347C-DA44-432F-B33D-DD5E2E2F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203">
            <a:off x="1035952" y="3349816"/>
            <a:ext cx="2159535" cy="12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fidentialité des données: à quoi ressemblera l'avenir? - Face au Risque  - le magazine pour piloter les missions sûreté, incendie et sécurité">
            <a:extLst>
              <a:ext uri="{FF2B5EF4-FFF2-40B4-BE49-F238E27FC236}">
                <a16:creationId xmlns:a16="http://schemas.microsoft.com/office/drawing/2014/main" id="{F6B1E1DA-3639-42D1-AE50-5ECCC4E1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772">
            <a:off x="7322998" y="3583445"/>
            <a:ext cx="1483718" cy="8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tournement Entreprise → Gagnez en Compétitivité avec nos Experts">
            <a:extLst>
              <a:ext uri="{FF2B5EF4-FFF2-40B4-BE49-F238E27FC236}">
                <a16:creationId xmlns:a16="http://schemas.microsoft.com/office/drawing/2014/main" id="{F22CF1ED-F756-4A27-ADEE-AB18D058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58" y="3845701"/>
            <a:ext cx="2297416" cy="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6 méthodes de relation client qui vont améliorer votre business | Target  First">
            <a:extLst>
              <a:ext uri="{FF2B5EF4-FFF2-40B4-BE49-F238E27FC236}">
                <a16:creationId xmlns:a16="http://schemas.microsoft.com/office/drawing/2014/main" id="{A9B04B3B-F80D-463C-834D-6A52CFF0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74" y="1330177"/>
            <a:ext cx="1478921" cy="14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4">
            <a:extLst>
              <a:ext uri="{FF2B5EF4-FFF2-40B4-BE49-F238E27FC236}">
                <a16:creationId xmlns:a16="http://schemas.microsoft.com/office/drawing/2014/main" id="{7D6BCA73-C2E4-402C-A612-3ED368F17A31}"/>
              </a:ext>
            </a:extLst>
          </p:cNvPr>
          <p:cNvSpPr>
            <a:spLocks/>
          </p:cNvSpPr>
          <p:nvPr/>
        </p:nvSpPr>
        <p:spPr bwMode="auto">
          <a:xfrm rot="20668994">
            <a:off x="3299703" y="2711172"/>
            <a:ext cx="1908446" cy="1265805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C76DCAA0-9AE1-4869-B8A5-9E32BC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104" y="1464984"/>
            <a:ext cx="4728612" cy="2309239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C91FD9-44C3-414E-92D5-42671937A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823" y="608129"/>
            <a:ext cx="383032" cy="600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12E899-937F-4AB0-82A0-2F89B6DE5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225" y="592534"/>
            <a:ext cx="445078" cy="557831"/>
          </a:xfrm>
          <a:prstGeom prst="rect">
            <a:avLst/>
          </a:prstGeom>
        </p:spPr>
      </p:pic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4E30CBE2-CA88-491D-95E1-12589F22A79E}"/>
              </a:ext>
            </a:extLst>
          </p:cNvPr>
          <p:cNvSpPr/>
          <p:nvPr/>
        </p:nvSpPr>
        <p:spPr>
          <a:xfrm rot="432065">
            <a:off x="170963" y="1431391"/>
            <a:ext cx="2195776" cy="122413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Savoir C3.S3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relation avec le client/donneur d’ordre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DE729F-9F81-4AF3-8C68-F3AAEED12B68}"/>
              </a:ext>
            </a:extLst>
          </p:cNvPr>
          <p:cNvSpPr txBox="1"/>
          <p:nvPr/>
        </p:nvSpPr>
        <p:spPr>
          <a:xfrm>
            <a:off x="4544188" y="1733728"/>
            <a:ext cx="43924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prise en compte permanente de la demande du client/donneur d’ordre ;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La pérennisation de la relation client/donneur d’ordre :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La confidentialité des données ;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La préservation des intérêts de l’entreprise.</a:t>
            </a:r>
          </a:p>
          <a:p>
            <a:endParaRPr lang="fr-FR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6D6FFA-7B6E-4C1F-99A4-C3914B6C5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193321"/>
            <a:ext cx="285748" cy="180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2745BC-BF8A-4BD3-833D-80530C9D2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584892"/>
            <a:ext cx="285748" cy="248996"/>
          </a:xfrm>
          <a:prstGeom prst="rect">
            <a:avLst/>
          </a:prstGeom>
        </p:spPr>
      </p:pic>
      <p:sp>
        <p:nvSpPr>
          <p:cNvPr id="17" name="Rectangle avec coins rognés en diagonale 10">
            <a:extLst>
              <a:ext uri="{FF2B5EF4-FFF2-40B4-BE49-F238E27FC236}">
                <a16:creationId xmlns:a16="http://schemas.microsoft.com/office/drawing/2014/main" id="{73DB0AB6-0CC3-4F17-9495-0362F16AD2BB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C3.1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9BC8E4A0-F317-4FF4-B874-3E1F3526233C}"/>
              </a:ext>
            </a:extLst>
          </p:cNvPr>
          <p:cNvGrpSpPr>
            <a:grpSpLocks/>
          </p:cNvGrpSpPr>
          <p:nvPr/>
        </p:nvGrpSpPr>
        <p:grpSpPr bwMode="auto">
          <a:xfrm>
            <a:off x="2897146" y="4041990"/>
            <a:ext cx="994074" cy="640905"/>
            <a:chOff x="462" y="3119"/>
            <a:chExt cx="1553" cy="1104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540503B7-62FD-4877-AE9B-7D8904A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2925873D-492B-499F-AA65-5CD5D7D3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F32CB2E8-5CC2-4809-9916-3825E17F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170F4D9A-16D8-4465-9F52-BF1391231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4253AA61-DE62-4F11-AAC4-FE87FF48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B59A8345-3B69-4C28-8003-DF1BDA68A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05F594B-9B47-4428-A729-B989F3AD8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12">
                <a:extLst>
                  <a:ext uri="{FF2B5EF4-FFF2-40B4-BE49-F238E27FC236}">
                    <a16:creationId xmlns:a16="http://schemas.microsoft.com/office/drawing/2014/main" id="{356282C0-F4FC-40C6-A075-6C543B77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Oval 13">
                <a:extLst>
                  <a:ext uri="{FF2B5EF4-FFF2-40B4-BE49-F238E27FC236}">
                    <a16:creationId xmlns:a16="http://schemas.microsoft.com/office/drawing/2014/main" id="{5DF49633-36C2-466F-91A3-47799202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B67AEC0-DCAC-427C-A28F-808D111E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EBA4DDF-2E9E-4FF6-9992-F7E27C46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081C2DA4-419E-4A5F-92CF-17B7E595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337E24D6-F17A-4948-A674-1D98E3161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7993951B-968E-4CC2-BDBF-082E8540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2092E16-C28D-4406-91BD-C8D993E6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74805E7-3BF1-4497-A28C-DAFB43DC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066F0CD-CC98-4DAC-9D86-DA70FB45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6C292984-0969-494B-BA7C-E45D8260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27" name="Group 25">
                <a:extLst>
                  <a:ext uri="{FF2B5EF4-FFF2-40B4-BE49-F238E27FC236}">
                    <a16:creationId xmlns:a16="http://schemas.microsoft.com/office/drawing/2014/main" id="{5A83FEAC-55D4-4F19-A058-58649C5AC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50" name="Oval 23">
                  <a:extLst>
                    <a:ext uri="{FF2B5EF4-FFF2-40B4-BE49-F238E27FC236}">
                      <a16:creationId xmlns:a16="http://schemas.microsoft.com/office/drawing/2014/main" id="{CAE9B504-8BB0-49EC-9994-01F7243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id="{CD8D415E-B2A3-4CB4-92B4-A501855A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4ED56924-1CDD-42BC-9EEF-A2F25A0F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id="{10FC4559-C24C-4772-A51E-EFB5A9446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CCBEF34A-1E01-4633-AB15-66773087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E5B14EE0-1BB6-4BFB-AA5A-908BC4ADB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744A2573-9E20-47F9-A2C6-54E60E054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1F6D5B6B-BF82-4158-8FBD-AEED733B9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37">
                    <a:extLst>
                      <a:ext uri="{FF2B5EF4-FFF2-40B4-BE49-F238E27FC236}">
                        <a16:creationId xmlns:a16="http://schemas.microsoft.com/office/drawing/2014/main" id="{512794E0-FB74-454B-A0E6-1D5A39310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43" name="Group 33">
                      <a:extLst>
                        <a:ext uri="{FF2B5EF4-FFF2-40B4-BE49-F238E27FC236}">
                          <a16:creationId xmlns:a16="http://schemas.microsoft.com/office/drawing/2014/main" id="{0C31850B-2371-475C-9663-B4A49E1C60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47" name="Oval 30">
                        <a:extLst>
                          <a:ext uri="{FF2B5EF4-FFF2-40B4-BE49-F238E27FC236}">
                            <a16:creationId xmlns:a16="http://schemas.microsoft.com/office/drawing/2014/main" id="{17EE45AA-7756-4FAE-86FC-213C9AC63FA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Oval 31">
                        <a:extLst>
                          <a:ext uri="{FF2B5EF4-FFF2-40B4-BE49-F238E27FC236}">
                            <a16:creationId xmlns:a16="http://schemas.microsoft.com/office/drawing/2014/main" id="{A6B07A3D-4809-45E8-A115-979405FC9C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Oval 32">
                        <a:extLst>
                          <a:ext uri="{FF2B5EF4-FFF2-40B4-BE49-F238E27FC236}">
                            <a16:creationId xmlns:a16="http://schemas.microsoft.com/office/drawing/2014/main" id="{24AF29B7-6BF9-43DE-A9D3-F4CB31C58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Oval 34">
                      <a:extLst>
                        <a:ext uri="{FF2B5EF4-FFF2-40B4-BE49-F238E27FC236}">
                          <a16:creationId xmlns:a16="http://schemas.microsoft.com/office/drawing/2014/main" id="{1B296FF1-3CAC-4366-8CEB-E66FE16EB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Oval 35">
                      <a:extLst>
                        <a:ext uri="{FF2B5EF4-FFF2-40B4-BE49-F238E27FC236}">
                          <a16:creationId xmlns:a16="http://schemas.microsoft.com/office/drawing/2014/main" id="{9406689D-94AD-40BE-ABB9-E5AEB59E6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Oval 36">
                      <a:extLst>
                        <a:ext uri="{FF2B5EF4-FFF2-40B4-BE49-F238E27FC236}">
                          <a16:creationId xmlns:a16="http://schemas.microsoft.com/office/drawing/2014/main" id="{74405CB2-3713-48D3-AFED-B2520AEE8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5" name="Group 45">
                    <a:extLst>
                      <a:ext uri="{FF2B5EF4-FFF2-40B4-BE49-F238E27FC236}">
                        <a16:creationId xmlns:a16="http://schemas.microsoft.com/office/drawing/2014/main" id="{058DE6EA-A9FD-4AA9-8518-0F74701E26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36" name="Group 41">
                      <a:extLst>
                        <a:ext uri="{FF2B5EF4-FFF2-40B4-BE49-F238E27FC236}">
                          <a16:creationId xmlns:a16="http://schemas.microsoft.com/office/drawing/2014/main" id="{6540CAFF-5F43-4A26-95C6-5FD811C5271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40" name="Oval 38">
                        <a:extLst>
                          <a:ext uri="{FF2B5EF4-FFF2-40B4-BE49-F238E27FC236}">
                            <a16:creationId xmlns:a16="http://schemas.microsoft.com/office/drawing/2014/main" id="{99D75317-2973-4841-9824-28D90A79A2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Oval 39">
                        <a:extLst>
                          <a:ext uri="{FF2B5EF4-FFF2-40B4-BE49-F238E27FC236}">
                            <a16:creationId xmlns:a16="http://schemas.microsoft.com/office/drawing/2014/main" id="{34857D7F-AB4E-44AD-B25D-79DAE88804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Oval 40">
                        <a:extLst>
                          <a:ext uri="{FF2B5EF4-FFF2-40B4-BE49-F238E27FC236}">
                            <a16:creationId xmlns:a16="http://schemas.microsoft.com/office/drawing/2014/main" id="{28A311A5-61AA-4107-80E6-8BC18FA733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Oval 42">
                      <a:extLst>
                        <a:ext uri="{FF2B5EF4-FFF2-40B4-BE49-F238E27FC236}">
                          <a16:creationId xmlns:a16="http://schemas.microsoft.com/office/drawing/2014/main" id="{BADA5E04-10FA-48AF-8DC6-0C4AD799D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43">
                      <a:extLst>
                        <a:ext uri="{FF2B5EF4-FFF2-40B4-BE49-F238E27FC236}">
                          <a16:creationId xmlns:a16="http://schemas.microsoft.com/office/drawing/2014/main" id="{5D9E2027-EF2A-4ECF-B85B-B11E65FAE0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44">
                      <a:extLst>
                        <a:ext uri="{FF2B5EF4-FFF2-40B4-BE49-F238E27FC236}">
                          <a16:creationId xmlns:a16="http://schemas.microsoft.com/office/drawing/2014/main" id="{3F8F93FE-2018-45E3-AA3F-412531CA62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4" name="Espace réservé du pied de page 5">
            <a:extLst>
              <a:ext uri="{FF2B5EF4-FFF2-40B4-BE49-F238E27FC236}">
                <a16:creationId xmlns:a16="http://schemas.microsoft.com/office/drawing/2014/main" id="{EFDDCAB3-C98A-436E-9CB6-E496236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904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63B66FA-54C9-4D1E-9FB9-C51C63321166}"/>
              </a:ext>
            </a:extLst>
          </p:cNvPr>
          <p:cNvSpPr txBox="1"/>
          <p:nvPr/>
        </p:nvSpPr>
        <p:spPr>
          <a:xfrm>
            <a:off x="1907704" y="693803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savoirs et limites de savoirs de la compétence C3.1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4851B34-7C83-4789-8296-9D82BDEE4AE5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61F42782-A4F0-4070-A665-5CB4FB2C2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808" y="3020634"/>
            <a:ext cx="285748" cy="248996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73486F8C-49AD-4EAF-A9B8-5AF9422EC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808" y="3246752"/>
            <a:ext cx="285748" cy="248996"/>
          </a:xfrm>
          <a:prstGeom prst="rect">
            <a:avLst/>
          </a:prstGeom>
        </p:spPr>
      </p:pic>
      <p:pic>
        <p:nvPicPr>
          <p:cNvPr id="9220" name="Picture 4" descr="Développer une relation-clients sur la durée | Blog Vaisonet">
            <a:extLst>
              <a:ext uri="{FF2B5EF4-FFF2-40B4-BE49-F238E27FC236}">
                <a16:creationId xmlns:a16="http://schemas.microsoft.com/office/drawing/2014/main" id="{89A46105-2496-428D-BC66-D8BE7A75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569">
            <a:off x="306467" y="3078320"/>
            <a:ext cx="2327078" cy="13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Les 7 piliers du management de la relation client | Le blog du Manager  commercial">
            <a:extLst>
              <a:ext uri="{FF2B5EF4-FFF2-40B4-BE49-F238E27FC236}">
                <a16:creationId xmlns:a16="http://schemas.microsoft.com/office/drawing/2014/main" id="{1523AAF8-D7A7-4B7E-9892-A5FD407B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36" y="1146330"/>
            <a:ext cx="1478921" cy="10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8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78645-1E1E-4644-BE4F-BC3CD79BA9E2}"/>
              </a:ext>
            </a:extLst>
          </p:cNvPr>
          <p:cNvSpPr txBox="1"/>
          <p:nvPr/>
        </p:nvSpPr>
        <p:spPr>
          <a:xfrm>
            <a:off x="1259632" y="624385"/>
            <a:ext cx="734481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C3.2 – Participer à la gestion des moyens matériels et humains</a:t>
            </a:r>
          </a:p>
        </p:txBody>
      </p: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60B5811A-0F7E-49F7-A19F-3DE8984BE9B6}"/>
              </a:ext>
            </a:extLst>
          </p:cNvPr>
          <p:cNvSpPr/>
          <p:nvPr/>
        </p:nvSpPr>
        <p:spPr>
          <a:xfrm>
            <a:off x="360000" y="1308906"/>
            <a:ext cx="2987864" cy="108012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A3.2C1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Contrôler les temps de conduite et de repos</a:t>
            </a:r>
          </a:p>
        </p:txBody>
      </p:sp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FEAC79CF-ED76-454B-9D03-EB8A3A78BF3B}"/>
              </a:ext>
            </a:extLst>
          </p:cNvPr>
          <p:cNvSpPr/>
          <p:nvPr/>
        </p:nvSpPr>
        <p:spPr>
          <a:xfrm>
            <a:off x="354142" y="2487861"/>
            <a:ext cx="2987864" cy="90033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A3.2C2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Transmettre les éventuelles infractions</a:t>
            </a:r>
          </a:p>
        </p:txBody>
      </p:sp>
      <p:sp>
        <p:nvSpPr>
          <p:cNvPr id="12" name="Légende : flèche vers le bas 11">
            <a:extLst>
              <a:ext uri="{FF2B5EF4-FFF2-40B4-BE49-F238E27FC236}">
                <a16:creationId xmlns:a16="http://schemas.microsoft.com/office/drawing/2014/main" id="{3010CB71-82B2-41FE-8BBC-FEDCF9C5994D}"/>
              </a:ext>
            </a:extLst>
          </p:cNvPr>
          <p:cNvSpPr/>
          <p:nvPr/>
        </p:nvSpPr>
        <p:spPr>
          <a:xfrm>
            <a:off x="354142" y="3507854"/>
            <a:ext cx="2987864" cy="120301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A3.2C3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Recenser et planifier les formations, les certifications et les habilitations du personnel roulant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C3.2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9" name="Picture 2" descr="Femme D'affaires De Dessin Animé En Costume D'entreprise Assis Au Bureau De  Travail En Tapant Sur Ordinateur Portable | Vecteur Premium">
            <a:extLst>
              <a:ext uri="{FF2B5EF4-FFF2-40B4-BE49-F238E27FC236}">
                <a16:creationId xmlns:a16="http://schemas.microsoft.com/office/drawing/2014/main" id="{1D62088C-C89B-4B87-92C9-2FBB6BB6D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6601" r="15001" b="6999"/>
          <a:stretch/>
        </p:blipFill>
        <p:spPr bwMode="auto">
          <a:xfrm>
            <a:off x="5767755" y="2136669"/>
            <a:ext cx="1485205" cy="16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ment transmettre les informations dans le cadre de l'exercice du droit  d'accès">
            <a:extLst>
              <a:ext uri="{FF2B5EF4-FFF2-40B4-BE49-F238E27FC236}">
                <a16:creationId xmlns:a16="http://schemas.microsoft.com/office/drawing/2014/main" id="{C53B5E57-FA9C-4EC4-AB70-921B7C52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639">
            <a:off x="3688503" y="1410829"/>
            <a:ext cx="2413011" cy="11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ent Organiser et Planifier sa Journée ? - YouTube">
            <a:extLst>
              <a:ext uri="{FF2B5EF4-FFF2-40B4-BE49-F238E27FC236}">
                <a16:creationId xmlns:a16="http://schemas.microsoft.com/office/drawing/2014/main" id="{55CFCB96-7A17-4E53-966E-157DF435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44" y="3067728"/>
            <a:ext cx="1600589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CO – TRANSPORT DE MARCHANDISES">
            <a:extLst>
              <a:ext uri="{FF2B5EF4-FFF2-40B4-BE49-F238E27FC236}">
                <a16:creationId xmlns:a16="http://schemas.microsoft.com/office/drawing/2014/main" id="{839E4B68-E9B4-4F24-A569-E7293855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3" y="3455230"/>
            <a:ext cx="1209946" cy="8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assification ADR | CTDS - reprise, recyclage et traitement de vos déchets  spéciaux">
            <a:extLst>
              <a:ext uri="{FF2B5EF4-FFF2-40B4-BE49-F238E27FC236}">
                <a16:creationId xmlns:a16="http://schemas.microsoft.com/office/drawing/2014/main" id="{90391156-D8A6-4A7A-A49F-0A8F2591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86" y="4016573"/>
            <a:ext cx="998240" cy="9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admap : L'art de planifier ses projets">
            <a:extLst>
              <a:ext uri="{FF2B5EF4-FFF2-40B4-BE49-F238E27FC236}">
                <a16:creationId xmlns:a16="http://schemas.microsoft.com/office/drawing/2014/main" id="{F99F34E9-48D9-44C0-B10E-74321033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709">
            <a:off x="3891048" y="3885105"/>
            <a:ext cx="1709635" cy="5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SE : Les Infractions des temps de conduite et de repos | Comment obtenir  son permis C – CE et devenir conducteur Routier">
            <a:extLst>
              <a:ext uri="{FF2B5EF4-FFF2-40B4-BE49-F238E27FC236}">
                <a16:creationId xmlns:a16="http://schemas.microsoft.com/office/drawing/2014/main" id="{F5C42584-F1A6-4BBF-9073-DA7C307C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28" y="1902780"/>
            <a:ext cx="667680" cy="8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9A9101F-FDDF-4A8D-9208-643DB3A3E971}"/>
              </a:ext>
            </a:extLst>
          </p:cNvPr>
          <p:cNvSpPr txBox="1"/>
          <p:nvPr/>
        </p:nvSpPr>
        <p:spPr>
          <a:xfrm>
            <a:off x="5799870" y="3763639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6C1149-B9D0-400A-AE8D-64EE5ED7D55F}"/>
              </a:ext>
            </a:extLst>
          </p:cNvPr>
          <p:cNvSpPr txBox="1"/>
          <p:nvPr/>
        </p:nvSpPr>
        <p:spPr>
          <a:xfrm rot="710821">
            <a:off x="6731634" y="1642505"/>
            <a:ext cx="212233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Temps de conduite</a:t>
            </a:r>
          </a:p>
          <a:p>
            <a:pPr algn="ctr"/>
            <a:r>
              <a:rPr lang="fr-FR" sz="2000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Temps de repos</a:t>
            </a:r>
          </a:p>
        </p:txBody>
      </p:sp>
    </p:spTree>
    <p:extLst>
      <p:ext uri="{BB962C8B-B14F-4D97-AF65-F5344CB8AC3E}">
        <p14:creationId xmlns:p14="http://schemas.microsoft.com/office/powerpoint/2010/main" val="24922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0" grpId="0" animBg="1"/>
      <p:bldP spid="1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B97B8D6-EEB1-48B2-B320-F4EA3A1F2CAF}"/>
              </a:ext>
            </a:extLst>
          </p:cNvPr>
          <p:cNvSpPr txBox="1"/>
          <p:nvPr/>
        </p:nvSpPr>
        <p:spPr>
          <a:xfrm>
            <a:off x="1043608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 de compétences C3 – Contribuer à l’amélioration de l’activité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000AB-98B0-4308-B650-480987C703FA}"/>
              </a:ext>
            </a:extLst>
          </p:cNvPr>
          <p:cNvSpPr/>
          <p:nvPr/>
        </p:nvSpPr>
        <p:spPr>
          <a:xfrm>
            <a:off x="361789" y="4155926"/>
            <a:ext cx="298607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A3.2C7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Tenir à jour les mouvements de supports de charge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68885BE2-2297-48EE-B501-7B1E8816704E}"/>
              </a:ext>
            </a:extLst>
          </p:cNvPr>
          <p:cNvSpPr/>
          <p:nvPr/>
        </p:nvSpPr>
        <p:spPr>
          <a:xfrm>
            <a:off x="8324929" y="4566860"/>
            <a:ext cx="684724" cy="360000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C3.2</a:t>
            </a:r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ABDDBCE2-A1F9-471F-BAEB-B8407ECF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3" name="Légende : flèche vers le bas 12">
            <a:extLst>
              <a:ext uri="{FF2B5EF4-FFF2-40B4-BE49-F238E27FC236}">
                <a16:creationId xmlns:a16="http://schemas.microsoft.com/office/drawing/2014/main" id="{E516B8A4-B49F-4C81-A57A-62C929E68B2A}"/>
              </a:ext>
            </a:extLst>
          </p:cNvPr>
          <p:cNvSpPr/>
          <p:nvPr/>
        </p:nvSpPr>
        <p:spPr>
          <a:xfrm>
            <a:off x="375071" y="1258259"/>
            <a:ext cx="2987864" cy="87188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A3.2C4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Tenir à jour les données du parc de véhicules</a:t>
            </a:r>
          </a:p>
        </p:txBody>
      </p:sp>
      <p:sp>
        <p:nvSpPr>
          <p:cNvPr id="15" name="Légende : flèche vers le bas 14">
            <a:extLst>
              <a:ext uri="{FF2B5EF4-FFF2-40B4-BE49-F238E27FC236}">
                <a16:creationId xmlns:a16="http://schemas.microsoft.com/office/drawing/2014/main" id="{78F44C2A-796F-4FF6-8921-5F99F19DE349}"/>
              </a:ext>
            </a:extLst>
          </p:cNvPr>
          <p:cNvSpPr/>
          <p:nvPr/>
        </p:nvSpPr>
        <p:spPr>
          <a:xfrm>
            <a:off x="343201" y="2203055"/>
            <a:ext cx="2987864" cy="97388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A3.2C5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Planifier les opérations de maintenance et de contrôle des véhicules</a:t>
            </a:r>
          </a:p>
        </p:txBody>
      </p:sp>
      <p:sp>
        <p:nvSpPr>
          <p:cNvPr id="16" name="Légende : flèche vers le bas 15">
            <a:extLst>
              <a:ext uri="{FF2B5EF4-FFF2-40B4-BE49-F238E27FC236}">
                <a16:creationId xmlns:a16="http://schemas.microsoft.com/office/drawing/2014/main" id="{0EA3E2E1-8782-4398-944A-4162C1D0A5E0}"/>
              </a:ext>
            </a:extLst>
          </p:cNvPr>
          <p:cNvSpPr/>
          <p:nvPr/>
        </p:nvSpPr>
        <p:spPr>
          <a:xfrm>
            <a:off x="343201" y="3249855"/>
            <a:ext cx="2987864" cy="83316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A3.2C6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D5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Suivre les supports de charge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BC0575-8102-4CA3-AFBB-68578C6ED775}"/>
              </a:ext>
            </a:extLst>
          </p:cNvPr>
          <p:cNvSpPr txBox="1"/>
          <p:nvPr/>
        </p:nvSpPr>
        <p:spPr>
          <a:xfrm>
            <a:off x="1259632" y="624385"/>
            <a:ext cx="734481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small" spc="0" normalizeH="0" baseline="0" noProof="0" dirty="0">
                <a:ln>
                  <a:noFill/>
                </a:ln>
                <a:solidFill>
                  <a:srgbClr val="FFD5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Compétence C3.2 – Participer à la gestion des moyens matériels et humains</a:t>
            </a:r>
          </a:p>
        </p:txBody>
      </p:sp>
      <p:pic>
        <p:nvPicPr>
          <p:cNvPr id="11" name="Picture 2" descr="Femme D'affaires De Dessin Animé En Costume D'entreprise Assis Au Bureau De  Travail En Tapant Sur Ordinateur Portable | Vecteur Premium">
            <a:extLst>
              <a:ext uri="{FF2B5EF4-FFF2-40B4-BE49-F238E27FC236}">
                <a16:creationId xmlns:a16="http://schemas.microsoft.com/office/drawing/2014/main" id="{040E5996-D62B-4089-9B0D-6CBFADDD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6601" r="15001" b="6999"/>
          <a:stretch/>
        </p:blipFill>
        <p:spPr bwMode="auto">
          <a:xfrm>
            <a:off x="5767755" y="2136669"/>
            <a:ext cx="1485205" cy="16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logistique et gestion du parc roulant - Entreprises Innovantes">
            <a:extLst>
              <a:ext uri="{FF2B5EF4-FFF2-40B4-BE49-F238E27FC236}">
                <a16:creationId xmlns:a16="http://schemas.microsoft.com/office/drawing/2014/main" id="{D0C7F4F5-853F-4F1C-BD79-265C0AC7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94514"/>
            <a:ext cx="2565445" cy="1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 PRO en maintenance V.T.R - [LYCÉE POLYVALENT &amp; CFA EMILE MATHIS LYCÉE  DES MÉTIERS]">
            <a:extLst>
              <a:ext uri="{FF2B5EF4-FFF2-40B4-BE49-F238E27FC236}">
                <a16:creationId xmlns:a16="http://schemas.microsoft.com/office/drawing/2014/main" id="{89E441C7-03F4-4DDB-99AD-D527F509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72" y="1142399"/>
            <a:ext cx="1994256" cy="12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tinental lance son système de contrôle numérique de la charge par  capteur - TRM24.fr">
            <a:extLst>
              <a:ext uri="{FF2B5EF4-FFF2-40B4-BE49-F238E27FC236}">
                <a16:creationId xmlns:a16="http://schemas.microsoft.com/office/drawing/2014/main" id="{45E0DAB8-03B0-4C35-A977-6122A817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46" y="2184834"/>
            <a:ext cx="1194622" cy="8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paratif des supports de manutention (palettes standards) | NEFAB">
            <a:extLst>
              <a:ext uri="{FF2B5EF4-FFF2-40B4-BE49-F238E27FC236}">
                <a16:creationId xmlns:a16="http://schemas.microsoft.com/office/drawing/2014/main" id="{1A8A5870-B108-422B-AC07-BC5AE15C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09" y="3364557"/>
            <a:ext cx="1213137" cy="6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FILOG – Solutions de supports logistiques">
            <a:extLst>
              <a:ext uri="{FF2B5EF4-FFF2-40B4-BE49-F238E27FC236}">
                <a16:creationId xmlns:a16="http://schemas.microsoft.com/office/drawing/2014/main" id="{5328448C-F223-4DB0-AE51-0FDAD03D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8" y="3682645"/>
            <a:ext cx="1112855" cy="12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a Logistique, archivage et stockage de marchandises à Perpignan">
            <a:extLst>
              <a:ext uri="{FF2B5EF4-FFF2-40B4-BE49-F238E27FC236}">
                <a16:creationId xmlns:a16="http://schemas.microsoft.com/office/drawing/2014/main" id="{201EEDC4-A1CE-43DC-9DE0-013EEB27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04" y="2881563"/>
            <a:ext cx="2100885" cy="9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mballages et Logistique">
            <a:extLst>
              <a:ext uri="{FF2B5EF4-FFF2-40B4-BE49-F238E27FC236}">
                <a16:creationId xmlns:a16="http://schemas.microsoft.com/office/drawing/2014/main" id="{BBA10566-551C-450B-BD9E-16830791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59" y="2924115"/>
            <a:ext cx="711635" cy="8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crutement - Misterbooking, Pionnier et leader du logiciel hôtelier cloud">
            <a:extLst>
              <a:ext uri="{FF2B5EF4-FFF2-40B4-BE49-F238E27FC236}">
                <a16:creationId xmlns:a16="http://schemas.microsoft.com/office/drawing/2014/main" id="{BF147B72-656D-4347-B13E-C828B6AC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24" y="3811203"/>
            <a:ext cx="1040862" cy="9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17D76FA-F895-437C-A66C-67DD4CF92235}"/>
              </a:ext>
            </a:extLst>
          </p:cNvPr>
          <p:cNvSpPr txBox="1"/>
          <p:nvPr/>
        </p:nvSpPr>
        <p:spPr>
          <a:xfrm>
            <a:off x="5799870" y="3763639"/>
            <a:ext cx="115212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</a:p>
        </p:txBody>
      </p:sp>
    </p:spTree>
    <p:extLst>
      <p:ext uri="{BB962C8B-B14F-4D97-AF65-F5344CB8AC3E}">
        <p14:creationId xmlns:p14="http://schemas.microsoft.com/office/powerpoint/2010/main" val="7575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2c7ddd52-0a06-43b1-a35c-dcb15ea2e3f4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12162</TotalTime>
  <Words>1977</Words>
  <Application>Microsoft Office PowerPoint</Application>
  <PresentationFormat>Affichage à l'écran (16:9)</PresentationFormat>
  <Paragraphs>337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Philippe LECLERCQ</dc:creator>
  <cp:lastModifiedBy>Philippe</cp:lastModifiedBy>
  <cp:revision>246</cp:revision>
  <cp:lastPrinted>2020-07-02T13:56:43Z</cp:lastPrinted>
  <dcterms:created xsi:type="dcterms:W3CDTF">2020-03-05T15:21:24Z</dcterms:created>
  <dcterms:modified xsi:type="dcterms:W3CDTF">2021-01-11T14:23:36Z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