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4"/>
  </p:notesMasterIdLst>
  <p:handoutMasterIdLst>
    <p:handoutMasterId r:id="rId15"/>
  </p:handoutMasterIdLst>
  <p:sldIdLst>
    <p:sldId id="332" r:id="rId5"/>
    <p:sldId id="347" r:id="rId6"/>
    <p:sldId id="352" r:id="rId7"/>
    <p:sldId id="349" r:id="rId8"/>
    <p:sldId id="351" r:id="rId9"/>
    <p:sldId id="355" r:id="rId10"/>
    <p:sldId id="357" r:id="rId11"/>
    <p:sldId id="359" r:id="rId12"/>
    <p:sldId id="360" r:id="rId13"/>
  </p:sldIdLst>
  <p:sldSz cx="9144000" cy="5143500" type="screen16x9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32"/>
            <p14:sldId id="347"/>
            <p14:sldId id="352"/>
            <p14:sldId id="349"/>
            <p14:sldId id="351"/>
            <p14:sldId id="355"/>
            <p14:sldId id="357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4620" autoAdjust="0"/>
  </p:normalViewPr>
  <p:slideViewPr>
    <p:cSldViewPr showGuides="1">
      <p:cViewPr varScale="1">
        <p:scale>
          <a:sx n="125" d="100"/>
          <a:sy n="125" d="100"/>
        </p:scale>
        <p:origin x="138" y="40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3954" y="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1A8E5-18EF-4A62-A353-90A5AE75A2F6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12279-6766-4DA9-9A7C-0839ED12F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703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34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Préciser l’importance de ce savoir.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élève qui envisage l’entrepreneuriat et la création d’entreprise pourra obtenir une attestation de capacité professionnelle en transport léger de marchandises en déposant un dossier à la DREAL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582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Préciser l’importance de ce savoir.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élève qui envisage l’entrepreneuriat et la création d’entreprise pourra obtenir une attestation de capacité professionnelle en transport léger de marchandises en déposant un dossier à la DREAL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212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Préciser l’importance de ce savoir.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élève qui envisage l’entrepreneuriat et la création d’entreprise pourra obtenir une attestation de capacité professionnelle en transport léger de marchandises en déposant un dossier à la DREAL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022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Préciser l’importance de ce savoir.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élève qui envisage l’entrepreneuriat et la création d’entreprise pourra obtenir une attestation de capacité professionnelle en transport léger de marchandises en déposant un dossier à la DREAL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991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Préciser l’importance de ce savoir.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élève qui envisage l’entrepreneuriat et la création d’entreprise pourra obtenir une attestation de capacité professionnelle en transport léger de marchandises en déposant un dossier à la DREAL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619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Préciser l’importance de ce savoir.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élève qui envisage l’entrepreneuriat et la création d’entreprise pourra obtenir une attestation de capacité professionnelle en transport léger de marchandises en déposant un dossier à la DREAL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972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Préciser l’importance de ce savoir.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élève qui envisage l’entrepreneuriat et la création d’entreprise pourra obtenir une attestation de capacité professionnelle en transport léger de marchandises en déposant un dossier à la DREAL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03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/>
              <a:t>PNF du 12/01/2021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050" name="Picture 2" descr="C:\Users\jsavidan\Searches\Pictures\2020_logo_MENJS_jpg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>
          <a:xfrm>
            <a:off x="360000" y="4783500"/>
            <a:ext cx="8532480" cy="360000"/>
          </a:xfrm>
        </p:spPr>
        <p:txBody>
          <a:bodyPr/>
          <a:lstStyle/>
          <a:p>
            <a:r>
              <a:rPr lang="fr-FR"/>
              <a:t>PNF du 12/01/2021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jsavidan\Searches\Pictures\2020_logo_MENJS_jpg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470"/>
            <a:ext cx="1709092" cy="1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PNF du 12/01/2021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None/>
              <a:defRPr sz="325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PNF du 12/01/2021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PNF du 12/01/2021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853248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PNF du 12/01/2021</a:t>
            </a:r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jsavidan\Searches\Pictures\2020_logo_MENJS_jpg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95486"/>
            <a:ext cx="622800" cy="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E86E48-CB26-4F66-97E8-1EB0CFB8C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F6E0-CD48-4A7A-B021-F10AC9686AE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GIF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12.png"/><Relationship Id="rId4" Type="http://schemas.openxmlformats.org/officeDocument/2006/relationships/image" Target="../media/image7.GIF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6.GI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13.pn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tmp"/><Relationship Id="rId5" Type="http://schemas.openxmlformats.org/officeDocument/2006/relationships/image" Target="../media/image16.jpe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60000" y="2715766"/>
            <a:ext cx="8424000" cy="1142623"/>
          </a:xfrm>
        </p:spPr>
        <p:txBody>
          <a:bodyPr/>
          <a:lstStyle/>
          <a:p>
            <a:pPr algn="ctr"/>
            <a:r>
              <a:rPr lang="fr-FR" sz="28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Baccalauréat professionnel </a:t>
            </a:r>
          </a:p>
          <a:p>
            <a:pPr algn="ctr"/>
            <a:r>
              <a:rPr lang="fr-FR" sz="28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 Organisation de transport de marchandises » (Bac pro </a:t>
            </a:r>
            <a:r>
              <a:rPr lang="fr-FR" sz="2800" cap="none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OTM</a:t>
            </a:r>
            <a:r>
              <a:rPr lang="fr-FR" sz="28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</a:t>
            </a:r>
          </a:p>
          <a:p>
            <a:pPr algn="ctr"/>
            <a:endParaRPr lang="fr-FR" sz="10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fr-FR" sz="10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fr-FR" sz="28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L’épreuve E32 -</a:t>
            </a:r>
          </a:p>
        </p:txBody>
      </p:sp>
      <p:pic>
        <p:nvPicPr>
          <p:cNvPr id="3074" name="Picture 2" descr="Transport logistique international : Comment mieux organiser vos échanges  internationaux ?">
            <a:extLst>
              <a:ext uri="{FF2B5EF4-FFF2-40B4-BE49-F238E27FC236}">
                <a16:creationId xmlns:a16="http://schemas.microsoft.com/office/drawing/2014/main" id="{4D9C86C2-336D-4AE2-88FE-D0827D57F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F2F8"/>
              </a:clrFrom>
              <a:clrTo>
                <a:srgbClr val="EDF2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-79320"/>
            <a:ext cx="4025536" cy="26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37586A-5A22-485D-B3CC-5AE50DB5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l’enseignement scolaire – Bureau de la formation des personnels enseignants et d’éducation (C1-2)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0795A042-ED98-42C4-B0EE-03EB922063A3}"/>
              </a:ext>
            </a:extLst>
          </p:cNvPr>
          <p:cNvSpPr txBox="1"/>
          <p:nvPr/>
        </p:nvSpPr>
        <p:spPr>
          <a:xfrm>
            <a:off x="1179463" y="227424"/>
            <a:ext cx="755379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 référentiel d’évaluation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F160166-F0C3-4927-ADC8-BCCB994AD1C8}"/>
              </a:ext>
            </a:extLst>
          </p:cNvPr>
          <p:cNvSpPr txBox="1"/>
          <p:nvPr/>
        </p:nvSpPr>
        <p:spPr>
          <a:xfrm>
            <a:off x="367268" y="912722"/>
            <a:ext cx="8337244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À chaque bloc de compétences, correspond une unité de certification :</a:t>
            </a:r>
          </a:p>
        </p:txBody>
      </p:sp>
      <p:sp>
        <p:nvSpPr>
          <p:cNvPr id="13" name="Légende : flèche vers la droite 12">
            <a:extLst>
              <a:ext uri="{FF2B5EF4-FFF2-40B4-BE49-F238E27FC236}">
                <a16:creationId xmlns:a16="http://schemas.microsoft.com/office/drawing/2014/main" id="{8F1855C6-AA5A-4D26-BF8E-E172F8EDF0B0}"/>
              </a:ext>
            </a:extLst>
          </p:cNvPr>
          <p:cNvSpPr/>
          <p:nvPr/>
        </p:nvSpPr>
        <p:spPr>
          <a:xfrm>
            <a:off x="251520" y="1347614"/>
            <a:ext cx="4968552" cy="1003674"/>
          </a:xfrm>
          <a:prstGeom prst="rightArrowCallout">
            <a:avLst>
              <a:gd name="adj1" fmla="val 25000"/>
              <a:gd name="adj2" fmla="val 25001"/>
              <a:gd name="adj3" fmla="val 92402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Pôle d’activité 3 </a:t>
            </a:r>
            <a:endParaRPr lang="fr-FR" b="1" cap="sm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La contribution a l’amélioration de l’activité de transport</a:t>
            </a:r>
          </a:p>
        </p:txBody>
      </p:sp>
      <p:sp>
        <p:nvSpPr>
          <p:cNvPr id="26" name="Espace réservé du pied de page 25">
            <a:extLst>
              <a:ext uri="{FF2B5EF4-FFF2-40B4-BE49-F238E27FC236}">
                <a16:creationId xmlns:a16="http://schemas.microsoft.com/office/drawing/2014/main" id="{3F0AC59D-E4B3-4441-A8BE-E152B11F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14" name="Légende : flèche vers la droite 13">
            <a:extLst>
              <a:ext uri="{FF2B5EF4-FFF2-40B4-BE49-F238E27FC236}">
                <a16:creationId xmlns:a16="http://schemas.microsoft.com/office/drawing/2014/main" id="{749E23EE-04BA-43BB-964B-DCC20CD04FD0}"/>
              </a:ext>
            </a:extLst>
          </p:cNvPr>
          <p:cNvSpPr/>
          <p:nvPr/>
        </p:nvSpPr>
        <p:spPr>
          <a:xfrm>
            <a:off x="1475656" y="2460041"/>
            <a:ext cx="4531104" cy="1108029"/>
          </a:xfrm>
          <a:prstGeom prst="rightArrowCallout">
            <a:avLst>
              <a:gd name="adj1" fmla="val 25000"/>
              <a:gd name="adj2" fmla="val 25001"/>
              <a:gd name="adj3" fmla="val 92402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Bloc de compétences 3 </a:t>
            </a:r>
            <a:endParaRPr lang="fr-FR" b="1" cap="sm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Contribuer a l’amélioration de l’activité de transport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DA37A0-C141-475B-9111-542A7AEEB292}"/>
              </a:ext>
            </a:extLst>
          </p:cNvPr>
          <p:cNvSpPr/>
          <p:nvPr/>
        </p:nvSpPr>
        <p:spPr>
          <a:xfrm>
            <a:off x="3283275" y="3694554"/>
            <a:ext cx="3955040" cy="10000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Épreuve E32 </a:t>
            </a:r>
            <a:endParaRPr lang="fr-FR" b="1" cap="sm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Contribution a l’amélioration de l’activité de transport</a:t>
            </a:r>
          </a:p>
        </p:txBody>
      </p:sp>
      <p:pic>
        <p:nvPicPr>
          <p:cNvPr id="18" name="Picture 2" descr="Vecteurs Programmeur gratuits, 3 000+ Illustrations format AI, EPS">
            <a:extLst>
              <a:ext uri="{FF2B5EF4-FFF2-40B4-BE49-F238E27FC236}">
                <a16:creationId xmlns:a16="http://schemas.microsoft.com/office/drawing/2014/main" id="{7253AEF1-6B92-4B72-AED0-4322CB2D39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7" t="26920" r="5457" b="14638"/>
          <a:stretch/>
        </p:blipFill>
        <p:spPr bwMode="auto">
          <a:xfrm>
            <a:off x="5417857" y="1388011"/>
            <a:ext cx="1396420" cy="91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DE72CD0F-4C96-4774-BA73-0FFA3EB5DC1A}"/>
              </a:ext>
            </a:extLst>
          </p:cNvPr>
          <p:cNvSpPr txBox="1"/>
          <p:nvPr/>
        </p:nvSpPr>
        <p:spPr>
          <a:xfrm rot="833192">
            <a:off x="6662251" y="1576776"/>
            <a:ext cx="1152128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Exploitation</a:t>
            </a:r>
          </a:p>
        </p:txBody>
      </p:sp>
      <p:pic>
        <p:nvPicPr>
          <p:cNvPr id="3" name="Picture 2" descr="PFMP - DAFPIC académie de Bordeaux">
            <a:extLst>
              <a:ext uri="{FF2B5EF4-FFF2-40B4-BE49-F238E27FC236}">
                <a16:creationId xmlns:a16="http://schemas.microsoft.com/office/drawing/2014/main" id="{4CC4CE9A-97B3-4886-88D1-B92AF0208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057" y="3767207"/>
            <a:ext cx="1769170" cy="92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Performance de l'entreprise : comment s'améliorer grâce aux avis de ses  partenaires ?">
            <a:extLst>
              <a:ext uri="{FF2B5EF4-FFF2-40B4-BE49-F238E27FC236}">
                <a16:creationId xmlns:a16="http://schemas.microsoft.com/office/drawing/2014/main" id="{EF1613EC-E653-4F3C-8077-D530160F5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17535"/>
            <a:ext cx="1638525" cy="115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7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4" grpId="0" animBg="1"/>
      <p:bldP spid="15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623352CF-8A75-46D0-B438-4C8BE9EC7FD8}"/>
              </a:ext>
            </a:extLst>
          </p:cNvPr>
          <p:cNvSpPr txBox="1"/>
          <p:nvPr/>
        </p:nvSpPr>
        <p:spPr>
          <a:xfrm>
            <a:off x="899592" y="185635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Épreuve E32 : Contribution a l’amélioration </a:t>
            </a:r>
          </a:p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l’activité de transport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BC91FD9-44C3-414E-92D5-42671937A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680" y="1016632"/>
            <a:ext cx="383032" cy="60027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612E899-937F-4AB0-82A0-2F89B6DE5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9771" y="1018152"/>
            <a:ext cx="445078" cy="557831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2A8FCDC-0ABD-414E-8A69-E71C58750A92}"/>
              </a:ext>
            </a:extLst>
          </p:cNvPr>
          <p:cNvSpPr txBox="1"/>
          <p:nvPr/>
        </p:nvSpPr>
        <p:spPr>
          <a:xfrm>
            <a:off x="1881648" y="1150057"/>
            <a:ext cx="6048672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Les finalités de l’épreuve</a:t>
            </a:r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A8B03323-5E22-4B75-806D-CCDBED30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1551FC3-EBC0-4029-9BD0-8C93676A312D}"/>
              </a:ext>
            </a:extLst>
          </p:cNvPr>
          <p:cNvSpPr txBox="1"/>
          <p:nvPr/>
        </p:nvSpPr>
        <p:spPr>
          <a:xfrm>
            <a:off x="175138" y="2193214"/>
            <a:ext cx="28774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Mobiliser des compétences dans le cadre d’une mise en situation</a:t>
            </a:r>
          </a:p>
        </p:txBody>
      </p:sp>
      <p:pic>
        <p:nvPicPr>
          <p:cNvPr id="28" name="Picture 2" descr="Vecteurs Programmeur gratuits, 3 000+ Illustrations format AI, EPS">
            <a:extLst>
              <a:ext uri="{FF2B5EF4-FFF2-40B4-BE49-F238E27FC236}">
                <a16:creationId xmlns:a16="http://schemas.microsoft.com/office/drawing/2014/main" id="{D82644CE-3B28-46B9-9C7E-7DA79FB4C8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AFBFD"/>
              </a:clrFrom>
              <a:clrTo>
                <a:srgbClr val="FAFB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7" t="26920" r="5457" b="14638"/>
          <a:stretch/>
        </p:blipFill>
        <p:spPr bwMode="auto">
          <a:xfrm>
            <a:off x="3993771" y="1904862"/>
            <a:ext cx="1948546" cy="127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38186A83-473E-4569-B324-EE7FF3DFB753}"/>
              </a:ext>
            </a:extLst>
          </p:cNvPr>
          <p:cNvSpPr txBox="1"/>
          <p:nvPr/>
        </p:nvSpPr>
        <p:spPr>
          <a:xfrm>
            <a:off x="5366253" y="2236614"/>
            <a:ext cx="1152128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Exploitation</a:t>
            </a:r>
          </a:p>
        </p:txBody>
      </p:sp>
      <p:pic>
        <p:nvPicPr>
          <p:cNvPr id="33" name="Picture 8" descr="La satisfaction client : première valeur corporate de la distribution">
            <a:extLst>
              <a:ext uri="{FF2B5EF4-FFF2-40B4-BE49-F238E27FC236}">
                <a16:creationId xmlns:a16="http://schemas.microsoft.com/office/drawing/2014/main" id="{5FCB470E-A6A1-433A-B7D9-AFA2BBD0E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101" y="1616906"/>
            <a:ext cx="860698" cy="86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FCO – TRANSPORT DE MARCHANDISES">
            <a:extLst>
              <a:ext uri="{FF2B5EF4-FFF2-40B4-BE49-F238E27FC236}">
                <a16:creationId xmlns:a16="http://schemas.microsoft.com/office/drawing/2014/main" id="{839E4B68-E9B4-4F24-A569-E7293855A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30" y="3881879"/>
            <a:ext cx="1209946" cy="85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Tutoriel Word 2013 - Sélectionner les données d'un graphique - YouTube">
            <a:extLst>
              <a:ext uri="{FF2B5EF4-FFF2-40B4-BE49-F238E27FC236}">
                <a16:creationId xmlns:a16="http://schemas.microsoft.com/office/drawing/2014/main" id="{05EDAA69-C2AC-4B90-B4CE-D07C06EFA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8" b="12061"/>
          <a:stretch/>
        </p:blipFill>
        <p:spPr bwMode="auto">
          <a:xfrm>
            <a:off x="5666419" y="3608433"/>
            <a:ext cx="1237403" cy="70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Comment lire un bilan comptable en un clin d'œil et 10 informations simples">
            <a:extLst>
              <a:ext uri="{FF2B5EF4-FFF2-40B4-BE49-F238E27FC236}">
                <a16:creationId xmlns:a16="http://schemas.microsoft.com/office/drawing/2014/main" id="{AFC07D55-7B52-44E9-9F0B-194E69216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2284">
            <a:off x="4102086" y="3465103"/>
            <a:ext cx="1114366" cy="103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PNRS | Les indicateurs">
            <a:extLst>
              <a:ext uri="{FF2B5EF4-FFF2-40B4-BE49-F238E27FC236}">
                <a16:creationId xmlns:a16="http://schemas.microsoft.com/office/drawing/2014/main" id="{5E5820AE-1098-45D9-9700-82AA9A68E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476">
            <a:off x="2430112" y="3221245"/>
            <a:ext cx="1485206" cy="130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2C2D137F-F7FE-43F4-BE83-959A0FEC9960}"/>
              </a:ext>
            </a:extLst>
          </p:cNvPr>
          <p:cNvSpPr txBox="1"/>
          <p:nvPr/>
        </p:nvSpPr>
        <p:spPr>
          <a:xfrm rot="710821">
            <a:off x="6619763" y="2779919"/>
            <a:ext cx="2122335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cap="smal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Temps de conduite</a:t>
            </a:r>
          </a:p>
          <a:p>
            <a:pPr algn="ctr"/>
            <a:r>
              <a:rPr lang="fr-FR" sz="2000" b="1" cap="smal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et Temps de repos</a:t>
            </a:r>
          </a:p>
        </p:txBody>
      </p:sp>
    </p:spTree>
    <p:extLst>
      <p:ext uri="{BB962C8B-B14F-4D97-AF65-F5344CB8AC3E}">
        <p14:creationId xmlns:p14="http://schemas.microsoft.com/office/powerpoint/2010/main" val="297910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623352CF-8A75-46D0-B438-4C8BE9EC7FD8}"/>
              </a:ext>
            </a:extLst>
          </p:cNvPr>
          <p:cNvSpPr txBox="1"/>
          <p:nvPr/>
        </p:nvSpPr>
        <p:spPr>
          <a:xfrm>
            <a:off x="1043608" y="18563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Épreuve E32 : contribution à l’amélioration </a:t>
            </a:r>
          </a:p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l’activité de transport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BC91FD9-44C3-414E-92D5-42671937A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680" y="1016632"/>
            <a:ext cx="383032" cy="60027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612E899-937F-4AB0-82A0-2F89B6DE5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9771" y="1018152"/>
            <a:ext cx="445078" cy="557831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2A8FCDC-0ABD-414E-8A69-E71C58750A92}"/>
              </a:ext>
            </a:extLst>
          </p:cNvPr>
          <p:cNvSpPr txBox="1"/>
          <p:nvPr/>
        </p:nvSpPr>
        <p:spPr>
          <a:xfrm>
            <a:off x="1879024" y="1173065"/>
            <a:ext cx="6048672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 contenu</a:t>
            </a:r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A8B03323-5E22-4B75-806D-CCDBED30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12" name="Rectangle : carré corné 11">
            <a:extLst>
              <a:ext uri="{FF2B5EF4-FFF2-40B4-BE49-F238E27FC236}">
                <a16:creationId xmlns:a16="http://schemas.microsoft.com/office/drawing/2014/main" id="{6C917755-9BE3-4EE8-9718-CC71A38857DE}"/>
              </a:ext>
            </a:extLst>
          </p:cNvPr>
          <p:cNvSpPr/>
          <p:nvPr/>
        </p:nvSpPr>
        <p:spPr>
          <a:xfrm>
            <a:off x="871602" y="1938922"/>
            <a:ext cx="2275424" cy="113065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5841">
                  <a:lumMod val="90000"/>
                  <a:lumOff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Compétence C3.1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Contrôler</a:t>
            </a:r>
            <a:r>
              <a:rPr kumimoji="0" lang="fr-FR" sz="1400" b="1" i="0" u="none" strike="noStrike" kern="1200" cap="none" spc="0" normalizeH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les engagements contractuels avec le client/donneur d’ordre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5841">
                  <a:lumMod val="90000"/>
                  <a:lumOff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Rectangle : carré corné 13">
            <a:extLst>
              <a:ext uri="{FF2B5EF4-FFF2-40B4-BE49-F238E27FC236}">
                <a16:creationId xmlns:a16="http://schemas.microsoft.com/office/drawing/2014/main" id="{565B1FF2-01E4-408B-832F-17A1BABB3741}"/>
              </a:ext>
            </a:extLst>
          </p:cNvPr>
          <p:cNvSpPr/>
          <p:nvPr/>
        </p:nvSpPr>
        <p:spPr>
          <a:xfrm>
            <a:off x="379680" y="3540660"/>
            <a:ext cx="2313046" cy="1005505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5841">
                  <a:lumMod val="90000"/>
                  <a:lumOff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Compétence C3.2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Participer à la</a:t>
            </a:r>
            <a:r>
              <a:rPr kumimoji="0" lang="fr-FR" sz="1400" b="1" i="0" u="none" strike="noStrike" kern="1200" cap="none" spc="0" normalizeH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gestion des moyens matériels et humains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5841">
                  <a:lumMod val="90000"/>
                  <a:lumOff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Rectangle : carré corné 14">
            <a:extLst>
              <a:ext uri="{FF2B5EF4-FFF2-40B4-BE49-F238E27FC236}">
                <a16:creationId xmlns:a16="http://schemas.microsoft.com/office/drawing/2014/main" id="{01E60488-63BB-4C74-A39F-5EB3AF4B52BF}"/>
              </a:ext>
            </a:extLst>
          </p:cNvPr>
          <p:cNvSpPr/>
          <p:nvPr/>
        </p:nvSpPr>
        <p:spPr>
          <a:xfrm>
            <a:off x="6752716" y="3236064"/>
            <a:ext cx="2139763" cy="1005505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5841">
                  <a:lumMod val="90000"/>
                  <a:lumOff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Compétence C3.4</a:t>
            </a:r>
            <a:r>
              <a:rPr kumimoji="0" lang="fr-FR" sz="14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Contribuer à l’amélioration de la performance</a:t>
            </a:r>
            <a:r>
              <a:rPr kumimoji="0" lang="fr-FR" sz="1400" b="1" i="0" u="none" strike="noStrike" kern="1200" cap="none" spc="0" normalizeH="0" noProof="0" dirty="0">
                <a:ln>
                  <a:noFill/>
                </a:ln>
                <a:solidFill>
                  <a:srgbClr val="005841">
                    <a:lumMod val="90000"/>
                    <a:lumOff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de l’entreprise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5841">
                  <a:lumMod val="90000"/>
                  <a:lumOff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6" name="Rectangle : carré corné 15">
            <a:extLst>
              <a:ext uri="{FF2B5EF4-FFF2-40B4-BE49-F238E27FC236}">
                <a16:creationId xmlns:a16="http://schemas.microsoft.com/office/drawing/2014/main" id="{2850C6C9-96A3-441A-866E-92FCB0E71CCC}"/>
              </a:ext>
            </a:extLst>
          </p:cNvPr>
          <p:cNvSpPr/>
          <p:nvPr/>
        </p:nvSpPr>
        <p:spPr>
          <a:xfrm>
            <a:off x="5658779" y="1910645"/>
            <a:ext cx="1906000" cy="1005505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5841">
                  <a:lumMod val="90000"/>
                  <a:lumOff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Compétence C3.3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dirty="0">
                <a:solidFill>
                  <a:srgbClr val="005841">
                    <a:lumMod val="90000"/>
                    <a:lumOff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Actualiser les tableaux de bord liés à l’activité de transport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5841">
                  <a:lumMod val="90000"/>
                  <a:lumOff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2" name="Picture 2" descr="La facturation électronique : règles applicables et obligations |  Fédération des cuma Grand-Est">
            <a:extLst>
              <a:ext uri="{FF2B5EF4-FFF2-40B4-BE49-F238E27FC236}">
                <a16:creationId xmlns:a16="http://schemas.microsoft.com/office/drawing/2014/main" id="{458A19AA-F8A2-4D8A-B374-7D767582D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822" y="1804879"/>
            <a:ext cx="1250767" cy="131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FCO – TRANSPORT DE MARCHANDISES">
            <a:extLst>
              <a:ext uri="{FF2B5EF4-FFF2-40B4-BE49-F238E27FC236}">
                <a16:creationId xmlns:a16="http://schemas.microsoft.com/office/drawing/2014/main" id="{839E4B68-E9B4-4F24-A569-E7293855A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59" y="3177873"/>
            <a:ext cx="1209946" cy="85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Faire un Tableau de bord ▷ Etape 1 du Pilotage de la Performance">
            <a:extLst>
              <a:ext uri="{FF2B5EF4-FFF2-40B4-BE49-F238E27FC236}">
                <a16:creationId xmlns:a16="http://schemas.microsoft.com/office/drawing/2014/main" id="{2CF9C8A7-61D4-434F-A172-8445570A5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1746">
            <a:off x="7660278" y="1804879"/>
            <a:ext cx="1092760" cy="109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LA structure du compte de résultat - Cours professionnelles gratuit">
            <a:extLst>
              <a:ext uri="{FF2B5EF4-FFF2-40B4-BE49-F238E27FC236}">
                <a16:creationId xmlns:a16="http://schemas.microsoft.com/office/drawing/2014/main" id="{853B4994-7419-408D-9069-BC53EC4AC6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69" r="45106"/>
          <a:stretch/>
        </p:blipFill>
        <p:spPr bwMode="auto">
          <a:xfrm rot="563216">
            <a:off x="5935741" y="3660219"/>
            <a:ext cx="1035326" cy="113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63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623352CF-8A75-46D0-B438-4C8BE9EC7FD8}"/>
              </a:ext>
            </a:extLst>
          </p:cNvPr>
          <p:cNvSpPr txBox="1"/>
          <p:nvPr/>
        </p:nvSpPr>
        <p:spPr>
          <a:xfrm>
            <a:off x="1043608" y="18563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Épreuve E32 : contribution à l’amélioration </a:t>
            </a:r>
          </a:p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l’activité de transport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BC91FD9-44C3-414E-92D5-42671937A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680" y="1016632"/>
            <a:ext cx="383032" cy="60027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612E899-937F-4AB0-82A0-2F89B6DE5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9771" y="1018152"/>
            <a:ext cx="445078" cy="557831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2A8FCDC-0ABD-414E-8A69-E71C58750A92}"/>
              </a:ext>
            </a:extLst>
          </p:cNvPr>
          <p:cNvSpPr txBox="1"/>
          <p:nvPr/>
        </p:nvSpPr>
        <p:spPr>
          <a:xfrm>
            <a:off x="1879024" y="1173065"/>
            <a:ext cx="6048672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Les critères d’évaluation</a:t>
            </a:r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A8B03323-5E22-4B75-806D-CCDBED30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9CAB2BD-E6A5-4200-82E3-608339735BBC}"/>
              </a:ext>
            </a:extLst>
          </p:cNvPr>
          <p:cNvSpPr txBox="1"/>
          <p:nvPr/>
        </p:nvSpPr>
        <p:spPr>
          <a:xfrm>
            <a:off x="530968" y="2390929"/>
            <a:ext cx="2696112" cy="92333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Les critères d’évaluation du référentiel de compétences du bloc C3</a:t>
            </a:r>
          </a:p>
        </p:txBody>
      </p:sp>
      <p:pic>
        <p:nvPicPr>
          <p:cNvPr id="1026" name="Picture 2" descr="Les critères déterminant le classement d'un site">
            <a:extLst>
              <a:ext uri="{FF2B5EF4-FFF2-40B4-BE49-F238E27FC236}">
                <a16:creationId xmlns:a16="http://schemas.microsoft.com/office/drawing/2014/main" id="{C1E88D99-95EE-4E42-B585-C313B89F7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7170">
            <a:off x="1473863" y="3677998"/>
            <a:ext cx="2429522" cy="101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44820" y="766157"/>
            <a:ext cx="2290625" cy="4892727"/>
          </a:xfrm>
          <a:prstGeom prst="rect">
            <a:avLst/>
          </a:prstGeom>
        </p:spPr>
      </p:pic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D29D5624-44F1-49EE-ADBB-2EF60EB7AA39}"/>
              </a:ext>
            </a:extLst>
          </p:cNvPr>
          <p:cNvCxnSpPr>
            <a:cxnSpLocks/>
            <a:stCxn id="12" idx="3"/>
            <a:endCxn id="15" idx="2"/>
          </p:cNvCxnSpPr>
          <p:nvPr/>
        </p:nvCxnSpPr>
        <p:spPr>
          <a:xfrm flipV="1">
            <a:off x="3227080" y="2294357"/>
            <a:ext cx="3336103" cy="558237"/>
          </a:xfrm>
          <a:prstGeom prst="straightConnector1">
            <a:avLst/>
          </a:prstGeom>
          <a:ln w="254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5D1E4A5B-A577-4889-B0DC-0856ECF922D8}"/>
              </a:ext>
            </a:extLst>
          </p:cNvPr>
          <p:cNvSpPr/>
          <p:nvPr/>
        </p:nvSpPr>
        <p:spPr>
          <a:xfrm>
            <a:off x="6563183" y="2222349"/>
            <a:ext cx="1103352" cy="14401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20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623352CF-8A75-46D0-B438-4C8BE9EC7FD8}"/>
              </a:ext>
            </a:extLst>
          </p:cNvPr>
          <p:cNvSpPr txBox="1"/>
          <p:nvPr/>
        </p:nvSpPr>
        <p:spPr>
          <a:xfrm>
            <a:off x="1043608" y="18563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Épreuve E32 : contribution à l’amélioration </a:t>
            </a:r>
          </a:p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l’activité de transport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612E899-937F-4AB0-82A0-2F89B6DE5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7025" y="260418"/>
            <a:ext cx="445078" cy="557831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2A8FCDC-0ABD-414E-8A69-E71C58750A92}"/>
              </a:ext>
            </a:extLst>
          </p:cNvPr>
          <p:cNvSpPr txBox="1"/>
          <p:nvPr/>
        </p:nvSpPr>
        <p:spPr>
          <a:xfrm>
            <a:off x="2547989" y="1231438"/>
            <a:ext cx="4251844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Les modes d’évaluation :</a:t>
            </a:r>
            <a:r>
              <a:rPr kumimoji="0" lang="fr-FR" sz="2000" b="1" i="0" u="none" strike="noStrike" kern="1200" cap="small" spc="0" normalizeH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le CCF</a:t>
            </a:r>
            <a:endParaRPr kumimoji="0" lang="fr-FR" sz="20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A8B03323-5E22-4B75-806D-CCDBED30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D5448A3-40EF-435E-8FBC-182BDCFA1060}"/>
              </a:ext>
            </a:extLst>
          </p:cNvPr>
          <p:cNvSpPr txBox="1"/>
          <p:nvPr/>
        </p:nvSpPr>
        <p:spPr>
          <a:xfrm>
            <a:off x="117189" y="1177696"/>
            <a:ext cx="2339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Candidat voie scolaire LP ou CFA habilité</a:t>
            </a:r>
            <a:endParaRPr lang="fr-FR" sz="1400" b="1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D1AD40-9024-4F6B-B71A-F952A4E27CAE}"/>
              </a:ext>
            </a:extLst>
          </p:cNvPr>
          <p:cNvSpPr txBox="1"/>
          <p:nvPr/>
        </p:nvSpPr>
        <p:spPr>
          <a:xfrm>
            <a:off x="6707806" y="1271361"/>
            <a:ext cx="2328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Coefficient : 4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489376" y="2571750"/>
            <a:ext cx="2644746" cy="11628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Situation 1 : 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de documents professionnels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926210" y="2775430"/>
            <a:ext cx="1440160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dossier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942434" y="4025998"/>
            <a:ext cx="1987544" cy="6696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 b="1" cap="sm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documents professionnels</a:t>
            </a:r>
          </a:p>
          <a:p>
            <a:pPr algn="ctr"/>
            <a:endParaRPr lang="fr-FR" sz="1600" b="1" cap="sm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5942434" y="3305918"/>
            <a:ext cx="1987544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documents professionnels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5942434" y="2684186"/>
            <a:ext cx="1987544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documents professionnels</a:t>
            </a:r>
          </a:p>
        </p:txBody>
      </p:sp>
      <p:sp>
        <p:nvSpPr>
          <p:cNvPr id="6" name="Ellipse 5"/>
          <p:cNvSpPr/>
          <p:nvPr/>
        </p:nvSpPr>
        <p:spPr>
          <a:xfrm>
            <a:off x="7704305" y="2843851"/>
            <a:ext cx="964784" cy="458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C3.1</a:t>
            </a:r>
          </a:p>
        </p:txBody>
      </p:sp>
      <p:sp>
        <p:nvSpPr>
          <p:cNvPr id="24" name="Ellipse 23"/>
          <p:cNvSpPr/>
          <p:nvPr/>
        </p:nvSpPr>
        <p:spPr>
          <a:xfrm>
            <a:off x="7725087" y="3549010"/>
            <a:ext cx="964784" cy="458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C3.2</a:t>
            </a:r>
          </a:p>
        </p:txBody>
      </p:sp>
      <p:sp>
        <p:nvSpPr>
          <p:cNvPr id="25" name="Ellipse 24"/>
          <p:cNvSpPr/>
          <p:nvPr/>
        </p:nvSpPr>
        <p:spPr>
          <a:xfrm>
            <a:off x="7704305" y="4226321"/>
            <a:ext cx="964784" cy="458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C3.3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094" y="3841462"/>
            <a:ext cx="4876994" cy="86409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Entretien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Choix motivé des documents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Questionnement par le jury  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15605" y="1890302"/>
            <a:ext cx="7829322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PFMP, expériences professionnelles vécues, relations avec professionnels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3134122" y="2945878"/>
            <a:ext cx="792088" cy="386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/>
          <p:cNvCxnSpPr>
            <a:stCxn id="5" idx="3"/>
            <a:endCxn id="23" idx="1"/>
          </p:cNvCxnSpPr>
          <p:nvPr/>
        </p:nvCxnSpPr>
        <p:spPr>
          <a:xfrm flipV="1">
            <a:off x="5366370" y="3080230"/>
            <a:ext cx="576064" cy="91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5" idx="3"/>
            <a:endCxn id="22" idx="1"/>
          </p:cNvCxnSpPr>
          <p:nvPr/>
        </p:nvCxnSpPr>
        <p:spPr>
          <a:xfrm>
            <a:off x="5366370" y="3171474"/>
            <a:ext cx="576064" cy="53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5" idx="3"/>
            <a:endCxn id="21" idx="1"/>
          </p:cNvCxnSpPr>
          <p:nvPr/>
        </p:nvCxnSpPr>
        <p:spPr>
          <a:xfrm>
            <a:off x="5366370" y="3171474"/>
            <a:ext cx="576064" cy="1189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èche vers le bas 30"/>
          <p:cNvSpPr/>
          <p:nvPr/>
        </p:nvSpPr>
        <p:spPr>
          <a:xfrm>
            <a:off x="4430266" y="2487062"/>
            <a:ext cx="432048" cy="26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55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 animBg="1"/>
      <p:bldP spid="5" grpId="0" animBg="1"/>
      <p:bldP spid="21" grpId="0" animBg="1"/>
      <p:bldP spid="22" grpId="0" animBg="1"/>
      <p:bldP spid="23" grpId="0" animBg="1"/>
      <p:bldP spid="6" grpId="0" animBg="1"/>
      <p:bldP spid="24" grpId="0" animBg="1"/>
      <p:bldP spid="25" grpId="0" animBg="1"/>
      <p:bldP spid="7" grpId="0" animBg="1"/>
      <p:bldP spid="14" grpId="0" animBg="1"/>
      <p:bldP spid="15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623352CF-8A75-46D0-B438-4C8BE9EC7FD8}"/>
              </a:ext>
            </a:extLst>
          </p:cNvPr>
          <p:cNvSpPr txBox="1"/>
          <p:nvPr/>
        </p:nvSpPr>
        <p:spPr>
          <a:xfrm>
            <a:off x="1043608" y="18563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Épreuve E32 : contribution à l’amélioration </a:t>
            </a:r>
          </a:p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l’activité de transport</a:t>
            </a:r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A8B03323-5E22-4B75-806D-CCDBED30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51520" y="2202083"/>
            <a:ext cx="2916312" cy="11113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Situation 2 : 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La contribution a l’amélioration de l’activité transport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352940" y="2456337"/>
            <a:ext cx="1440160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dossier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 pages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3790" y="3406209"/>
            <a:ext cx="4876994" cy="137729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Entretien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Présentation entreprise, service, situation professionnelle, constats, axes d’amélioration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Questionnement par le jury  : pertinence des constats et cohérence des solutions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13323" y="1623976"/>
            <a:ext cx="7829322" cy="4309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Une situation professionnelle observée ou vécue</a:t>
            </a:r>
          </a:p>
        </p:txBody>
      </p:sp>
      <p:sp>
        <p:nvSpPr>
          <p:cNvPr id="31" name="Flèche vers le bas 30"/>
          <p:cNvSpPr/>
          <p:nvPr/>
        </p:nvSpPr>
        <p:spPr>
          <a:xfrm>
            <a:off x="3856996" y="2147163"/>
            <a:ext cx="432048" cy="261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4978208" y="2346342"/>
            <a:ext cx="2916312" cy="15292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La démarche qualité</a:t>
            </a:r>
          </a:p>
          <a:p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Les certifications obligatoires</a:t>
            </a:r>
          </a:p>
          <a:p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La démarche de la RSE</a:t>
            </a:r>
          </a:p>
          <a:p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La prévention des risques professionnels</a:t>
            </a:r>
          </a:p>
          <a:p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La rentabilité financière</a:t>
            </a:r>
          </a:p>
        </p:txBody>
      </p:sp>
      <p:sp>
        <p:nvSpPr>
          <p:cNvPr id="6" name="Ellipse 5"/>
          <p:cNvSpPr/>
          <p:nvPr/>
        </p:nvSpPr>
        <p:spPr>
          <a:xfrm>
            <a:off x="7027385" y="2161939"/>
            <a:ext cx="964784" cy="458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C3.4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7230664" y="3158750"/>
            <a:ext cx="1846924" cy="187220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Décrire une démarche d’amélioration </a:t>
            </a:r>
          </a:p>
          <a:p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Proposer une ou plusieurs actions améliorant l’existant </a:t>
            </a:r>
          </a:p>
        </p:txBody>
      </p:sp>
      <p:cxnSp>
        <p:nvCxnSpPr>
          <p:cNvPr id="26" name="Connecteur en angle 25"/>
          <p:cNvCxnSpPr>
            <a:cxnSpLocks/>
          </p:cNvCxnSpPr>
          <p:nvPr/>
        </p:nvCxnSpPr>
        <p:spPr>
          <a:xfrm>
            <a:off x="5940152" y="3985478"/>
            <a:ext cx="1308361" cy="45848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AD140700-E0D1-4230-B705-3118C1AD9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151183"/>
            <a:ext cx="445078" cy="557831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61F6A611-DB63-4171-B966-6FEEB6E971F3}"/>
              </a:ext>
            </a:extLst>
          </p:cNvPr>
          <p:cNvSpPr txBox="1"/>
          <p:nvPr/>
        </p:nvSpPr>
        <p:spPr>
          <a:xfrm>
            <a:off x="2653010" y="1076743"/>
            <a:ext cx="4251844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Les modes d’évaluation :</a:t>
            </a:r>
            <a:r>
              <a:rPr kumimoji="0" lang="fr-FR" sz="2000" b="1" i="0" u="none" strike="noStrike" kern="1200" cap="small" spc="0" normalizeH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le CCF</a:t>
            </a:r>
            <a:endParaRPr kumimoji="0" lang="fr-FR" sz="20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238E733-1CA0-421D-8A17-D12DF067CD1D}"/>
              </a:ext>
            </a:extLst>
          </p:cNvPr>
          <p:cNvSpPr txBox="1"/>
          <p:nvPr/>
        </p:nvSpPr>
        <p:spPr>
          <a:xfrm>
            <a:off x="208197" y="1060515"/>
            <a:ext cx="2339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Candidat voie scolaire LP ou CFA habilité</a:t>
            </a:r>
            <a:endParaRPr lang="fr-FR" sz="1400" b="1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2219140-47A3-49F4-9FF2-B56655551E48}"/>
              </a:ext>
            </a:extLst>
          </p:cNvPr>
          <p:cNvSpPr txBox="1"/>
          <p:nvPr/>
        </p:nvSpPr>
        <p:spPr>
          <a:xfrm>
            <a:off x="6827824" y="1092019"/>
            <a:ext cx="2328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Coefficient : 4</a:t>
            </a:r>
          </a:p>
        </p:txBody>
      </p:sp>
    </p:spTree>
    <p:extLst>
      <p:ext uri="{BB962C8B-B14F-4D97-AF65-F5344CB8AC3E}">
        <p14:creationId xmlns:p14="http://schemas.microsoft.com/office/powerpoint/2010/main" val="246353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4" grpId="0" animBg="1"/>
      <p:bldP spid="31" grpId="0" animBg="1"/>
      <p:bldP spid="3" grpId="0" animBg="1"/>
      <p:bldP spid="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623352CF-8A75-46D0-B438-4C8BE9EC7FD8}"/>
              </a:ext>
            </a:extLst>
          </p:cNvPr>
          <p:cNvSpPr txBox="1"/>
          <p:nvPr/>
        </p:nvSpPr>
        <p:spPr>
          <a:xfrm>
            <a:off x="1043608" y="18563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Épreuve E32 : contribution à l’amélioration </a:t>
            </a:r>
          </a:p>
          <a:p>
            <a:pPr algn="ctr"/>
            <a:r>
              <a:rPr lang="fr-FR" sz="24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l’activité de transport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612E899-937F-4AB0-82A0-2F89B6DE5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416" y="299287"/>
            <a:ext cx="445078" cy="557831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2A8FCDC-0ABD-414E-8A69-E71C58750A92}"/>
              </a:ext>
            </a:extLst>
          </p:cNvPr>
          <p:cNvSpPr txBox="1"/>
          <p:nvPr/>
        </p:nvSpPr>
        <p:spPr>
          <a:xfrm>
            <a:off x="2393992" y="1205609"/>
            <a:ext cx="446449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Les modes d’évaluation :</a:t>
            </a:r>
            <a:r>
              <a:rPr kumimoji="0" lang="fr-FR" sz="2000" b="1" i="0" u="none" strike="noStrike" kern="1200" cap="small" spc="0" normalizeH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épreuve orale</a:t>
            </a:r>
            <a:endParaRPr kumimoji="0" lang="fr-FR" sz="20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A8B03323-5E22-4B75-806D-CCDBED30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D1AD40-9024-4F6B-B71A-F952A4E27CAE}"/>
              </a:ext>
            </a:extLst>
          </p:cNvPr>
          <p:cNvSpPr txBox="1"/>
          <p:nvPr/>
        </p:nvSpPr>
        <p:spPr>
          <a:xfrm>
            <a:off x="6717391" y="1235078"/>
            <a:ext cx="2328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Coefficient : 4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487094" y="2617326"/>
            <a:ext cx="2644746" cy="10345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Situation 1 : 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de documents professionnels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743908" y="2748183"/>
            <a:ext cx="1656184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dossier professionnel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940152" y="3867894"/>
            <a:ext cx="1987544" cy="6696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 b="1" cap="sm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documents professionnels</a:t>
            </a:r>
          </a:p>
          <a:p>
            <a:pPr algn="ctr"/>
            <a:endParaRPr lang="fr-FR" sz="1600" b="1" cap="sm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5940152" y="3147814"/>
            <a:ext cx="1987544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documents professionnels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5940152" y="2526082"/>
            <a:ext cx="1987544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documents professionnels</a:t>
            </a:r>
          </a:p>
        </p:txBody>
      </p:sp>
      <p:sp>
        <p:nvSpPr>
          <p:cNvPr id="6" name="Ellipse 5"/>
          <p:cNvSpPr/>
          <p:nvPr/>
        </p:nvSpPr>
        <p:spPr>
          <a:xfrm>
            <a:off x="7702023" y="2685747"/>
            <a:ext cx="964784" cy="458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C3.1</a:t>
            </a:r>
          </a:p>
        </p:txBody>
      </p:sp>
      <p:sp>
        <p:nvSpPr>
          <p:cNvPr id="24" name="Ellipse 23"/>
          <p:cNvSpPr/>
          <p:nvPr/>
        </p:nvSpPr>
        <p:spPr>
          <a:xfrm>
            <a:off x="7722805" y="3390906"/>
            <a:ext cx="964784" cy="458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C3.2</a:t>
            </a:r>
          </a:p>
        </p:txBody>
      </p:sp>
      <p:sp>
        <p:nvSpPr>
          <p:cNvPr id="25" name="Ellipse 24"/>
          <p:cNvSpPr/>
          <p:nvPr/>
        </p:nvSpPr>
        <p:spPr>
          <a:xfrm>
            <a:off x="7702023" y="4068217"/>
            <a:ext cx="964784" cy="458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C3.3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094" y="3849031"/>
            <a:ext cx="4876994" cy="86409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Entretien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Choix motivé des documents : 10 min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Questionnement par le jury  : 15 min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87094" y="1851670"/>
            <a:ext cx="7829322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PFMP, expériences professionnelles vécues, relations avec professionnels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3159070" y="2965358"/>
            <a:ext cx="576064" cy="386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/>
          <p:cNvCxnSpPr>
            <a:stCxn id="5" idx="3"/>
            <a:endCxn id="23" idx="1"/>
          </p:cNvCxnSpPr>
          <p:nvPr/>
        </p:nvCxnSpPr>
        <p:spPr>
          <a:xfrm flipV="1">
            <a:off x="5400092" y="2922126"/>
            <a:ext cx="540060" cy="222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5" idx="3"/>
            <a:endCxn id="22" idx="1"/>
          </p:cNvCxnSpPr>
          <p:nvPr/>
        </p:nvCxnSpPr>
        <p:spPr>
          <a:xfrm>
            <a:off x="5400092" y="3144227"/>
            <a:ext cx="540060" cy="399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5" idx="3"/>
            <a:endCxn id="21" idx="1"/>
          </p:cNvCxnSpPr>
          <p:nvPr/>
        </p:nvCxnSpPr>
        <p:spPr>
          <a:xfrm>
            <a:off x="5400092" y="3144227"/>
            <a:ext cx="540060" cy="1058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èche vers le bas 30"/>
          <p:cNvSpPr/>
          <p:nvPr/>
        </p:nvSpPr>
        <p:spPr>
          <a:xfrm>
            <a:off x="4355976" y="2437734"/>
            <a:ext cx="432048" cy="26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8A258D4-6A3A-4E70-B6C1-6E2DE005D1A9}"/>
              </a:ext>
            </a:extLst>
          </p:cNvPr>
          <p:cNvSpPr txBox="1"/>
          <p:nvPr/>
        </p:nvSpPr>
        <p:spPr>
          <a:xfrm>
            <a:off x="21682" y="862376"/>
            <a:ext cx="23481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Candidat de la formation professionnelle continue dans un établissement public habilité</a:t>
            </a:r>
            <a:endParaRPr lang="fr-FR" sz="1400" b="1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6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623352CF-8A75-46D0-B438-4C8BE9EC7FD8}"/>
              </a:ext>
            </a:extLst>
          </p:cNvPr>
          <p:cNvSpPr txBox="1"/>
          <p:nvPr/>
        </p:nvSpPr>
        <p:spPr>
          <a:xfrm>
            <a:off x="1043608" y="185635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Épreuve E32 : contribution à l’amélioration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 l’activité de transport</a:t>
            </a:r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A8B03323-5E22-4B75-806D-CCDBED30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l’enseignement scolaire – Bureau de la formation des personnels enseignants et d’éducation (C1-2) 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51520" y="2202083"/>
            <a:ext cx="2916312" cy="11113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small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Situation 2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 contribution a l’amélioration de l’activité transport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352940" y="2456337"/>
            <a:ext cx="1440160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 dossier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10 pages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1547663" y="1623976"/>
            <a:ext cx="6192689" cy="4309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Une situation professionnelle observée ou vécue</a:t>
            </a:r>
          </a:p>
        </p:txBody>
      </p:sp>
      <p:sp>
        <p:nvSpPr>
          <p:cNvPr id="31" name="Flèche vers le bas 30"/>
          <p:cNvSpPr/>
          <p:nvPr/>
        </p:nvSpPr>
        <p:spPr>
          <a:xfrm>
            <a:off x="3856996" y="2147163"/>
            <a:ext cx="432048" cy="261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978208" y="2346342"/>
            <a:ext cx="2916312" cy="15292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La démarche qualité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Les certifications obligatoires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La démarche de la RSE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La prévention des risques professionnels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La rentabilité financière</a:t>
            </a:r>
          </a:p>
        </p:txBody>
      </p:sp>
      <p:sp>
        <p:nvSpPr>
          <p:cNvPr id="6" name="Ellipse 5"/>
          <p:cNvSpPr/>
          <p:nvPr/>
        </p:nvSpPr>
        <p:spPr>
          <a:xfrm>
            <a:off x="7027385" y="2161939"/>
            <a:ext cx="964784" cy="458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C3.4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7230664" y="3158750"/>
            <a:ext cx="1846924" cy="187220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Décrire une démarche d’amélioration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Proposer une ou plusieurs actions améliorant l’existant </a:t>
            </a:r>
          </a:p>
        </p:txBody>
      </p:sp>
      <p:cxnSp>
        <p:nvCxnSpPr>
          <p:cNvPr id="26" name="Connecteur en angle 25"/>
          <p:cNvCxnSpPr>
            <a:cxnSpLocks/>
          </p:cNvCxnSpPr>
          <p:nvPr/>
        </p:nvCxnSpPr>
        <p:spPr>
          <a:xfrm>
            <a:off x="5940152" y="3985478"/>
            <a:ext cx="1308361" cy="45848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AD140700-E0D1-4230-B705-3118C1AD9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4126" y="264495"/>
            <a:ext cx="445078" cy="557831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61F6A611-DB63-4171-B966-6FEEB6E971F3}"/>
              </a:ext>
            </a:extLst>
          </p:cNvPr>
          <p:cNvSpPr txBox="1"/>
          <p:nvPr/>
        </p:nvSpPr>
        <p:spPr>
          <a:xfrm>
            <a:off x="2653010" y="1076743"/>
            <a:ext cx="4251844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Les modes d’évaluation : le CCF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ECC327-812B-4978-A985-5A3933E7C589}"/>
              </a:ext>
            </a:extLst>
          </p:cNvPr>
          <p:cNvSpPr/>
          <p:nvPr/>
        </p:nvSpPr>
        <p:spPr>
          <a:xfrm>
            <a:off x="63790" y="3363838"/>
            <a:ext cx="4876994" cy="137729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Entretien 10 min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Présentation entreprise, service, situation professionnelle, constats, axes d’amélioration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Questionnement par le jury  : 15 min </a:t>
            </a:r>
          </a:p>
          <a:p>
            <a:pPr algn="ctr"/>
            <a:r>
              <a:rPr lang="fr-FR" b="1" cap="sm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pertinence des constats et cohérence des solutions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7C45AA5-76E0-41CB-BB6E-DC1CAD523FC1}"/>
              </a:ext>
            </a:extLst>
          </p:cNvPr>
          <p:cNvSpPr txBox="1"/>
          <p:nvPr/>
        </p:nvSpPr>
        <p:spPr>
          <a:xfrm>
            <a:off x="21682" y="862376"/>
            <a:ext cx="23481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Candidat de la formation professionnelle continue dans un établissement public habilité</a:t>
            </a:r>
            <a:endParaRPr lang="fr-FR" sz="1400" b="1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BE4A7B9-4BD0-4E75-A89B-4DCCAFD1BA95}"/>
              </a:ext>
            </a:extLst>
          </p:cNvPr>
          <p:cNvSpPr txBox="1"/>
          <p:nvPr/>
        </p:nvSpPr>
        <p:spPr>
          <a:xfrm>
            <a:off x="6724203" y="1054647"/>
            <a:ext cx="2328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Coefficient : 4</a:t>
            </a:r>
          </a:p>
        </p:txBody>
      </p:sp>
    </p:spTree>
    <p:extLst>
      <p:ext uri="{BB962C8B-B14F-4D97-AF65-F5344CB8AC3E}">
        <p14:creationId xmlns:p14="http://schemas.microsoft.com/office/powerpoint/2010/main" val="48883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279A5-87A2-445D-95C3-916EB9C5F0E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2c7ddd52-0a06-43b1-a35c-dcb15ea2e3f4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8162</TotalTime>
  <Words>952</Words>
  <Application>Microsoft Office PowerPoint</Application>
  <PresentationFormat>Affichage à l'écran (16:9)</PresentationFormat>
  <Paragraphs>152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MINISTÈRIEL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Philippe LECLERCQ</dc:creator>
  <cp:lastModifiedBy>Philippe</cp:lastModifiedBy>
  <cp:revision>207</cp:revision>
  <cp:lastPrinted>2020-07-02T13:56:43Z</cp:lastPrinted>
  <dcterms:created xsi:type="dcterms:W3CDTF">2020-03-05T15:21:24Z</dcterms:created>
  <dcterms:modified xsi:type="dcterms:W3CDTF">2021-01-11T14:15:00Z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