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5"/>
  </p:notesMasterIdLst>
  <p:handoutMasterIdLst>
    <p:handoutMasterId r:id="rId16"/>
  </p:handoutMasterIdLst>
  <p:sldIdLst>
    <p:sldId id="332" r:id="rId5"/>
    <p:sldId id="347" r:id="rId6"/>
    <p:sldId id="352" r:id="rId7"/>
    <p:sldId id="349" r:id="rId8"/>
    <p:sldId id="351" r:id="rId9"/>
    <p:sldId id="350" r:id="rId10"/>
    <p:sldId id="355" r:id="rId11"/>
    <p:sldId id="353" r:id="rId12"/>
    <p:sldId id="354" r:id="rId13"/>
    <p:sldId id="356" r:id="rId14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2"/>
            <p14:sldId id="347"/>
            <p14:sldId id="352"/>
            <p14:sldId id="349"/>
            <p14:sldId id="351"/>
            <p14:sldId id="350"/>
            <p14:sldId id="355"/>
            <p14:sldId id="353"/>
            <p14:sldId id="354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74620" autoAdjust="0"/>
  </p:normalViewPr>
  <p:slideViewPr>
    <p:cSldViewPr showGuides="1">
      <p:cViewPr varScale="1">
        <p:scale>
          <a:sx n="146" d="100"/>
          <a:sy n="146" d="100"/>
        </p:scale>
        <p:origin x="378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954" y="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1A8E5-18EF-4A62-A353-90A5AE75A2F6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2279-6766-4DA9-9A7C-0839ED12F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70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34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8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1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02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95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9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24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16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39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PNF du 12/01/2021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050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8532480" cy="360000"/>
          </a:xfrm>
        </p:spPr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1709092" cy="17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None/>
              <a:defRPr sz="325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853248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PNF du 12/01/2021</a:t>
            </a: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5486"/>
            <a:ext cx="622800" cy="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E86E48-CB26-4F66-97E8-1EB0CFB8C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F6E0-CD48-4A7A-B021-F10AC9686AE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GI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GI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GI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7.GIF"/><Relationship Id="rId10" Type="http://schemas.openxmlformats.org/officeDocument/2006/relationships/image" Target="../media/image33.jpeg"/><Relationship Id="rId4" Type="http://schemas.openxmlformats.org/officeDocument/2006/relationships/image" Target="../media/image6.GIF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60000" y="2715766"/>
            <a:ext cx="8424000" cy="1142623"/>
          </a:xfrm>
        </p:spPr>
        <p:txBody>
          <a:bodyPr/>
          <a:lstStyle/>
          <a:p>
            <a:pPr algn="ctr"/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Baccalauréat professionnel </a:t>
            </a:r>
          </a:p>
          <a:p>
            <a:pPr algn="ctr"/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 Organisation de transport de marchandises » (Bac pro </a:t>
            </a:r>
            <a:r>
              <a:rPr lang="fr-FR" sz="280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OTM</a:t>
            </a:r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</a:p>
          <a:p>
            <a:pPr algn="ctr"/>
            <a:endParaRPr lang="fr-FR" sz="1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sz="1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L’épreuve E2 -</a:t>
            </a:r>
          </a:p>
        </p:txBody>
      </p:sp>
      <p:pic>
        <p:nvPicPr>
          <p:cNvPr id="3074" name="Picture 2" descr="Transport logistique international : Comment mieux organiser vos échanges  internationaux ?">
            <a:extLst>
              <a:ext uri="{FF2B5EF4-FFF2-40B4-BE49-F238E27FC236}">
                <a16:creationId xmlns:a16="http://schemas.microsoft.com/office/drawing/2014/main" id="{4D9C86C2-336D-4AE2-88FE-D0827D57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79320"/>
            <a:ext cx="4025536" cy="26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37586A-5A22-485D-B3CC-5AE50DB5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043608" y="1856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E2 : Analyse de situations professionnelles liées à la préparation d’opération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80" y="771550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71" y="771550"/>
            <a:ext cx="445078" cy="5578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1863905" y="996597"/>
            <a:ext cx="6048672" cy="40011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L’évaluation par profil ou par compétence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20826"/>
              </p:ext>
            </p:extLst>
          </p:nvPr>
        </p:nvGraphicFramePr>
        <p:xfrm>
          <a:off x="2627784" y="2643758"/>
          <a:ext cx="6117590" cy="1928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825">
                  <a:extLst>
                    <a:ext uri="{9D8B030D-6E8A-4147-A177-3AD203B41FA5}">
                      <a16:colId xmlns:a16="http://schemas.microsoft.com/office/drawing/2014/main" val="2314387712"/>
                    </a:ext>
                  </a:extLst>
                </a:gridCol>
                <a:gridCol w="722550">
                  <a:extLst>
                    <a:ext uri="{9D8B030D-6E8A-4147-A177-3AD203B41FA5}">
                      <a16:colId xmlns:a16="http://schemas.microsoft.com/office/drawing/2014/main" val="2392279121"/>
                    </a:ext>
                  </a:extLst>
                </a:gridCol>
                <a:gridCol w="722550">
                  <a:extLst>
                    <a:ext uri="{9D8B030D-6E8A-4147-A177-3AD203B41FA5}">
                      <a16:colId xmlns:a16="http://schemas.microsoft.com/office/drawing/2014/main" val="145942641"/>
                    </a:ext>
                  </a:extLst>
                </a:gridCol>
                <a:gridCol w="808115">
                  <a:extLst>
                    <a:ext uri="{9D8B030D-6E8A-4147-A177-3AD203B41FA5}">
                      <a16:colId xmlns:a16="http://schemas.microsoft.com/office/drawing/2014/main" val="47208645"/>
                    </a:ext>
                  </a:extLst>
                </a:gridCol>
                <a:gridCol w="722550">
                  <a:extLst>
                    <a:ext uri="{9D8B030D-6E8A-4147-A177-3AD203B41FA5}">
                      <a16:colId xmlns:a16="http://schemas.microsoft.com/office/drawing/2014/main" val="41959050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TBM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843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A1.C1 Collecter les informations nécessaires au traitement de la demande en français ou en langue étrangère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931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A1.C2 Sélectionner les données utiles au traitement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248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A1.C3 Identifier les caractéristiques de la marchandise, de son emballage et de son conditionnement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63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A1.1C4 Détecter les contraintes et les impératifs, y compris les incoterms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412483"/>
                  </a:ext>
                </a:extLst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 flipH="1">
            <a:off x="7668344" y="2931790"/>
            <a:ext cx="733966" cy="504056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596336" y="3435846"/>
            <a:ext cx="805974" cy="36004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8402310" y="3823871"/>
            <a:ext cx="0" cy="476071"/>
          </a:xfrm>
          <a:prstGeom prst="line">
            <a:avLst/>
          </a:prstGeom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8416"/>
              </p:ext>
            </p:extLst>
          </p:nvPr>
        </p:nvGraphicFramePr>
        <p:xfrm>
          <a:off x="301418" y="1533065"/>
          <a:ext cx="2614398" cy="1153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400">
                  <a:extLst>
                    <a:ext uri="{9D8B030D-6E8A-4147-A177-3AD203B41FA5}">
                      <a16:colId xmlns:a16="http://schemas.microsoft.com/office/drawing/2014/main" val="3693923920"/>
                    </a:ext>
                  </a:extLst>
                </a:gridCol>
                <a:gridCol w="654210">
                  <a:extLst>
                    <a:ext uri="{9D8B030D-6E8A-4147-A177-3AD203B41FA5}">
                      <a16:colId xmlns:a16="http://schemas.microsoft.com/office/drawing/2014/main" val="2438276328"/>
                    </a:ext>
                  </a:extLst>
                </a:gridCol>
                <a:gridCol w="614849">
                  <a:extLst>
                    <a:ext uri="{9D8B030D-6E8A-4147-A177-3AD203B41FA5}">
                      <a16:colId xmlns:a16="http://schemas.microsoft.com/office/drawing/2014/main" val="2895066395"/>
                    </a:ext>
                  </a:extLst>
                </a:gridCol>
                <a:gridCol w="653939">
                  <a:extLst>
                    <a:ext uri="{9D8B030D-6E8A-4147-A177-3AD203B41FA5}">
                      <a16:colId xmlns:a16="http://schemas.microsoft.com/office/drawing/2014/main" val="306319252"/>
                    </a:ext>
                  </a:extLst>
                </a:gridCol>
              </a:tblGrid>
              <a:tr h="40620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A1.C1 Collecter les informations nécessaires au traitement de la demande en français ou en langue étrangère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144057"/>
                  </a:ext>
                </a:extLst>
              </a:tr>
              <a:tr h="196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MF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TBM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516211"/>
                  </a:ext>
                </a:extLst>
              </a:tr>
              <a:tr h="196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346397"/>
                  </a:ext>
                </a:extLst>
              </a:tr>
            </a:tbl>
          </a:graphicData>
        </a:graphic>
      </p:graphicFrame>
      <p:cxnSp>
        <p:nvCxnSpPr>
          <p:cNvPr id="27" name="Connecteur droit 26"/>
          <p:cNvCxnSpPr/>
          <p:nvPr/>
        </p:nvCxnSpPr>
        <p:spPr>
          <a:xfrm flipV="1">
            <a:off x="2915816" y="2312385"/>
            <a:ext cx="5263955" cy="186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8179771" y="2283718"/>
            <a:ext cx="222539" cy="5555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795A042-ED98-42C4-B0EE-03EB922063A3}"/>
              </a:ext>
            </a:extLst>
          </p:cNvPr>
          <p:cNvSpPr txBox="1"/>
          <p:nvPr/>
        </p:nvSpPr>
        <p:spPr>
          <a:xfrm>
            <a:off x="1179463" y="227424"/>
            <a:ext cx="7553790" cy="52322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référentiel d’évaluation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160166-F0C3-4927-ADC8-BCCB994AD1C8}"/>
              </a:ext>
            </a:extLst>
          </p:cNvPr>
          <p:cNvSpPr txBox="1"/>
          <p:nvPr/>
        </p:nvSpPr>
        <p:spPr>
          <a:xfrm>
            <a:off x="367268" y="912722"/>
            <a:ext cx="833724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À chaque bloc de compétences, correspond une unité de certification :</a:t>
            </a:r>
          </a:p>
        </p:txBody>
      </p:sp>
      <p:sp>
        <p:nvSpPr>
          <p:cNvPr id="13" name="Légende : flèche vers la droite 12">
            <a:extLst>
              <a:ext uri="{FF2B5EF4-FFF2-40B4-BE49-F238E27FC236}">
                <a16:creationId xmlns:a16="http://schemas.microsoft.com/office/drawing/2014/main" id="{8F1855C6-AA5A-4D26-BF8E-E172F8EDF0B0}"/>
              </a:ext>
            </a:extLst>
          </p:cNvPr>
          <p:cNvSpPr/>
          <p:nvPr/>
        </p:nvSpPr>
        <p:spPr>
          <a:xfrm>
            <a:off x="411220" y="1323255"/>
            <a:ext cx="3955040" cy="888456"/>
          </a:xfrm>
          <a:prstGeom prst="rightArrowCallout">
            <a:avLst>
              <a:gd name="adj1" fmla="val 25000"/>
              <a:gd name="adj2" fmla="val 25001"/>
              <a:gd name="adj3" fmla="val 92402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Pôle d’activité 1 </a:t>
            </a:r>
            <a:endParaRPr lang="fr-FR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préparation des opérations de transport</a:t>
            </a: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3F0AC59D-E4B3-4441-A8BE-E152B11F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4" name="Légende : flèche vers la droite 13">
            <a:extLst>
              <a:ext uri="{FF2B5EF4-FFF2-40B4-BE49-F238E27FC236}">
                <a16:creationId xmlns:a16="http://schemas.microsoft.com/office/drawing/2014/main" id="{749E23EE-04BA-43BB-964B-DCC20CD04FD0}"/>
              </a:ext>
            </a:extLst>
          </p:cNvPr>
          <p:cNvSpPr/>
          <p:nvPr/>
        </p:nvSpPr>
        <p:spPr>
          <a:xfrm>
            <a:off x="1551784" y="2355726"/>
            <a:ext cx="3955040" cy="888456"/>
          </a:xfrm>
          <a:prstGeom prst="rightArrowCallout">
            <a:avLst>
              <a:gd name="adj1" fmla="val 25000"/>
              <a:gd name="adj2" fmla="val 25001"/>
              <a:gd name="adj3" fmla="val 92402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 de compétences 1 </a:t>
            </a:r>
            <a:endParaRPr lang="fr-FR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Préparer les opérations de transport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DA37A0-C141-475B-9111-542A7AEEB292}"/>
              </a:ext>
            </a:extLst>
          </p:cNvPr>
          <p:cNvSpPr/>
          <p:nvPr/>
        </p:nvSpPr>
        <p:spPr>
          <a:xfrm>
            <a:off x="2978838" y="3375237"/>
            <a:ext cx="3955040" cy="12484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E2 </a:t>
            </a:r>
            <a:endParaRPr lang="fr-FR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Analyse de situations professionnelles liées à la préparation d’opérations de transport</a:t>
            </a:r>
          </a:p>
        </p:txBody>
      </p:sp>
      <p:pic>
        <p:nvPicPr>
          <p:cNvPr id="18" name="Picture 2" descr="Vecteurs Programmeur gratuits, 3 000+ Illustrations format AI, EPS">
            <a:extLst>
              <a:ext uri="{FF2B5EF4-FFF2-40B4-BE49-F238E27FC236}">
                <a16:creationId xmlns:a16="http://schemas.microsoft.com/office/drawing/2014/main" id="{7253AEF1-6B92-4B72-AED0-4322CB2D3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6920" r="5457" b="14638"/>
          <a:stretch/>
        </p:blipFill>
        <p:spPr bwMode="auto">
          <a:xfrm>
            <a:off x="4790298" y="1318735"/>
            <a:ext cx="1396420" cy="9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E72CD0F-4C96-4774-BA73-0FFA3EB5DC1A}"/>
              </a:ext>
            </a:extLst>
          </p:cNvPr>
          <p:cNvSpPr txBox="1"/>
          <p:nvPr/>
        </p:nvSpPr>
        <p:spPr>
          <a:xfrm rot="833192">
            <a:off x="6034692" y="1507500"/>
            <a:ext cx="115212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  <p:pic>
        <p:nvPicPr>
          <p:cNvPr id="1026" name="Picture 2" descr="Blocs de compétences : une logique de parcours - Orientactuel - La lettre  de l'orientation">
            <a:extLst>
              <a:ext uri="{FF2B5EF4-FFF2-40B4-BE49-F238E27FC236}">
                <a16:creationId xmlns:a16="http://schemas.microsoft.com/office/drawing/2014/main" id="{E0CF6A90-A3A3-4847-B8A6-941481E95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3"/>
          <a:stretch/>
        </p:blipFill>
        <p:spPr bwMode="auto">
          <a:xfrm>
            <a:off x="6186718" y="2326929"/>
            <a:ext cx="1293814" cy="8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s pratiques PrestaShop - Cas d'étude spécial hébergement PrestaShop">
            <a:extLst>
              <a:ext uri="{FF2B5EF4-FFF2-40B4-BE49-F238E27FC236}">
                <a16:creationId xmlns:a16="http://schemas.microsoft.com/office/drawing/2014/main" id="{54E80263-F9E9-4941-8693-8B1AB2C0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9902">
            <a:off x="7420761" y="3519418"/>
            <a:ext cx="1424465" cy="10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043608" y="1856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E2 : Analyse de situations professionnelles liées à la préparation d’opération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80" y="1016632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71" y="1018152"/>
            <a:ext cx="445078" cy="5578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1881648" y="1150057"/>
            <a:ext cx="6048672" cy="40011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finalités de l’épreuve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551FC3-EBC0-4029-9BD0-8C93676A312D}"/>
              </a:ext>
            </a:extLst>
          </p:cNvPr>
          <p:cNvSpPr txBox="1"/>
          <p:nvPr/>
        </p:nvSpPr>
        <p:spPr>
          <a:xfrm>
            <a:off x="175138" y="2193214"/>
            <a:ext cx="2877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Mobiliser des compétences en vue de l’analyse et la résolution d’une ou plusieurs situation(s) professionnelle(s)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5938C28-5613-4564-AB22-670BF2A07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667" y="1738968"/>
            <a:ext cx="936104" cy="1179681"/>
          </a:xfrm>
          <a:prstGeom prst="rect">
            <a:avLst/>
          </a:prstGeom>
        </p:spPr>
      </p:pic>
      <p:pic>
        <p:nvPicPr>
          <p:cNvPr id="14" name="Picture 4" descr="ATTENTION À L'UTILISATION DU COURRIER ÉLECTRONIQUE! - Le locataire">
            <a:extLst>
              <a:ext uri="{FF2B5EF4-FFF2-40B4-BE49-F238E27FC236}">
                <a16:creationId xmlns:a16="http://schemas.microsoft.com/office/drawing/2014/main" id="{900788A9-75F4-4308-A530-4B331540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54" y="2202190"/>
            <a:ext cx="559598" cy="6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evenir membre de la Commission d'information et de sélection d'appels à  projets - Loire-atlantique.fr">
            <a:extLst>
              <a:ext uri="{FF2B5EF4-FFF2-40B4-BE49-F238E27FC236}">
                <a16:creationId xmlns:a16="http://schemas.microsoft.com/office/drawing/2014/main" id="{56DAFEAA-1D39-4D14-91D6-818E3F32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1296">
            <a:off x="3906462" y="3431906"/>
            <a:ext cx="1138763" cy="7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ncoterms® 2020 Explained - The Complete Guide | IncoDocs">
            <a:extLst>
              <a:ext uri="{FF2B5EF4-FFF2-40B4-BE49-F238E27FC236}">
                <a16:creationId xmlns:a16="http://schemas.microsoft.com/office/drawing/2014/main" id="{1A7C40E6-479E-4336-BF5C-A443336D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03" y="3030497"/>
            <a:ext cx="525655" cy="2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xprimez, Juste En Concept De La Livraison De Paquets De Temps Et De Grande  Vitesse Illustration Stock - Illustration du livraison, grande: 57060589">
            <a:extLst>
              <a:ext uri="{FF2B5EF4-FFF2-40B4-BE49-F238E27FC236}">
                <a16:creationId xmlns:a16="http://schemas.microsoft.com/office/drawing/2014/main" id="{412C0ABF-B76A-43CA-91BE-D4D8769E1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9401" r="4640" b="13600"/>
          <a:stretch/>
        </p:blipFill>
        <p:spPr bwMode="auto">
          <a:xfrm>
            <a:off x="3440896" y="4021558"/>
            <a:ext cx="1024679" cy="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omment choisir son transporteur pour exporter ses produits ?">
            <a:extLst>
              <a:ext uri="{FF2B5EF4-FFF2-40B4-BE49-F238E27FC236}">
                <a16:creationId xmlns:a16="http://schemas.microsoft.com/office/drawing/2014/main" id="{79FAC249-9906-4F23-B673-F925C9FC9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71" y="3471227"/>
            <a:ext cx="1929242" cy="12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C3D31EB-7013-4E04-9879-52535AC96D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6178" y="3480219"/>
            <a:ext cx="896184" cy="612551"/>
          </a:xfrm>
          <a:prstGeom prst="rect">
            <a:avLst/>
          </a:prstGeom>
        </p:spPr>
      </p:pic>
      <p:pic>
        <p:nvPicPr>
          <p:cNvPr id="20" name="Picture 8" descr="point d interrogation - Direct Infos Gabon">
            <a:extLst>
              <a:ext uri="{FF2B5EF4-FFF2-40B4-BE49-F238E27FC236}">
                <a16:creationId xmlns:a16="http://schemas.microsoft.com/office/drawing/2014/main" id="{E9ED09CE-F550-4D20-B9A6-97A12D573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8000" r="14310" b="6602"/>
          <a:stretch/>
        </p:blipFill>
        <p:spPr bwMode="auto">
          <a:xfrm>
            <a:off x="5857440" y="3149467"/>
            <a:ext cx="487528" cy="6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Logiciel de Gestion de Flotte">
            <a:extLst>
              <a:ext uri="{FF2B5EF4-FFF2-40B4-BE49-F238E27FC236}">
                <a16:creationId xmlns:a16="http://schemas.microsoft.com/office/drawing/2014/main" id="{F400F221-9360-4B6C-8C84-2B019979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44" y="2712180"/>
            <a:ext cx="1766905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Expédier - Terciel">
            <a:extLst>
              <a:ext uri="{FF2B5EF4-FFF2-40B4-BE49-F238E27FC236}">
                <a16:creationId xmlns:a16="http://schemas.microsoft.com/office/drawing/2014/main" id="{0C453FCE-C18F-48E7-92A6-AAD71995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78" y="3569457"/>
            <a:ext cx="1132369" cy="6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La marge commerciale : calcul, taux de marge, taux de marque et suivi">
            <a:extLst>
              <a:ext uri="{FF2B5EF4-FFF2-40B4-BE49-F238E27FC236}">
                <a16:creationId xmlns:a16="http://schemas.microsoft.com/office/drawing/2014/main" id="{EEC5DC3A-4446-4F88-8ABB-A88C470F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00" y="1694545"/>
            <a:ext cx="1535181" cy="10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EBDB0DF-CA37-4AB2-9197-B172369CC5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7458" y="1726360"/>
            <a:ext cx="887669" cy="1134752"/>
          </a:xfrm>
          <a:prstGeom prst="rect">
            <a:avLst/>
          </a:prstGeom>
        </p:spPr>
      </p:pic>
      <p:sp>
        <p:nvSpPr>
          <p:cNvPr id="3" name="Flèche : droite à entaille 2">
            <a:extLst>
              <a:ext uri="{FF2B5EF4-FFF2-40B4-BE49-F238E27FC236}">
                <a16:creationId xmlns:a16="http://schemas.microsoft.com/office/drawing/2014/main" id="{E63BFC89-434C-413E-ABBB-72720FD4B803}"/>
              </a:ext>
            </a:extLst>
          </p:cNvPr>
          <p:cNvSpPr/>
          <p:nvPr/>
        </p:nvSpPr>
        <p:spPr>
          <a:xfrm rot="491253">
            <a:off x="4732491" y="4247601"/>
            <a:ext cx="615121" cy="2936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à entaille 24">
            <a:extLst>
              <a:ext uri="{FF2B5EF4-FFF2-40B4-BE49-F238E27FC236}">
                <a16:creationId xmlns:a16="http://schemas.microsoft.com/office/drawing/2014/main" id="{D95B4FD4-CA41-4FFE-8DC3-90BC28A93E69}"/>
              </a:ext>
            </a:extLst>
          </p:cNvPr>
          <p:cNvSpPr/>
          <p:nvPr/>
        </p:nvSpPr>
        <p:spPr>
          <a:xfrm rot="4132889">
            <a:off x="3529013" y="3075946"/>
            <a:ext cx="468945" cy="2936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roite à entaille 25">
            <a:extLst>
              <a:ext uri="{FF2B5EF4-FFF2-40B4-BE49-F238E27FC236}">
                <a16:creationId xmlns:a16="http://schemas.microsoft.com/office/drawing/2014/main" id="{8A75AF97-3001-43F1-A432-46CA4EFF122A}"/>
              </a:ext>
            </a:extLst>
          </p:cNvPr>
          <p:cNvSpPr/>
          <p:nvPr/>
        </p:nvSpPr>
        <p:spPr>
          <a:xfrm rot="20250344">
            <a:off x="7329557" y="4301283"/>
            <a:ext cx="615121" cy="2936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roite à entaille 26">
            <a:extLst>
              <a:ext uri="{FF2B5EF4-FFF2-40B4-BE49-F238E27FC236}">
                <a16:creationId xmlns:a16="http://schemas.microsoft.com/office/drawing/2014/main" id="{7EB2DD95-7EB3-4BC6-A800-12DDBFCDE27A}"/>
              </a:ext>
            </a:extLst>
          </p:cNvPr>
          <p:cNvSpPr/>
          <p:nvPr/>
        </p:nvSpPr>
        <p:spPr>
          <a:xfrm rot="10800000">
            <a:off x="6204270" y="1996650"/>
            <a:ext cx="615121" cy="2936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49AF488D-A476-474A-A0C6-E8ACF616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2603">
            <a:off x="7574287" y="1845082"/>
            <a:ext cx="887669" cy="11060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BFBB397-1925-463D-B3D6-25FD7217F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6661">
            <a:off x="235183" y="1287822"/>
            <a:ext cx="936104" cy="11796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043608" y="1856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E2 : Analyse de situations professionnelles liées à la préparation d’opération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680" y="1016632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771" y="1018152"/>
            <a:ext cx="445078" cy="5578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1879024" y="1173065"/>
            <a:ext cx="6048672" cy="40011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contenu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6C917755-9BE3-4EE8-9718-CC71A38857DE}"/>
              </a:ext>
            </a:extLst>
          </p:cNvPr>
          <p:cNvSpPr/>
          <p:nvPr/>
        </p:nvSpPr>
        <p:spPr>
          <a:xfrm>
            <a:off x="871602" y="1938922"/>
            <a:ext cx="2275424" cy="113065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5841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C1.1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584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Prendre en compte la demande du client/donneur d’ordre</a:t>
            </a:r>
          </a:p>
        </p:txBody>
      </p:sp>
      <p:sp>
        <p:nvSpPr>
          <p:cNvPr id="14" name="Rectangle : carré corné 13">
            <a:extLst>
              <a:ext uri="{FF2B5EF4-FFF2-40B4-BE49-F238E27FC236}">
                <a16:creationId xmlns:a16="http://schemas.microsoft.com/office/drawing/2014/main" id="{565B1FF2-01E4-408B-832F-17A1BABB3741}"/>
              </a:ext>
            </a:extLst>
          </p:cNvPr>
          <p:cNvSpPr/>
          <p:nvPr/>
        </p:nvSpPr>
        <p:spPr>
          <a:xfrm>
            <a:off x="379680" y="3540660"/>
            <a:ext cx="2313046" cy="100550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5841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C1.2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584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Choisir les modalités de l’opération de transport</a:t>
            </a:r>
          </a:p>
        </p:txBody>
      </p:sp>
      <p:sp>
        <p:nvSpPr>
          <p:cNvPr id="15" name="Rectangle : carré corné 14">
            <a:extLst>
              <a:ext uri="{FF2B5EF4-FFF2-40B4-BE49-F238E27FC236}">
                <a16:creationId xmlns:a16="http://schemas.microsoft.com/office/drawing/2014/main" id="{01E60488-63BB-4C74-A39F-5EB3AF4B52BF}"/>
              </a:ext>
            </a:extLst>
          </p:cNvPr>
          <p:cNvSpPr/>
          <p:nvPr/>
        </p:nvSpPr>
        <p:spPr>
          <a:xfrm>
            <a:off x="6752717" y="3236064"/>
            <a:ext cx="1906000" cy="100550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5841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C1.3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584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Optimiser l’offre de transport</a:t>
            </a:r>
          </a:p>
        </p:txBody>
      </p:sp>
      <p:sp>
        <p:nvSpPr>
          <p:cNvPr id="16" name="Rectangle : carré corné 15">
            <a:extLst>
              <a:ext uri="{FF2B5EF4-FFF2-40B4-BE49-F238E27FC236}">
                <a16:creationId xmlns:a16="http://schemas.microsoft.com/office/drawing/2014/main" id="{2850C6C9-96A3-441A-866E-92FCB0E71CCC}"/>
              </a:ext>
            </a:extLst>
          </p:cNvPr>
          <p:cNvSpPr/>
          <p:nvPr/>
        </p:nvSpPr>
        <p:spPr>
          <a:xfrm>
            <a:off x="5658779" y="1910645"/>
            <a:ext cx="1906000" cy="100550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5841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C1.4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584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Élaborer la cotation de l’offre de transport</a:t>
            </a:r>
          </a:p>
        </p:txBody>
      </p:sp>
      <p:pic>
        <p:nvPicPr>
          <p:cNvPr id="18" name="Picture 10" descr="Comment choisir son transporteur pour exporter ses produits ?">
            <a:extLst>
              <a:ext uri="{FF2B5EF4-FFF2-40B4-BE49-F238E27FC236}">
                <a16:creationId xmlns:a16="http://schemas.microsoft.com/office/drawing/2014/main" id="{F7EB7E54-BCCD-4A8F-9A11-DCEA50FF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14" y="3470820"/>
            <a:ext cx="1929242" cy="12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3618A6-60FF-4177-8AA2-6432A26F1E1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022" y="3726149"/>
            <a:ext cx="896184" cy="612551"/>
          </a:xfrm>
          <a:prstGeom prst="rect">
            <a:avLst/>
          </a:prstGeom>
        </p:spPr>
      </p:pic>
      <p:pic>
        <p:nvPicPr>
          <p:cNvPr id="20" name="Picture 2" descr="Logiciel TMS gestion d'exploitation transporteur de lot, demi-lot,  affrètement, messagerie...">
            <a:extLst>
              <a:ext uri="{FF2B5EF4-FFF2-40B4-BE49-F238E27FC236}">
                <a16:creationId xmlns:a16="http://schemas.microsoft.com/office/drawing/2014/main" id="{EDF199BD-9D8E-4BAF-BC7B-0781352F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66" y="3486956"/>
            <a:ext cx="2024317" cy="129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2992A5-54EA-4077-B6B6-E8BD4A7084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775" y="2082703"/>
            <a:ext cx="1817044" cy="12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043608" y="1856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E2 : Analyse de situations professionnelles liées à la préparation d’opération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80" y="1016632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71" y="1018152"/>
            <a:ext cx="445078" cy="5578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1879024" y="1173065"/>
            <a:ext cx="6048672" cy="40011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critères d’évaluation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DFFEC8-C07B-4054-8597-C7EC9DBBC7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755768"/>
            <a:ext cx="4689104" cy="305811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9CAB2BD-E6A5-4200-82E3-608339735BBC}"/>
              </a:ext>
            </a:extLst>
          </p:cNvPr>
          <p:cNvSpPr txBox="1"/>
          <p:nvPr/>
        </p:nvSpPr>
        <p:spPr>
          <a:xfrm>
            <a:off x="530968" y="2390929"/>
            <a:ext cx="2696112" cy="92333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critères d’évaluation du référentiel de compétences du bloc C1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29D5624-44F1-49EE-ADBB-2EF60EB7AA39}"/>
              </a:ext>
            </a:extLst>
          </p:cNvPr>
          <p:cNvCxnSpPr>
            <a:cxnSpLocks/>
            <a:stCxn id="12" idx="3"/>
            <a:endCxn id="15" idx="2"/>
          </p:cNvCxnSpPr>
          <p:nvPr/>
        </p:nvCxnSpPr>
        <p:spPr>
          <a:xfrm flipV="1">
            <a:off x="3227080" y="2291681"/>
            <a:ext cx="3013268" cy="560913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5D1E4A5B-A577-4889-B0DC-0856ECF922D8}"/>
              </a:ext>
            </a:extLst>
          </p:cNvPr>
          <p:cNvSpPr/>
          <p:nvPr/>
        </p:nvSpPr>
        <p:spPr>
          <a:xfrm>
            <a:off x="6240348" y="2219673"/>
            <a:ext cx="1103352" cy="14401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Les critères déterminant le classement d'un site">
            <a:extLst>
              <a:ext uri="{FF2B5EF4-FFF2-40B4-BE49-F238E27FC236}">
                <a16:creationId xmlns:a16="http://schemas.microsoft.com/office/drawing/2014/main" id="{C1E88D99-95EE-4E42-B585-C313B89F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170">
            <a:off x="1473863" y="3677998"/>
            <a:ext cx="2429522" cy="10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043608" y="1856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E2 : Analyse de situations professionnelles liées à la préparation d’opération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80" y="1016632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71" y="1018152"/>
            <a:ext cx="445078" cy="5578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1879024" y="1173065"/>
            <a:ext cx="6048672" cy="40011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modes d’évaluation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3AFF3DE7-8F1A-41F3-B53C-95786CAFBC1F}"/>
              </a:ext>
            </a:extLst>
          </p:cNvPr>
          <p:cNvSpPr/>
          <p:nvPr/>
        </p:nvSpPr>
        <p:spPr>
          <a:xfrm>
            <a:off x="326032" y="2491634"/>
            <a:ext cx="2051760" cy="107869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5841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Évaluation finale ponctuelle</a:t>
            </a:r>
          </a:p>
        </p:txBody>
      </p:sp>
      <p:pic>
        <p:nvPicPr>
          <p:cNvPr id="2052" name="Picture 4" descr="Bac de français : découvrez les derniers sujets (ES, L, S, techno) et leurs  corrigés">
            <a:extLst>
              <a:ext uri="{FF2B5EF4-FFF2-40B4-BE49-F238E27FC236}">
                <a16:creationId xmlns:a16="http://schemas.microsoft.com/office/drawing/2014/main" id="{F42C4A5F-0E19-4830-BDC1-E5F14275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14408"/>
            <a:ext cx="2359100" cy="15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éthodologie et méthodes de l'étude de cas | Isabelle Quentin">
            <a:extLst>
              <a:ext uri="{FF2B5EF4-FFF2-40B4-BE49-F238E27FC236}">
                <a16:creationId xmlns:a16="http://schemas.microsoft.com/office/drawing/2014/main" id="{12C270F3-BAEB-4557-A2C1-6FF34049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981">
            <a:off x="4071078" y="1878934"/>
            <a:ext cx="1370235" cy="13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sultation sur le changement d'heure : le maintien de l'heure d'été toute  l'année l'emporte | LCI">
            <a:extLst>
              <a:ext uri="{FF2B5EF4-FFF2-40B4-BE49-F238E27FC236}">
                <a16:creationId xmlns:a16="http://schemas.microsoft.com/office/drawing/2014/main" id="{FF144D82-C9EC-43CD-89CC-45AB24ED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75" y="1769290"/>
            <a:ext cx="1892880" cy="10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30435A6-CF96-4134-A30A-9E55DE76FC59}"/>
              </a:ext>
            </a:extLst>
          </p:cNvPr>
          <p:cNvSpPr txBox="1"/>
          <p:nvPr/>
        </p:nvSpPr>
        <p:spPr>
          <a:xfrm>
            <a:off x="7328705" y="29079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heures</a:t>
            </a:r>
          </a:p>
        </p:txBody>
      </p:sp>
      <p:pic>
        <p:nvPicPr>
          <p:cNvPr id="2056" name="Picture 8" descr="Coefficients : pourquoi chutent-ils ? - Permis Mag">
            <a:extLst>
              <a:ext uri="{FF2B5EF4-FFF2-40B4-BE49-F238E27FC236}">
                <a16:creationId xmlns:a16="http://schemas.microsoft.com/office/drawing/2014/main" id="{785A0A3C-EDD2-452E-AB8B-41C28231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13" y="3176429"/>
            <a:ext cx="1527228" cy="1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898EAD1-E1F6-4D24-83D9-633D849A2DB4}"/>
              </a:ext>
            </a:extLst>
          </p:cNvPr>
          <p:cNvSpPr txBox="1"/>
          <p:nvPr/>
        </p:nvSpPr>
        <p:spPr>
          <a:xfrm>
            <a:off x="6400427" y="4304722"/>
            <a:ext cx="195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Coefficient : 5</a:t>
            </a:r>
          </a:p>
        </p:txBody>
      </p:sp>
    </p:spTree>
    <p:extLst>
      <p:ext uri="{BB962C8B-B14F-4D97-AF65-F5344CB8AC3E}">
        <p14:creationId xmlns:p14="http://schemas.microsoft.com/office/powerpoint/2010/main" val="3311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043608" y="1856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small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Épreuve E2 : Analyse de situations professionnelles liées à la préparation d’opération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80" y="1016632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71" y="1018152"/>
            <a:ext cx="445078" cy="5578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1879024" y="1173065"/>
            <a:ext cx="6048672" cy="40011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modes d’évaluation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3AFF3DE7-8F1A-41F3-B53C-95786CAFBC1F}"/>
              </a:ext>
            </a:extLst>
          </p:cNvPr>
          <p:cNvSpPr/>
          <p:nvPr/>
        </p:nvSpPr>
        <p:spPr>
          <a:xfrm>
            <a:off x="240210" y="3020231"/>
            <a:ext cx="2421998" cy="86103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5841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Évaluation par </a:t>
            </a:r>
            <a:r>
              <a:rPr kumimoji="0" lang="fr-FR" sz="2400" b="1" i="0" u="none" strike="noStrike" kern="1200" cap="small" spc="0" normalizeH="0" baseline="0" noProof="0" dirty="0">
                <a:ln>
                  <a:noFill/>
                </a:ln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CCF</a:t>
            </a:r>
          </a:p>
        </p:txBody>
      </p:sp>
      <p:pic>
        <p:nvPicPr>
          <p:cNvPr id="2052" name="Picture 4" descr="Bac de français : découvrez les derniers sujets (ES, L, S, techno) et leurs  corrigés">
            <a:extLst>
              <a:ext uri="{FF2B5EF4-FFF2-40B4-BE49-F238E27FC236}">
                <a16:creationId xmlns:a16="http://schemas.microsoft.com/office/drawing/2014/main" id="{F42C4A5F-0E19-4830-BDC1-E5F14275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24" y="2040392"/>
            <a:ext cx="1485440" cy="9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éthodologie et méthodes de l'étude de cas | Isabelle Quentin">
            <a:extLst>
              <a:ext uri="{FF2B5EF4-FFF2-40B4-BE49-F238E27FC236}">
                <a16:creationId xmlns:a16="http://schemas.microsoft.com/office/drawing/2014/main" id="{12C270F3-BAEB-4557-A2C1-6FF34049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981">
            <a:off x="4963868" y="1656223"/>
            <a:ext cx="904719" cy="9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dmissions parallèles à Sup'Biotech - Ecole d'ingénieur en biotechnologies">
            <a:extLst>
              <a:ext uri="{FF2B5EF4-FFF2-40B4-BE49-F238E27FC236}">
                <a16:creationId xmlns:a16="http://schemas.microsoft.com/office/drawing/2014/main" id="{18A5F2AF-4927-4475-96BA-6A5A77C0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29" y="3603334"/>
            <a:ext cx="1496835" cy="9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s pratiques PrestaShop - Cas d'étude spécial hébergement PrestaShop">
            <a:extLst>
              <a:ext uri="{FF2B5EF4-FFF2-40B4-BE49-F238E27FC236}">
                <a16:creationId xmlns:a16="http://schemas.microsoft.com/office/drawing/2014/main" id="{43FB2FF1-084A-4609-8FFA-37AF635D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089">
            <a:off x="4919607" y="3195676"/>
            <a:ext cx="884238" cy="6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7E505CA-B5ED-453A-B8A8-42483E04C6FD}"/>
              </a:ext>
            </a:extLst>
          </p:cNvPr>
          <p:cNvSpPr txBox="1"/>
          <p:nvPr/>
        </p:nvSpPr>
        <p:spPr>
          <a:xfrm>
            <a:off x="5830595" y="1773900"/>
            <a:ext cx="3048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ou plusieurs problématique(s) caractéristique(s) de la profession</a:t>
            </a:r>
          </a:p>
        </p:txBody>
      </p:sp>
      <p:sp>
        <p:nvSpPr>
          <p:cNvPr id="4" name="Flèche : angle droit à deux pointes 3">
            <a:extLst>
              <a:ext uri="{FF2B5EF4-FFF2-40B4-BE49-F238E27FC236}">
                <a16:creationId xmlns:a16="http://schemas.microsoft.com/office/drawing/2014/main" id="{A87E43B6-CF2B-4B4E-AFB6-FC242F1DBC24}"/>
              </a:ext>
            </a:extLst>
          </p:cNvPr>
          <p:cNvSpPr/>
          <p:nvPr/>
        </p:nvSpPr>
        <p:spPr>
          <a:xfrm rot="8075143">
            <a:off x="2776862" y="2838984"/>
            <a:ext cx="1162581" cy="1104366"/>
          </a:xfrm>
          <a:prstGeom prst="leftUpArrow">
            <a:avLst>
              <a:gd name="adj1" fmla="val 22354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5448A3-40EF-435E-8FBC-182BDCFA1060}"/>
              </a:ext>
            </a:extLst>
          </p:cNvPr>
          <p:cNvSpPr txBox="1"/>
          <p:nvPr/>
        </p:nvSpPr>
        <p:spPr>
          <a:xfrm>
            <a:off x="299523" y="1966137"/>
            <a:ext cx="2348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Candidat de la formation professionnelle continue dans un établissement public habilité</a:t>
            </a:r>
            <a:endParaRPr lang="fr-FR" sz="14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8" descr="Coefficients : pourquoi chutent-ils ? - Permis Mag">
            <a:extLst>
              <a:ext uri="{FF2B5EF4-FFF2-40B4-BE49-F238E27FC236}">
                <a16:creationId xmlns:a16="http://schemas.microsoft.com/office/drawing/2014/main" id="{EBB689B8-88DD-4A4D-9268-B90E7623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88687"/>
            <a:ext cx="1284275" cy="8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2D1AD40-9024-4F6B-B71A-F952A4E27CAE}"/>
              </a:ext>
            </a:extLst>
          </p:cNvPr>
          <p:cNvSpPr txBox="1"/>
          <p:nvPr/>
        </p:nvSpPr>
        <p:spPr>
          <a:xfrm>
            <a:off x="5886169" y="4285493"/>
            <a:ext cx="232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Coefficient : 5</a:t>
            </a:r>
          </a:p>
        </p:txBody>
      </p:sp>
    </p:spTree>
    <p:extLst>
      <p:ext uri="{BB962C8B-B14F-4D97-AF65-F5344CB8AC3E}">
        <p14:creationId xmlns:p14="http://schemas.microsoft.com/office/powerpoint/2010/main" val="5235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 animBg="1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4E0660E3-5EEF-4420-9D1F-92E8BB0A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6661">
            <a:off x="285462" y="1358569"/>
            <a:ext cx="646904" cy="8152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043608" y="1856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E2 : Analyse de situations professionnelles liées à la préparation d’opération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80" y="1016632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771" y="1018152"/>
            <a:ext cx="445078" cy="5578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1879024" y="1173065"/>
            <a:ext cx="6048672" cy="40011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L’étude de cas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0EF48C-4E1E-4BC2-95B6-3DAF766CEDF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2605" y="1548380"/>
            <a:ext cx="2625650" cy="23596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AA2DEE-AD6C-49CA-B83F-23309236ACF2}"/>
              </a:ext>
            </a:extLst>
          </p:cNvPr>
          <p:cNvSpPr txBox="1"/>
          <p:nvPr/>
        </p:nvSpPr>
        <p:spPr>
          <a:xfrm>
            <a:off x="329560" y="1956820"/>
            <a:ext cx="1975022" cy="5232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demande du client/donneur d’ordre</a:t>
            </a:r>
          </a:p>
        </p:txBody>
      </p:sp>
      <p:pic>
        <p:nvPicPr>
          <p:cNvPr id="4108" name="Picture 12" descr="Copies les mieux notées - Concours infirmier de l'éducation nationale -  Maison des examens - Service Interacadémique des Examens et Concours -  Créteil, Paris et Versailles">
            <a:extLst>
              <a:ext uri="{FF2B5EF4-FFF2-40B4-BE49-F238E27FC236}">
                <a16:creationId xmlns:a16="http://schemas.microsoft.com/office/drawing/2014/main" id="{78A8BF1F-EA1B-48CD-B8D8-D597B723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233">
            <a:off x="8017312" y="2573788"/>
            <a:ext cx="958635" cy="13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FE18F1C-A580-4672-965D-84EDB0EDF8F6}"/>
              </a:ext>
            </a:extLst>
          </p:cNvPr>
          <p:cNvSpPr txBox="1"/>
          <p:nvPr/>
        </p:nvSpPr>
        <p:spPr>
          <a:xfrm>
            <a:off x="1523032" y="2878983"/>
            <a:ext cx="1695381" cy="30777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contraintes</a:t>
            </a:r>
          </a:p>
        </p:txBody>
      </p:sp>
      <p:pic>
        <p:nvPicPr>
          <p:cNvPr id="4098" name="Picture 2" descr="CI n°2 - Comment les contraintes sont-elles prises en compte dans la  conception d'un objet technique ? - treguertechnologie">
            <a:extLst>
              <a:ext uri="{FF2B5EF4-FFF2-40B4-BE49-F238E27FC236}">
                <a16:creationId xmlns:a16="http://schemas.microsoft.com/office/drawing/2014/main" id="{AE4263DC-CBD2-450C-BF60-3E3A2091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32" y="2006817"/>
            <a:ext cx="712664" cy="105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9A23E28-D2F6-4F21-82EA-24D08A13B44E}"/>
              </a:ext>
            </a:extLst>
          </p:cNvPr>
          <p:cNvSpPr txBox="1"/>
          <p:nvPr/>
        </p:nvSpPr>
        <p:spPr>
          <a:xfrm>
            <a:off x="222118" y="3530992"/>
            <a:ext cx="1975022" cy="73866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consignes, les procédures et la réglementation</a:t>
            </a:r>
          </a:p>
        </p:txBody>
      </p:sp>
      <p:pic>
        <p:nvPicPr>
          <p:cNvPr id="4100" name="Picture 4" descr="La Théorie des Contraintes">
            <a:extLst>
              <a:ext uri="{FF2B5EF4-FFF2-40B4-BE49-F238E27FC236}">
                <a16:creationId xmlns:a16="http://schemas.microsoft.com/office/drawing/2014/main" id="{BD0EA3A6-18C2-49E8-B696-44255405A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88" y="3467914"/>
            <a:ext cx="1015601" cy="12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27733E2-B61D-49AD-8B7E-96DD0BF35172}"/>
              </a:ext>
            </a:extLst>
          </p:cNvPr>
          <p:cNvSpPr txBox="1"/>
          <p:nvPr/>
        </p:nvSpPr>
        <p:spPr>
          <a:xfrm>
            <a:off x="2864315" y="4058926"/>
            <a:ext cx="1975022" cy="5232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raisonnement et les données fournies</a:t>
            </a:r>
          </a:p>
        </p:txBody>
      </p:sp>
      <p:pic>
        <p:nvPicPr>
          <p:cNvPr id="4102" name="Picture 6" descr="ACPM Guide des bonnes pratiques - Influences sur le raisonnement">
            <a:extLst>
              <a:ext uri="{FF2B5EF4-FFF2-40B4-BE49-F238E27FC236}">
                <a16:creationId xmlns:a16="http://schemas.microsoft.com/office/drawing/2014/main" id="{C55CC86D-104E-419D-875D-34CEBFA3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49" y="3875155"/>
            <a:ext cx="1054680" cy="8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8AB6C17-29FF-49AE-AB84-13A6EF01E510}"/>
              </a:ext>
            </a:extLst>
          </p:cNvPr>
          <p:cNvSpPr txBox="1"/>
          <p:nvPr/>
        </p:nvSpPr>
        <p:spPr>
          <a:xfrm>
            <a:off x="5971340" y="4231304"/>
            <a:ext cx="1695381" cy="30777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Résultats</a:t>
            </a:r>
          </a:p>
        </p:txBody>
      </p:sp>
      <p:pic>
        <p:nvPicPr>
          <p:cNvPr id="4106" name="Picture 10" descr="Résultats Challenges Nouvelle-Aquitaine 2018 - 11 Février à Bordeaux -  LIGUE NOUVELLE AQUITAINE D'AVIRON">
            <a:extLst>
              <a:ext uri="{FF2B5EF4-FFF2-40B4-BE49-F238E27FC236}">
                <a16:creationId xmlns:a16="http://schemas.microsoft.com/office/drawing/2014/main" id="{739DDCA0-0B61-48B5-8A06-ED9B346A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80" y="3771631"/>
            <a:ext cx="899231" cy="101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EC52302-B5A5-48E7-82B8-0B9464E134A0}"/>
              </a:ext>
            </a:extLst>
          </p:cNvPr>
          <p:cNvSpPr txBox="1"/>
          <p:nvPr/>
        </p:nvSpPr>
        <p:spPr>
          <a:xfrm>
            <a:off x="6583965" y="2972960"/>
            <a:ext cx="1695381" cy="5232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propositions, les justifications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8780564-9175-4603-B73E-897F1B306BF1}"/>
              </a:ext>
            </a:extLst>
          </p:cNvPr>
          <p:cNvSpPr txBox="1"/>
          <p:nvPr/>
        </p:nvSpPr>
        <p:spPr>
          <a:xfrm>
            <a:off x="6763494" y="1940957"/>
            <a:ext cx="2150751" cy="5232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cap="smal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L’expression écrite, la présentation des travaux</a:t>
            </a:r>
          </a:p>
        </p:txBody>
      </p:sp>
      <p:pic>
        <p:nvPicPr>
          <p:cNvPr id="4110" name="Picture 14" descr="Production écrite : des outils pour réussir - Profissime - Ressources pour  la classe">
            <a:extLst>
              <a:ext uri="{FF2B5EF4-FFF2-40B4-BE49-F238E27FC236}">
                <a16:creationId xmlns:a16="http://schemas.microsoft.com/office/drawing/2014/main" id="{19C08365-14D9-47FF-B682-41DF497F3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41600" r="15833" b="2401"/>
          <a:stretch/>
        </p:blipFill>
        <p:spPr bwMode="auto">
          <a:xfrm>
            <a:off x="5984834" y="1610322"/>
            <a:ext cx="763168" cy="11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043608" y="1856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E2 : Analyse de situations professionnelles liées à la préparation d’opération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80" y="1016632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71" y="1018152"/>
            <a:ext cx="445078" cy="5578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1879024" y="1173065"/>
            <a:ext cx="6048672" cy="40011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L’évaluation par profil ou par compétence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08804"/>
              </p:ext>
            </p:extLst>
          </p:nvPr>
        </p:nvGraphicFramePr>
        <p:xfrm>
          <a:off x="1513205" y="2006314"/>
          <a:ext cx="6083131" cy="239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736">
                  <a:extLst>
                    <a:ext uri="{9D8B030D-6E8A-4147-A177-3AD203B41FA5}">
                      <a16:colId xmlns:a16="http://schemas.microsoft.com/office/drawing/2014/main" val="3693923920"/>
                    </a:ext>
                  </a:extLst>
                </a:gridCol>
                <a:gridCol w="1522204">
                  <a:extLst>
                    <a:ext uri="{9D8B030D-6E8A-4147-A177-3AD203B41FA5}">
                      <a16:colId xmlns:a16="http://schemas.microsoft.com/office/drawing/2014/main" val="2438276328"/>
                    </a:ext>
                  </a:extLst>
                </a:gridCol>
                <a:gridCol w="1430619">
                  <a:extLst>
                    <a:ext uri="{9D8B030D-6E8A-4147-A177-3AD203B41FA5}">
                      <a16:colId xmlns:a16="http://schemas.microsoft.com/office/drawing/2014/main" val="2895066395"/>
                    </a:ext>
                  </a:extLst>
                </a:gridCol>
                <a:gridCol w="1521572">
                  <a:extLst>
                    <a:ext uri="{9D8B030D-6E8A-4147-A177-3AD203B41FA5}">
                      <a16:colId xmlns:a16="http://schemas.microsoft.com/office/drawing/2014/main" val="306319252"/>
                    </a:ext>
                  </a:extLst>
                </a:gridCol>
              </a:tblGrid>
              <a:tr h="35614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A1.C1 Collecter les informations nécessaires au traitement de la demande en français ou en langue étrangère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144057"/>
                  </a:ext>
                </a:extLst>
              </a:tr>
              <a:tr h="17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Maïtrise</a:t>
                      </a:r>
                      <a:r>
                        <a:rPr lang="fr-FR" sz="1100" baseline="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insuffisante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Maîtrise</a:t>
                      </a:r>
                      <a:r>
                        <a:rPr lang="fr-FR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fragile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Maîtrise satisfaisante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Très bonne maîtrise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516211"/>
                  </a:ext>
                </a:extLst>
              </a:tr>
              <a:tr h="1424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partenaires ne sont pas identifiés correctement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flux de marchandises ne sont pas correctement repérés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Seuls les partenaires sont </a:t>
                      </a:r>
                      <a:r>
                        <a:rPr lang="fr-FR" sz="1100" dirty="0" err="1">
                          <a:effectLst/>
                        </a:rPr>
                        <a:t>idenfiés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Seuls les flux de marchandises sont repérés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partenaires sont identifiés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flux de marchandises sont repérés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traitement douanier n’est pas identifié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partenaires sont identifiés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flux de marchandises sont repérés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traitement douanier est identifié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098433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34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0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www.w3.org/XML/1998/namespace"/>
    <ds:schemaRef ds:uri="http://purl.org/dc/terms/"/>
    <ds:schemaRef ds:uri="2c7ddd52-0a06-43b1-a35c-dcb15ea2e3f4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8023</TotalTime>
  <Words>1005</Words>
  <Application>Microsoft Office PowerPoint</Application>
  <PresentationFormat>Affichage à l'écran (16:9)</PresentationFormat>
  <Paragraphs>149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Philippe LECLERCQ</dc:creator>
  <cp:lastModifiedBy>Philippe</cp:lastModifiedBy>
  <cp:revision>191</cp:revision>
  <cp:lastPrinted>2020-07-02T13:56:43Z</cp:lastPrinted>
  <dcterms:created xsi:type="dcterms:W3CDTF">2020-03-05T15:21:24Z</dcterms:created>
  <dcterms:modified xsi:type="dcterms:W3CDTF">2021-01-11T14:27:28Z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