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080" r:id="rId2"/>
    <p:sldId id="1071" r:id="rId3"/>
    <p:sldId id="1109" r:id="rId4"/>
    <p:sldId id="1160" r:id="rId5"/>
    <p:sldId id="1115" r:id="rId6"/>
    <p:sldId id="1049" r:id="rId7"/>
    <p:sldId id="1119" r:id="rId8"/>
    <p:sldId id="1162" r:id="rId9"/>
    <p:sldId id="9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6F060E8-5BA2-4444-8B0C-7AC91F38F5E9}">
          <p14:sldIdLst>
            <p14:sldId id="1080"/>
            <p14:sldId id="1071"/>
            <p14:sldId id="1109"/>
            <p14:sldId id="1160"/>
            <p14:sldId id="1115"/>
            <p14:sldId id="1049"/>
            <p14:sldId id="1119"/>
            <p14:sldId id="1162"/>
            <p14:sldId id="9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ie Meusni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8000"/>
    <a:srgbClr val="44A2A4"/>
    <a:srgbClr val="000066"/>
    <a:srgbClr val="0066FF"/>
    <a:srgbClr val="3A0074"/>
    <a:srgbClr val="1576EB"/>
    <a:srgbClr val="B9BA20"/>
    <a:srgbClr val="7F61B1"/>
    <a:srgbClr val="E29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85" autoAdjust="0"/>
    <p:restoredTop sz="82400" autoAdjust="0"/>
  </p:normalViewPr>
  <p:slideViewPr>
    <p:cSldViewPr snapToGrid="0" snapToObjects="1">
      <p:cViewPr varScale="1">
        <p:scale>
          <a:sx n="67" d="100"/>
          <a:sy n="67" d="100"/>
        </p:scale>
        <p:origin x="208" y="56"/>
      </p:cViewPr>
      <p:guideLst>
        <p:guide orient="horz" pos="2160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31850-9DAA-4C79-8C68-FE88B7712CE5}" type="datetimeFigureOut">
              <a:rPr lang="fr-FR" smtClean="0"/>
              <a:t>14/03/2021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F28B4-AE67-4F1E-BC3F-BB25909B6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84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45F9-54D4-424C-B161-6C603B588994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F13CC-4FFF-DC40-A9D3-9DF9ED05E91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3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Vidéo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13CC-4FFF-DC40-A9D3-9DF9ED05E9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urandv\Pictures\TEMPLATE_PPT_V2\fond_1re_CORPO_ppt_F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7"/>
            <a:ext cx="1218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588679" y="3429007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547735" y="2822401"/>
            <a:ext cx="10738964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4000" cap="all" baseline="0" dirty="0"/>
              <a:t>TITRE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547733" y="3571312"/>
            <a:ext cx="69721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b="1" cap="all" baseline="0" dirty="0">
                <a:solidFill>
                  <a:srgbClr val="1DA1E0"/>
                </a:solidFill>
              </a:rPr>
              <a:t>Sous-titre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547734" y="4327738"/>
            <a:ext cx="69721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9939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 userDrawn="1"/>
        </p:nvCxnSpPr>
        <p:spPr>
          <a:xfrm>
            <a:off x="0" y="6480706"/>
            <a:ext cx="12192000" cy="0"/>
          </a:xfrm>
          <a:prstGeom prst="line">
            <a:avLst/>
          </a:prstGeom>
          <a:ln w="19050">
            <a:solidFill>
              <a:srgbClr val="1DA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A:\CHARTE GRAPHIQUE 2018\_CHARTE 2018\PPT\Visuels\triangle_bas_page_CORPO_pp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16600"/>
            <a:ext cx="1655763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8261" y="6470144"/>
            <a:ext cx="8554443" cy="387859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4" y="6069893"/>
            <a:ext cx="832107" cy="7757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114299" y="6480706"/>
            <a:ext cx="536812" cy="3772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9BC50-2AA2-F447-96F0-BB106701113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44263" y="571671"/>
            <a:ext cx="10822436" cy="6588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solidFill>
                  <a:srgbClr val="1C90D5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444500" y="1592263"/>
            <a:ext cx="11426825" cy="4224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846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 userDrawn="1"/>
        </p:nvCxnSpPr>
        <p:spPr>
          <a:xfrm>
            <a:off x="0" y="6480706"/>
            <a:ext cx="12192000" cy="0"/>
          </a:xfrm>
          <a:prstGeom prst="line">
            <a:avLst/>
          </a:prstGeom>
          <a:ln w="19050">
            <a:solidFill>
              <a:srgbClr val="1DA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A:\CHARTE GRAPHIQUE 2018\_CHARTE 2018\PPT\Visuels\triangle_bas_page_CORPO_pp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16600"/>
            <a:ext cx="1655763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8261" y="6470144"/>
            <a:ext cx="8554443" cy="387859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4" y="6069893"/>
            <a:ext cx="832107" cy="7757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114299" y="6480706"/>
            <a:ext cx="536812" cy="3772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9BC50-2AA2-F447-96F0-BB106701113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44263" y="571671"/>
            <a:ext cx="10822436" cy="6588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solidFill>
                  <a:srgbClr val="1C90D5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444500" y="1639888"/>
            <a:ext cx="11474450" cy="4287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276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>
            <a:stCxn id="9" idx="3"/>
          </p:cNvCxnSpPr>
          <p:nvPr userDrawn="1"/>
        </p:nvCxnSpPr>
        <p:spPr>
          <a:xfrm>
            <a:off x="1535035" y="6470145"/>
            <a:ext cx="10656967" cy="10565"/>
          </a:xfrm>
          <a:prstGeom prst="line">
            <a:avLst/>
          </a:prstGeom>
          <a:ln w="19050">
            <a:solidFill>
              <a:srgbClr val="1DA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5035" y="6470144"/>
            <a:ext cx="9847671" cy="387859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8" y="6082282"/>
            <a:ext cx="832107" cy="775718"/>
          </a:xfrm>
          <a:prstGeom prst="rect">
            <a:avLst/>
          </a:prstGeom>
        </p:spPr>
      </p:pic>
      <p:pic>
        <p:nvPicPr>
          <p:cNvPr id="3074" name="Picture 2" descr="A:\CHARTE GRAPHIQUE 2018\_CHARTE 2018\PPT\Visuels\triangle_CORP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053394"/>
            <a:ext cx="702927" cy="8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114299" y="6480706"/>
            <a:ext cx="536812" cy="3772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9BC50-2AA2-F447-96F0-BB106701113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44263" y="571671"/>
            <a:ext cx="10822436" cy="6588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solidFill>
                  <a:srgbClr val="1C90D5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44500" y="1624013"/>
            <a:ext cx="11395075" cy="4457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072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00"/>
                    </a14:imgEffect>
                    <a14:imgEffect>
                      <a14:brightnessContrast bright="51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63" b="37844"/>
          <a:stretch/>
        </p:blipFill>
        <p:spPr>
          <a:xfrm>
            <a:off x="8027581" y="2295962"/>
            <a:ext cx="4164419" cy="4549653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1651954" y="6480706"/>
            <a:ext cx="7752367" cy="0"/>
          </a:xfrm>
          <a:prstGeom prst="line">
            <a:avLst/>
          </a:prstGeom>
          <a:ln w="19050">
            <a:solidFill>
              <a:srgbClr val="1DA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954" y="6470144"/>
            <a:ext cx="7364457" cy="387859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867507" y="6480706"/>
            <a:ext cx="536812" cy="3772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9BC50-2AA2-F447-96F0-BB106701113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" y="6069893"/>
            <a:ext cx="832107" cy="7757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44263" y="571671"/>
            <a:ext cx="10822436" cy="6588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solidFill>
                  <a:srgbClr val="1C90D5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44500" y="1482725"/>
            <a:ext cx="7407275" cy="458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409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1"/>
          <p:cNvSpPr txBox="1">
            <a:spLocks/>
          </p:cNvSpPr>
          <p:nvPr userDrawn="1"/>
        </p:nvSpPr>
        <p:spPr>
          <a:xfrm>
            <a:off x="0" y="0"/>
            <a:ext cx="12192000" cy="686752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cap="all" dirty="0">
              <a:solidFill>
                <a:schemeClr val="bg1"/>
              </a:solidFill>
              <a:latin typeface="Century Gothic" panose="020B0502020202020204" pitchFamily="34" charset="0"/>
              <a:ea typeface="ＭＳ Ｐゴシック" charset="0"/>
              <a:sym typeface="Trebuchet MS"/>
            </a:endParaRPr>
          </a:p>
          <a:p>
            <a:endParaRPr lang="fr-FR" cap="all" dirty="0">
              <a:solidFill>
                <a:schemeClr val="bg1"/>
              </a:solidFill>
              <a:latin typeface="Century Gothic" panose="020B0502020202020204" pitchFamily="34" charset="0"/>
              <a:ea typeface="ＭＳ Ｐゴシック" charset="0"/>
              <a:sym typeface="Trebuchet MS"/>
            </a:endParaRPr>
          </a:p>
          <a:p>
            <a:endParaRPr lang="fr-FR" cap="all" dirty="0">
              <a:solidFill>
                <a:schemeClr val="bg1"/>
              </a:solidFill>
              <a:latin typeface="Century Gothic" panose="020B0502020202020204" pitchFamily="34" charset="0"/>
              <a:ea typeface="ＭＳ Ｐゴシック" charset="0"/>
              <a:sym typeface="Trebuchet MS"/>
            </a:endParaRPr>
          </a:p>
          <a:p>
            <a:endParaRPr lang="fr-FR" cap="all" dirty="0">
              <a:solidFill>
                <a:schemeClr val="bg1"/>
              </a:solidFill>
              <a:latin typeface="Century Gothic" panose="020B0502020202020204" pitchFamily="34" charset="0"/>
              <a:ea typeface="ＭＳ Ｐゴシック" charset="0"/>
              <a:sym typeface="Trebuchet M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00"/>
                    </a14:imgEffect>
                    <a14:imgEffect>
                      <a14:brightnessContrast bright="51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63" b="37844"/>
          <a:stretch/>
        </p:blipFill>
        <p:spPr>
          <a:xfrm>
            <a:off x="8027581" y="2295962"/>
            <a:ext cx="4164419" cy="4549653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44500" y="1482725"/>
            <a:ext cx="7407275" cy="4587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37601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BC50-2AA2-F447-96F0-BB106701113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BC50-2AA2-F447-96F0-BB106701113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2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BC50-2AA2-F447-96F0-BB106701113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5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BC50-2AA2-F447-96F0-BB106701113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BC50-2AA2-F447-96F0-BB106701113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 userDrawn="1"/>
        </p:nvCxnSpPr>
        <p:spPr>
          <a:xfrm>
            <a:off x="588679" y="3429007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 userDrawn="1"/>
        </p:nvSpPr>
        <p:spPr>
          <a:xfrm>
            <a:off x="547735" y="2822401"/>
            <a:ext cx="10738964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4000" cap="all" baseline="0" dirty="0"/>
              <a:t>TITRE</a:t>
            </a: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547735" y="3571312"/>
            <a:ext cx="69721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b="1" cap="all" baseline="0" dirty="0">
                <a:solidFill>
                  <a:srgbClr val="1DA1E0"/>
                </a:solidFill>
              </a:rPr>
              <a:t>Sous-titre</a:t>
            </a: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547734" y="4327738"/>
            <a:ext cx="69721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07844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BC50-2AA2-F447-96F0-BB106701113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2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BC50-2AA2-F447-96F0-BB106701113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5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BC50-2AA2-F447-96F0-BB106701113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6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1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16"/>
          <p:cNvCxnSpPr/>
          <p:nvPr/>
        </p:nvCxnSpPr>
        <p:spPr>
          <a:xfrm>
            <a:off x="0" y="6480706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1DA1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" name="Google Shape;20;p16" descr="A:\CHARTE GRAPHIQUE 2018\_CHARTE 2018\PPT\Visuels\triangle_bas_page_CORPO_pp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816600"/>
            <a:ext cx="1655763" cy="10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2828261" y="6470144"/>
            <a:ext cx="8554443" cy="38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764" y="6069893"/>
            <a:ext cx="832107" cy="7757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3" name="Google Shape;23;p16"/>
          <p:cNvSpPr txBox="1"/>
          <p:nvPr/>
        </p:nvSpPr>
        <p:spPr>
          <a:xfrm>
            <a:off x="11114299" y="6480706"/>
            <a:ext cx="536812" cy="37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44263" y="571671"/>
            <a:ext cx="10822436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0D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C90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444500" y="1592263"/>
            <a:ext cx="11426825" cy="42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7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/>
          <p:cNvCxnSpPr/>
          <p:nvPr userDrawn="1"/>
        </p:nvCxnSpPr>
        <p:spPr>
          <a:xfrm>
            <a:off x="588679" y="3429007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 userDrawn="1"/>
        </p:nvSpPr>
        <p:spPr>
          <a:xfrm>
            <a:off x="547735" y="2822401"/>
            <a:ext cx="10738964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4000" cap="all" baseline="0" dirty="0"/>
              <a:t>TITRE</a:t>
            </a: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547735" y="3571312"/>
            <a:ext cx="69721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b="1" cap="all" baseline="0" dirty="0">
                <a:solidFill>
                  <a:srgbClr val="1DA1E0"/>
                </a:solidFill>
              </a:rPr>
              <a:t>Sous-titre</a:t>
            </a:r>
          </a:p>
        </p:txBody>
      </p:sp>
      <p:sp>
        <p:nvSpPr>
          <p:cNvPr id="26" name="ZoneTexte 25"/>
          <p:cNvSpPr txBox="1"/>
          <p:nvPr userDrawn="1"/>
        </p:nvSpPr>
        <p:spPr>
          <a:xfrm>
            <a:off x="547734" y="4327738"/>
            <a:ext cx="69721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5461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588679" y="3429007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547735" y="2822401"/>
            <a:ext cx="10738964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4000" cap="all" baseline="0" dirty="0"/>
              <a:t>TITRE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547735" y="3571312"/>
            <a:ext cx="69721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b="1" cap="all" baseline="0" dirty="0">
                <a:solidFill>
                  <a:srgbClr val="1DA1E0"/>
                </a:solidFill>
              </a:rPr>
              <a:t>Sous-titre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47734" y="4327738"/>
            <a:ext cx="69721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2282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 userDrawn="1"/>
        </p:nvCxnSpPr>
        <p:spPr>
          <a:xfrm>
            <a:off x="588679" y="3429007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588679" y="3429007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547735" y="2822401"/>
            <a:ext cx="10738964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4000" cap="all" baseline="0" dirty="0"/>
              <a:t>TITRE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47735" y="3571312"/>
            <a:ext cx="69721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b="1" cap="all" baseline="0" dirty="0">
                <a:solidFill>
                  <a:srgbClr val="1DA1E0"/>
                </a:solidFill>
              </a:rPr>
              <a:t>Sous-titre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47734" y="4327738"/>
            <a:ext cx="69721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46653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>
            <a:off x="588679" y="3429007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547735" y="2822401"/>
            <a:ext cx="10738964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4000" cap="all" baseline="0" dirty="0"/>
              <a:t>TITRE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47735" y="3571312"/>
            <a:ext cx="69721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b="1" cap="all" baseline="0" dirty="0">
                <a:solidFill>
                  <a:srgbClr val="1DA1E0"/>
                </a:solidFill>
              </a:rPr>
              <a:t>Sous-titre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47734" y="4327738"/>
            <a:ext cx="69721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3925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 userDrawn="1"/>
        </p:nvCxnSpPr>
        <p:spPr>
          <a:xfrm>
            <a:off x="588679" y="3429007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 userDrawn="1"/>
        </p:nvSpPr>
        <p:spPr>
          <a:xfrm>
            <a:off x="547735" y="2822401"/>
            <a:ext cx="10738964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4000" cap="all" baseline="0" dirty="0"/>
              <a:t>TITRE</a:t>
            </a: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547735" y="3571312"/>
            <a:ext cx="69721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b="1" cap="all" baseline="0" dirty="0">
                <a:solidFill>
                  <a:srgbClr val="1DA1E0"/>
                </a:solidFill>
              </a:rPr>
              <a:t>Sous-titre</a:t>
            </a: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547734" y="4327738"/>
            <a:ext cx="69721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9757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 userDrawn="1"/>
        </p:nvCxnSpPr>
        <p:spPr>
          <a:xfrm>
            <a:off x="0" y="6480706"/>
            <a:ext cx="12192000" cy="0"/>
          </a:xfrm>
          <a:prstGeom prst="line">
            <a:avLst/>
          </a:prstGeom>
          <a:ln w="19050">
            <a:solidFill>
              <a:srgbClr val="1DA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A:\CHARTE GRAPHIQUE 2018\_CHARTE 2018\PPT\Visuels\triangle_bas_page_CORPO_pp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16600"/>
            <a:ext cx="1655763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8261" y="6470144"/>
            <a:ext cx="8554443" cy="387859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4" y="6069893"/>
            <a:ext cx="832107" cy="7757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114299" y="6480706"/>
            <a:ext cx="536812" cy="3772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9BC50-2AA2-F447-96F0-BB106701113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Espace réservé du contenu 1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12192000" cy="1065174"/>
          </a:xfrm>
          <a:prstGeom prst="rect">
            <a:avLst/>
          </a:prstGeom>
          <a:solidFill>
            <a:srgbClr val="1C90D5"/>
          </a:solidFill>
        </p:spPr>
        <p:txBody>
          <a:bodyPr>
            <a:normAutofit/>
          </a:bodyPr>
          <a:lstStyle/>
          <a:p>
            <a:pPr lvl="0"/>
            <a:r>
              <a:rPr lang="fr-FR" cap="all">
                <a:solidFill>
                  <a:schemeClr val="bg1"/>
                </a:solidFill>
                <a:latin typeface="Century Gothic" panose="020B0502020202020204" pitchFamily="34" charset="0"/>
                <a:ea typeface="ＭＳ Ｐゴシック" charset="0"/>
                <a:sym typeface="Trebuchet MS"/>
              </a:rPr>
              <a:t>Modifiez les styles du texte du masque</a:t>
            </a:r>
          </a:p>
          <a:p>
            <a:pPr lvl="1"/>
            <a:r>
              <a:rPr lang="fr-FR" cap="all">
                <a:solidFill>
                  <a:schemeClr val="bg1"/>
                </a:solidFill>
                <a:latin typeface="Century Gothic" panose="020B0502020202020204" pitchFamily="34" charset="0"/>
                <a:ea typeface="ＭＳ Ｐゴシック" charset="0"/>
                <a:sym typeface="Trebuchet MS"/>
              </a:rPr>
              <a:t>Deuxième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44263" y="571671"/>
            <a:ext cx="10822436" cy="6588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444500" y="1560513"/>
            <a:ext cx="11379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6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12192000" cy="1065174"/>
          </a:xfrm>
          <a:prstGeom prst="rect">
            <a:avLst/>
          </a:prstGeom>
          <a:solidFill>
            <a:srgbClr val="1C90D5"/>
          </a:solidFill>
        </p:spPr>
        <p:txBody>
          <a:bodyPr>
            <a:normAutofit/>
          </a:bodyPr>
          <a:lstStyle/>
          <a:p>
            <a:pPr lvl="0"/>
            <a:r>
              <a:rPr lang="fr-FR" cap="all">
                <a:solidFill>
                  <a:schemeClr val="bg1"/>
                </a:solidFill>
                <a:latin typeface="Century Gothic" panose="020B0502020202020204" pitchFamily="34" charset="0"/>
                <a:ea typeface="ＭＳ Ｐゴシック" charset="0"/>
                <a:sym typeface="Trebuchet MS"/>
              </a:rPr>
              <a:t>Modifiez les styles du texte du masque</a:t>
            </a:r>
          </a:p>
          <a:p>
            <a:pPr lvl="1"/>
            <a:r>
              <a:rPr lang="fr-FR" cap="all">
                <a:solidFill>
                  <a:schemeClr val="bg1"/>
                </a:solidFill>
                <a:latin typeface="Century Gothic" panose="020B0502020202020204" pitchFamily="34" charset="0"/>
                <a:ea typeface="ＭＳ Ｐゴシック" charset="0"/>
                <a:sym typeface="Trebuchet MS"/>
              </a:rPr>
              <a:t>Deuxième niveau</a:t>
            </a: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0" y="6480706"/>
            <a:ext cx="12192000" cy="0"/>
          </a:xfrm>
          <a:prstGeom prst="line">
            <a:avLst/>
          </a:prstGeom>
          <a:ln w="19050">
            <a:solidFill>
              <a:srgbClr val="1DA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A:\CHARTE GRAPHIQUE 2018\_CHARTE 2018\PPT\Visuels\triangle_bas_page_CORPO_pp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16600"/>
            <a:ext cx="1655763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8261" y="6470144"/>
            <a:ext cx="8554443" cy="387859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4" y="6069893"/>
            <a:ext cx="832107" cy="7757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114299" y="6480706"/>
            <a:ext cx="536812" cy="3772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D9BC50-2AA2-F447-96F0-BB106701113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444500" y="1560513"/>
            <a:ext cx="11379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44263" y="571671"/>
            <a:ext cx="10822436" cy="6588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560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9BC50-2AA2-F447-96F0-BB106701113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79" r:id="rId4"/>
    <p:sldLayoutId id="2147483681" r:id="rId5"/>
    <p:sldLayoutId id="2147483680" r:id="rId6"/>
    <p:sldLayoutId id="2147483682" r:id="rId7"/>
    <p:sldLayoutId id="2147483676" r:id="rId8"/>
    <p:sldLayoutId id="2147483686" r:id="rId9"/>
    <p:sldLayoutId id="2147483683" r:id="rId10"/>
    <p:sldLayoutId id="2147483684" r:id="rId11"/>
    <p:sldLayoutId id="2147483650" r:id="rId12"/>
    <p:sldLayoutId id="2147483651" r:id="rId13"/>
    <p:sldLayoutId id="2147483685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87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2983" y="1702677"/>
            <a:ext cx="10339013" cy="5156179"/>
          </a:xfrm>
          <a:prstGeom prst="rect">
            <a:avLst/>
          </a:prstGeom>
        </p:spPr>
      </p:pic>
      <p:pic>
        <p:nvPicPr>
          <p:cNvPr id="2" name="Picture 2" descr="C:\Users\durandv\Pictures\TEMPLATE_PPT_V2\fond_1re_CORPO_ppt_F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7"/>
            <a:ext cx="1218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588679" y="3429007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47735" y="2822401"/>
            <a:ext cx="10738964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4000" cap="all" dirty="0"/>
              <a:t>TROUVE TA VOIE</a:t>
            </a:r>
            <a:endParaRPr lang="fr-FR" sz="4000" cap="all" baseline="0" dirty="0"/>
          </a:p>
        </p:txBody>
      </p:sp>
      <p:sp>
        <p:nvSpPr>
          <p:cNvPr id="10" name="ZoneTexte 9"/>
          <p:cNvSpPr txBox="1"/>
          <p:nvPr/>
        </p:nvSpPr>
        <p:spPr>
          <a:xfrm>
            <a:off x="547735" y="3571312"/>
            <a:ext cx="69721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b="1" cap="all" dirty="0">
                <a:solidFill>
                  <a:srgbClr val="1DA1E0"/>
                </a:solidFill>
              </a:rPr>
              <a:t>INFORMATION</a:t>
            </a:r>
            <a:endParaRPr lang="fr-FR" sz="2400" b="1" cap="all" baseline="0" dirty="0">
              <a:solidFill>
                <a:srgbClr val="1DA1E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5" t="54151" r="10526" b="11940"/>
          <a:stretch/>
        </p:blipFill>
        <p:spPr bwMode="auto">
          <a:xfrm>
            <a:off x="9232358" y="155309"/>
            <a:ext cx="2956468" cy="139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2DEE377-407F-43A7-824B-3C07B1A51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27" y="380541"/>
            <a:ext cx="2407585" cy="16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7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F18A3E-F673-4327-8932-825EB14C31EF}"/>
              </a:ext>
            </a:extLst>
          </p:cNvPr>
          <p:cNvSpPr/>
          <p:nvPr/>
        </p:nvSpPr>
        <p:spPr>
          <a:xfrm>
            <a:off x="429937" y="2452956"/>
            <a:ext cx="1046420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Un dispositif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co-construit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avec le rectorat de Versailles :</a:t>
            </a:r>
          </a:p>
          <a:p>
            <a:pPr marL="457200" indent="-457200">
              <a:spcAft>
                <a:spcPts val="600"/>
              </a:spcAft>
              <a:buClr>
                <a:srgbClr val="557083"/>
              </a:buClr>
              <a:buFont typeface="Courier New" panose="02070309020205020404" pitchFamily="49" charset="0"/>
              <a:buChar char="o"/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Qui aide les </a:t>
            </a:r>
            <a:r>
              <a:rPr lang="fr-FR" sz="3200" b="1" dirty="0">
                <a:solidFill>
                  <a:srgbClr val="44A2A4"/>
                </a:solidFill>
                <a:latin typeface="Arial" pitchFamily="34" charset="0"/>
                <a:cs typeface="Arial" pitchFamily="34" charset="0"/>
              </a:rPr>
              <a:t>élèves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dans leurs choix d’orientation </a:t>
            </a:r>
          </a:p>
          <a:p>
            <a:pPr marL="457200" indent="-457200">
              <a:spcAft>
                <a:spcPts val="600"/>
              </a:spcAft>
              <a:buClr>
                <a:srgbClr val="557083"/>
              </a:buClr>
              <a:buFont typeface="Courier New" panose="02070309020205020404" pitchFamily="49" charset="0"/>
              <a:buChar char="o"/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Et qui outille les </a:t>
            </a:r>
            <a:r>
              <a:rPr lang="fr-FR" sz="3200" b="1" dirty="0">
                <a:solidFill>
                  <a:srgbClr val="44A2A4"/>
                </a:solidFill>
                <a:latin typeface="Arial" pitchFamily="34" charset="0"/>
                <a:cs typeface="Arial" pitchFamily="34" charset="0"/>
              </a:rPr>
              <a:t>équipes éducatives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pour </a:t>
            </a:r>
          </a:p>
          <a:p>
            <a:pPr>
              <a:spcAft>
                <a:spcPts val="600"/>
              </a:spcAft>
              <a:buClr>
                <a:srgbClr val="557083"/>
              </a:buClr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l’accompagnement à l’orientation</a:t>
            </a:r>
          </a:p>
        </p:txBody>
      </p:sp>
      <p:pic>
        <p:nvPicPr>
          <p:cNvPr id="4098" name="Picture 2" descr="C:\Users\ER\Desktop\#TTV\#TTV\COM_#TTV\Logos\TrouveTaVoi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29" y="917812"/>
            <a:ext cx="3775350" cy="10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9C79873-F684-4B52-899A-52ACDFA4F94F}"/>
              </a:ext>
            </a:extLst>
          </p:cNvPr>
          <p:cNvSpPr txBox="1"/>
          <p:nvPr/>
        </p:nvSpPr>
        <p:spPr>
          <a:xfrm>
            <a:off x="3934479" y="5927251"/>
            <a:ext cx="8257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Evidemment gratuit pour les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5327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Dispositif des cordées de la réussite</a:t>
            </a:r>
          </a:p>
        </p:txBody>
      </p:sp>
      <p:pic>
        <p:nvPicPr>
          <p:cNvPr id="1026" name="Picture 2" descr="Objectif 2019 pour le Syndicat national des Guides de montagne : faire  baisser de 50 % le nombre d'acci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1436" y="1421551"/>
            <a:ext cx="8080185" cy="457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 CORDEES DE LA REUSSITE - ACADEMIE DE LILLE NORD PAS DE CALAIS HAUT DE  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7" y="2606722"/>
            <a:ext cx="1878097" cy="17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80179" y="5216308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Secondaire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409295" y="5077809"/>
            <a:ext cx="182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Enseignement supérieur</a:t>
            </a:r>
          </a:p>
        </p:txBody>
      </p:sp>
      <p:sp>
        <p:nvSpPr>
          <p:cNvPr id="8" name="ZoneTexte 7"/>
          <p:cNvSpPr txBox="1"/>
          <p:nvPr/>
        </p:nvSpPr>
        <p:spPr>
          <a:xfrm rot="5620111">
            <a:off x="9387616" y="2732963"/>
            <a:ext cx="1078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>
                    <a:lumMod val="75000"/>
                  </a:schemeClr>
                </a:solidFill>
              </a:rPr>
              <a:t>ESSEC</a:t>
            </a:r>
          </a:p>
        </p:txBody>
      </p:sp>
      <p:pic>
        <p:nvPicPr>
          <p:cNvPr id="1030" name="Picture 6" descr="TrouveTaVoie : un accompagnement collectif dans les collèges et les lycées  - Centre Egalité des Chances de l'ESS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42" y="3723331"/>
            <a:ext cx="151447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 rot="19343678">
            <a:off x="7471221" y="3695930"/>
            <a:ext cx="112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Attendus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65313" y="4183773"/>
            <a:ext cx="112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Parcours</a:t>
            </a:r>
          </a:p>
        </p:txBody>
      </p:sp>
    </p:spTree>
    <p:extLst>
      <p:ext uri="{BB962C8B-B14F-4D97-AF65-F5344CB8AC3E}">
        <p14:creationId xmlns:p14="http://schemas.microsoft.com/office/powerpoint/2010/main" val="26529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Résultat de recherche d'images pour &quot;tour de table&quot;">
            <a:extLst>
              <a:ext uri="{FF2B5EF4-FFF2-40B4-BE49-F238E27FC236}">
                <a16:creationId xmlns:a16="http://schemas.microsoft.com/office/drawing/2014/main" id="{BBBC4432-67E3-4F9F-A1D3-401F26D65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3064" b="20515"/>
          <a:stretch/>
        </p:blipFill>
        <p:spPr bwMode="auto">
          <a:xfrm>
            <a:off x="1645479" y="1150912"/>
            <a:ext cx="6458673" cy="172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ER\Desktop\#TTV\#TTV\COM_#TTV\Logos\TrouveTaVoi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946" y="5558307"/>
            <a:ext cx="2069422" cy="5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22851" y="1592220"/>
            <a:ext cx="1501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Besoins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26591" y="2112812"/>
            <a:ext cx="144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Moyens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79872" y="1657671"/>
            <a:ext cx="1501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Actions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49536" y="1888504"/>
            <a:ext cx="161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Acteurs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Trouve Ta Voie, en complément / illustration de l’existant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D7EE15-2A22-446A-AB2E-028EB467B151}"/>
              </a:ext>
            </a:extLst>
          </p:cNvPr>
          <p:cNvSpPr txBox="1"/>
          <p:nvPr/>
        </p:nvSpPr>
        <p:spPr>
          <a:xfrm>
            <a:off x="5854019" y="1823053"/>
            <a:ext cx="225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Partenariats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C63924B-C7F5-450D-99AC-8875BC0A2D24}"/>
              </a:ext>
            </a:extLst>
          </p:cNvPr>
          <p:cNvGrpSpPr/>
          <p:nvPr/>
        </p:nvGrpSpPr>
        <p:grpSpPr>
          <a:xfrm>
            <a:off x="656360" y="2516167"/>
            <a:ext cx="7720310" cy="3325479"/>
            <a:chOff x="656360" y="2516167"/>
            <a:chExt cx="7720310" cy="332547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112096C-71FD-4A08-AA51-E4E5A5B12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023" t="22465" r="18055" b="8881"/>
            <a:stretch/>
          </p:blipFill>
          <p:spPr>
            <a:xfrm>
              <a:off x="2487293" y="2951544"/>
              <a:ext cx="4110277" cy="285306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D2E51FF-FF62-4AFB-B45C-FDC918686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7841" t="9443" r="9518" b="7926"/>
            <a:stretch/>
          </p:blipFill>
          <p:spPr>
            <a:xfrm flipH="1">
              <a:off x="656360" y="2846119"/>
              <a:ext cx="1978238" cy="2986269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4634847-0783-46FA-A0D6-1ACEA036E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602" t="9443" r="58122" b="7926"/>
            <a:stretch/>
          </p:blipFill>
          <p:spPr>
            <a:xfrm flipH="1">
              <a:off x="6400801" y="2516167"/>
              <a:ext cx="1975869" cy="3325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08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/>
          <p:nvPr/>
        </p:nvSpPr>
        <p:spPr>
          <a:xfrm>
            <a:off x="812300" y="1100650"/>
            <a:ext cx="46740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1DA1E0"/>
                </a:solidFill>
              </a:rPr>
              <a:t>SE CONNAÎTRE</a:t>
            </a:r>
            <a:endParaRPr sz="1800" b="1" dirty="0">
              <a:solidFill>
                <a:srgbClr val="1DA1E0"/>
              </a:solidFill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Pourquoi se connaître  ?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Viser loin 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 err="1">
                <a:solidFill>
                  <a:schemeClr val="dk1"/>
                </a:solidFill>
              </a:rPr>
              <a:t>Tou.te.s</a:t>
            </a:r>
            <a:r>
              <a:rPr lang="fr-FR" sz="1600" dirty="0">
                <a:solidFill>
                  <a:schemeClr val="dk1"/>
                </a:solidFill>
              </a:rPr>
              <a:t> </a:t>
            </a:r>
            <a:r>
              <a:rPr lang="fr-FR" sz="1600" dirty="0" err="1">
                <a:solidFill>
                  <a:schemeClr val="dk1"/>
                </a:solidFill>
              </a:rPr>
              <a:t>intelligent.e.s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Apprendre à sa façon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Oser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Les compétences transversales</a:t>
            </a:r>
            <a:endParaRPr sz="1600" dirty="0"/>
          </a:p>
        </p:txBody>
      </p:sp>
      <p:sp>
        <p:nvSpPr>
          <p:cNvPr id="213" name="Google Shape;213;p7"/>
          <p:cNvSpPr txBox="1"/>
          <p:nvPr/>
        </p:nvSpPr>
        <p:spPr>
          <a:xfrm>
            <a:off x="5882175" y="1106650"/>
            <a:ext cx="5983500" cy="21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3300"/>
                </a:solidFill>
              </a:rPr>
              <a:t>CONNAÎTRE LE CHAMP DES POSSIBLE </a:t>
            </a:r>
            <a:endParaRPr sz="1800" b="1" dirty="0">
              <a:solidFill>
                <a:srgbClr val="FF33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FF3300"/>
                </a:solidFill>
              </a:rPr>
              <a:t>ET CHOISIR</a:t>
            </a:r>
          </a:p>
          <a:p>
            <a:pPr marL="457200" lvl="0" indent="-330200">
              <a:buClr>
                <a:prstClr val="black"/>
              </a:buClr>
              <a:buSzPts val="1600"/>
              <a:buFontTx/>
              <a:buChar char="●"/>
            </a:pPr>
            <a:r>
              <a:rPr lang="fr-FR" sz="1600" dirty="0">
                <a:solidFill>
                  <a:prstClr val="black"/>
                </a:solidFill>
              </a:rPr>
              <a:t>La filière professionnelle</a:t>
            </a:r>
            <a:endParaRPr sz="1800" b="1" dirty="0">
              <a:solidFill>
                <a:srgbClr val="FF3300"/>
              </a:solidFill>
            </a:endParaRPr>
          </a:p>
          <a:p>
            <a:pPr marL="457200" indent="-330200">
              <a:buClr>
                <a:schemeClr val="dk1"/>
              </a:buClr>
              <a:buSzPts val="1600"/>
              <a:buFontTx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La première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Le post-bac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L’université, la </a:t>
            </a:r>
            <a:r>
              <a:rPr lang="fr-FR" sz="1600" dirty="0" err="1">
                <a:solidFill>
                  <a:schemeClr val="dk1"/>
                </a:solidFill>
              </a:rPr>
              <a:t>sts</a:t>
            </a:r>
            <a:r>
              <a:rPr lang="fr-FR" sz="1600" dirty="0">
                <a:solidFill>
                  <a:schemeClr val="dk1"/>
                </a:solidFill>
              </a:rPr>
              <a:t>, l’iut, la prépa</a:t>
            </a:r>
          </a:p>
          <a:p>
            <a:pPr marL="457200" lvl="0" indent="-330200"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L’alternance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Choisir</a:t>
            </a:r>
            <a:endParaRPr sz="1600" dirty="0"/>
          </a:p>
        </p:txBody>
      </p:sp>
      <p:sp>
        <p:nvSpPr>
          <p:cNvPr id="214" name="Google Shape;214;p7"/>
          <p:cNvSpPr txBox="1"/>
          <p:nvPr/>
        </p:nvSpPr>
        <p:spPr>
          <a:xfrm>
            <a:off x="5882175" y="3852900"/>
            <a:ext cx="46740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351C75"/>
                </a:solidFill>
              </a:rPr>
              <a:t>ANTICIPER</a:t>
            </a:r>
            <a:endParaRPr dirty="0">
              <a:solidFill>
                <a:srgbClr val="351C75"/>
              </a:solidFill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Méthodologie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Le monde de l’entreprise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L’aspect matériel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FR" sz="1600" dirty="0" err="1">
                <a:solidFill>
                  <a:schemeClr val="dk1"/>
                </a:solidFill>
              </a:rPr>
              <a:t>Le.s</a:t>
            </a:r>
            <a:r>
              <a:rPr lang="fr-FR" sz="1600" dirty="0">
                <a:solidFill>
                  <a:schemeClr val="dk1"/>
                </a:solidFill>
              </a:rPr>
              <a:t> </a:t>
            </a:r>
            <a:r>
              <a:rPr lang="fr-FR" sz="1600" dirty="0" err="1">
                <a:solidFill>
                  <a:schemeClr val="dk1"/>
                </a:solidFill>
              </a:rPr>
              <a:t>réseau.x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7"/>
          <p:cNvSpPr txBox="1"/>
          <p:nvPr/>
        </p:nvSpPr>
        <p:spPr>
          <a:xfrm>
            <a:off x="812300" y="3823800"/>
            <a:ext cx="46740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8080"/>
                </a:solidFill>
              </a:rPr>
              <a:t>DÉCROCHER SA PLACE</a:t>
            </a:r>
            <a:endParaRPr sz="1800" b="1" dirty="0">
              <a:solidFill>
                <a:srgbClr val="008080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Le dossier scolaire</a:t>
            </a:r>
            <a:endParaRPr sz="1600" dirty="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cv et lettre de motivation</a:t>
            </a:r>
            <a:endParaRPr sz="1600" dirty="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L’entretien</a:t>
            </a:r>
            <a:endParaRPr sz="1600" dirty="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Les concours</a:t>
            </a:r>
            <a:endParaRPr sz="1600" dirty="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 dirty="0">
                <a:solidFill>
                  <a:schemeClr val="dk1"/>
                </a:solidFill>
              </a:rPr>
              <a:t>L’insertion professionnelle</a:t>
            </a:r>
            <a:endParaRPr sz="1600" dirty="0">
              <a:solidFill>
                <a:schemeClr val="dk1"/>
              </a:solidFill>
            </a:endParaRPr>
          </a:p>
        </p:txBody>
      </p:sp>
      <p:cxnSp>
        <p:nvCxnSpPr>
          <p:cNvPr id="216" name="Google Shape;216;p7"/>
          <p:cNvCxnSpPr/>
          <p:nvPr/>
        </p:nvCxnSpPr>
        <p:spPr>
          <a:xfrm flipH="1">
            <a:off x="5300075" y="1145225"/>
            <a:ext cx="13200" cy="5046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7"/>
          <p:cNvCxnSpPr/>
          <p:nvPr/>
        </p:nvCxnSpPr>
        <p:spPr>
          <a:xfrm rot="10800000" flipH="1">
            <a:off x="705775" y="3713950"/>
            <a:ext cx="10786500" cy="132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44263" y="285063"/>
            <a:ext cx="10822436" cy="658812"/>
          </a:xfrm>
        </p:spPr>
        <p:txBody>
          <a:bodyPr/>
          <a:lstStyle/>
          <a:p>
            <a:r>
              <a:rPr lang="fr-FR" dirty="0"/>
              <a:t>Une organisation en quatre thématiques</a:t>
            </a:r>
          </a:p>
        </p:txBody>
      </p:sp>
    </p:spTree>
    <p:extLst>
      <p:ext uri="{BB962C8B-B14F-4D97-AF65-F5344CB8AC3E}">
        <p14:creationId xmlns:p14="http://schemas.microsoft.com/office/powerpoint/2010/main" val="238030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10824" y="5232820"/>
            <a:ext cx="2769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Des vidéos (70)</a:t>
            </a:r>
            <a:r>
              <a:rPr lang="fr-FR" dirty="0"/>
              <a:t> 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663247" y="2153813"/>
            <a:ext cx="4248724" cy="3030900"/>
            <a:chOff x="1821000" y="2765547"/>
            <a:chExt cx="3819035" cy="266367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t="4583" r="10278" b="4583"/>
            <a:stretch/>
          </p:blipFill>
          <p:spPr bwMode="auto">
            <a:xfrm>
              <a:off x="1821000" y="2765547"/>
              <a:ext cx="3819035" cy="266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2" t="13289" r="31977" b="9641"/>
            <a:stretch/>
          </p:blipFill>
          <p:spPr bwMode="auto">
            <a:xfrm>
              <a:off x="2120833" y="3011279"/>
              <a:ext cx="2498464" cy="22722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e 19"/>
          <p:cNvGrpSpPr/>
          <p:nvPr/>
        </p:nvGrpSpPr>
        <p:grpSpPr>
          <a:xfrm>
            <a:off x="5352393" y="1028608"/>
            <a:ext cx="4807997" cy="4232430"/>
            <a:chOff x="5699234" y="1040181"/>
            <a:chExt cx="4807997" cy="423243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1" t="16821" r="45981" b="6016"/>
            <a:stretch/>
          </p:blipFill>
          <p:spPr bwMode="auto">
            <a:xfrm rot="378887">
              <a:off x="7437235" y="1040181"/>
              <a:ext cx="3069996" cy="42324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5699234" y="2690437"/>
              <a:ext cx="7409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500" b="1" dirty="0"/>
                <a:t>+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737724" y="5470726"/>
            <a:ext cx="5754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Des pistes d’animations pédagogiques proposées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BD8926-CCC1-46F5-8EFB-96BD23EF3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 principe</a:t>
            </a:r>
          </a:p>
        </p:txBody>
      </p:sp>
    </p:spTree>
    <p:extLst>
      <p:ext uri="{BB962C8B-B14F-4D97-AF65-F5344CB8AC3E}">
        <p14:creationId xmlns:p14="http://schemas.microsoft.com/office/powerpoint/2010/main" val="34747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2652733" y="1068953"/>
            <a:ext cx="6068180" cy="5334008"/>
            <a:chOff x="1907704" y="1412776"/>
            <a:chExt cx="5675502" cy="498884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2" t="13289" r="31977" b="9641"/>
            <a:stretch/>
          </p:blipFill>
          <p:spPr bwMode="auto">
            <a:xfrm>
              <a:off x="4810865" y="3856114"/>
              <a:ext cx="2532904" cy="2420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5036036" y="5979096"/>
              <a:ext cx="2157043" cy="37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Saynètes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85" t="25396" r="46036" b="21454"/>
            <a:stretch/>
          </p:blipFill>
          <p:spPr bwMode="auto">
            <a:xfrm>
              <a:off x="4920975" y="1412776"/>
              <a:ext cx="2172444" cy="22543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4571430" y="3274494"/>
              <a:ext cx="3011776" cy="37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Animations</a:t>
              </a: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20" t="610" r="30449" b="47711"/>
            <a:stretch/>
          </p:blipFill>
          <p:spPr bwMode="auto">
            <a:xfrm>
              <a:off x="1907704" y="3850929"/>
              <a:ext cx="2400722" cy="23700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1959246" y="6027397"/>
              <a:ext cx="2341339" cy="37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Expert.e.s</a:t>
              </a: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8" t="3853" r="42075" b="26875"/>
            <a:stretch/>
          </p:blipFill>
          <p:spPr bwMode="auto">
            <a:xfrm>
              <a:off x="2041328" y="1412776"/>
              <a:ext cx="2291562" cy="22375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2290951" y="3316922"/>
              <a:ext cx="1941019" cy="37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Témoins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16604" r="46743" b="6176"/>
          <a:stretch/>
        </p:blipFill>
        <p:spPr bwMode="auto">
          <a:xfrm rot="1333473">
            <a:off x="9011967" y="431489"/>
            <a:ext cx="2240934" cy="316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Quatre formats de vidéos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5500758" y="1068953"/>
            <a:ext cx="0" cy="5140879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52733" y="3547549"/>
            <a:ext cx="5812177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2" t="19217" r="40001" b="8769"/>
          <a:stretch/>
        </p:blipFill>
        <p:spPr bwMode="auto">
          <a:xfrm>
            <a:off x="8115217" y="507245"/>
            <a:ext cx="3259763" cy="58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Arrow Sortie Droit - Images vectorielles gratuites sur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59" y="3494866"/>
            <a:ext cx="950142" cy="72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444263" y="571671"/>
            <a:ext cx="6502447" cy="658812"/>
          </a:xfrm>
        </p:spPr>
        <p:txBody>
          <a:bodyPr/>
          <a:lstStyle/>
          <a:p>
            <a:r>
              <a:rPr lang="fr-FR" dirty="0"/>
              <a:t>Parcours Grand oral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2247F24-B737-4B45-BD2E-920375B323E2}"/>
              </a:ext>
            </a:extLst>
          </p:cNvPr>
          <p:cNvGrpSpPr/>
          <p:nvPr/>
        </p:nvGrpSpPr>
        <p:grpSpPr>
          <a:xfrm>
            <a:off x="508499" y="1756656"/>
            <a:ext cx="6438211" cy="4110744"/>
            <a:chOff x="508499" y="1756656"/>
            <a:chExt cx="6438211" cy="411074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6DD9AFC-A7BC-479B-B444-F52E018DA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989" t="8336" r="20493" b="13889"/>
            <a:stretch/>
          </p:blipFill>
          <p:spPr>
            <a:xfrm>
              <a:off x="508499" y="1756656"/>
              <a:ext cx="6438211" cy="4110744"/>
            </a:xfrm>
            <a:prstGeom prst="rect">
              <a:avLst/>
            </a:prstGeom>
          </p:spPr>
        </p:pic>
        <p:grpSp>
          <p:nvGrpSpPr>
            <p:cNvPr id="6" name="Groupe 5"/>
            <p:cNvGrpSpPr/>
            <p:nvPr/>
          </p:nvGrpSpPr>
          <p:grpSpPr>
            <a:xfrm>
              <a:off x="887390" y="5140973"/>
              <a:ext cx="625163" cy="358970"/>
              <a:chOff x="7345559" y="4947121"/>
              <a:chExt cx="625163" cy="358970"/>
            </a:xfrm>
          </p:grpSpPr>
          <p:sp>
            <p:nvSpPr>
              <p:cNvPr id="7" name="Triangle isocèle 6"/>
              <p:cNvSpPr/>
              <p:nvPr/>
            </p:nvSpPr>
            <p:spPr>
              <a:xfrm rot="5400000">
                <a:off x="7638628" y="4971720"/>
                <a:ext cx="356694" cy="30749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480224" y="4947121"/>
                <a:ext cx="58616" cy="3566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45559" y="4949397"/>
                <a:ext cx="58616" cy="3566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3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2811438" y="3840944"/>
            <a:ext cx="3188197" cy="960224"/>
          </a:xfrm>
        </p:spPr>
        <p:txBody>
          <a:bodyPr/>
          <a:lstStyle/>
          <a:p>
            <a:pPr marL="0" indent="0">
              <a:buNone/>
            </a:pPr>
            <a:r>
              <a:rPr lang="fr-FR" sz="4800" dirty="0">
                <a:solidFill>
                  <a:schemeClr val="bg1">
                    <a:lumMod val="95000"/>
                  </a:schemeClr>
                </a:solidFill>
              </a:rPr>
              <a:t>Merci !</a:t>
            </a:r>
          </a:p>
        </p:txBody>
      </p:sp>
      <p:pic>
        <p:nvPicPr>
          <p:cNvPr id="3074" name="Picture 2" descr="C:\Users\ER\Downloads\avion_burn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8" y="2371634"/>
            <a:ext cx="2221822" cy="21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831;p88"/>
          <p:cNvSpPr txBox="1"/>
          <p:nvPr/>
        </p:nvSpPr>
        <p:spPr>
          <a:xfrm>
            <a:off x="178051" y="5430829"/>
            <a:ext cx="7394324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solidFill>
                  <a:schemeClr val="bg1">
                    <a:lumMod val="9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centre-edc@essec.edu</a:t>
            </a:r>
            <a:endParaRPr sz="5400" dirty="0">
              <a:solidFill>
                <a:schemeClr val="bg1">
                  <a:lumMod val="95000"/>
                </a:schemeClr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410" name="Picture 2" descr="C:\Users\ER\Desktop\TrouveTaVoie_logo_version_fd_fonc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82" y="587896"/>
            <a:ext cx="5415010" cy="14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07249"/>
      </p:ext>
    </p:extLst>
  </p:cSld>
  <p:clrMapOvr>
    <a:masterClrMapping/>
  </p:clrMapOvr>
</p:sld>
</file>

<file path=ppt/theme/theme1.xml><?xml version="1.0" encoding="utf-8"?>
<a:theme xmlns:a="http://schemas.openxmlformats.org/drawingml/2006/main" name="Charente_05_19">
  <a:themeElements>
    <a:clrScheme name="BLEU ESSEC 2018">
      <a:dk1>
        <a:sysClr val="windowText" lastClr="000000"/>
      </a:dk1>
      <a:lt1>
        <a:sysClr val="window" lastClr="FFFFFF"/>
      </a:lt1>
      <a:dk2>
        <a:srgbClr val="1C90D5"/>
      </a:dk2>
      <a:lt2>
        <a:srgbClr val="BCBCBC"/>
      </a:lt2>
      <a:accent1>
        <a:srgbClr val="00ABE4"/>
      </a:accent1>
      <a:accent2>
        <a:srgbClr val="B0D8F0"/>
      </a:accent2>
      <a:accent3>
        <a:srgbClr val="D2E9F7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Charente_05_19</Template>
  <TotalTime>2684</TotalTime>
  <Words>186</Words>
  <Application>Microsoft Office PowerPoint</Application>
  <PresentationFormat>Grand écran</PresentationFormat>
  <Paragraphs>60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Questrial</vt:lpstr>
      <vt:lpstr>Charente_05_19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</dc:creator>
  <cp:lastModifiedBy>Philippe DIVE</cp:lastModifiedBy>
  <cp:revision>252</cp:revision>
  <cp:lastPrinted>2018-01-27T06:42:36Z</cp:lastPrinted>
  <dcterms:created xsi:type="dcterms:W3CDTF">2019-05-07T14:00:18Z</dcterms:created>
  <dcterms:modified xsi:type="dcterms:W3CDTF">2021-03-14T13:22:33Z</dcterms:modified>
</cp:coreProperties>
</file>