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 id="2147483663" r:id="rId5"/>
    <p:sldMasterId id="2147483681" r:id="rId6"/>
  </p:sldMasterIdLst>
  <p:notesMasterIdLst>
    <p:notesMasterId r:id="rId17"/>
  </p:notesMasterIdLst>
  <p:handoutMasterIdLst>
    <p:handoutMasterId r:id="rId18"/>
  </p:handoutMasterIdLst>
  <p:sldIdLst>
    <p:sldId id="289" r:id="rId7"/>
    <p:sldId id="290" r:id="rId8"/>
    <p:sldId id="306" r:id="rId9"/>
    <p:sldId id="310" r:id="rId10"/>
    <p:sldId id="307" r:id="rId11"/>
    <p:sldId id="309" r:id="rId12"/>
    <p:sldId id="308" r:id="rId13"/>
    <p:sldId id="311" r:id="rId14"/>
    <p:sldId id="312" r:id="rId15"/>
    <p:sldId id="313" r:id="rId16"/>
  </p:sldIdLst>
  <p:sldSz cx="9144000" cy="6858000" type="screen4x3"/>
  <p:notesSz cx="6889750" cy="967105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46" userDrawn="1">
          <p15:clr>
            <a:srgbClr val="A4A3A4"/>
          </p15:clr>
        </p15:guide>
        <p15:guide id="2" pos="217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dier MICHEL" initials="DM" lastIdx="12" clrIdx="0"/>
  <p:cmAuthor id="1" name="Jean-Michel Paguet" initials="jmp" lastIdx="7" clrIdx="1"/>
  <p:cmAuthor id="2" name="Christine Gaubert-Macon" initials="CGM"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66"/>
    <a:srgbClr val="990000"/>
    <a:srgbClr val="9B008A"/>
    <a:srgbClr val="A3F7C9"/>
    <a:srgbClr val="9BFFC8"/>
    <a:srgbClr val="683086"/>
    <a:srgbClr val="1A86D0"/>
    <a:srgbClr val="1FA1E5"/>
    <a:srgbClr val="78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1886" autoAdjust="0"/>
    <p:restoredTop sz="67437" autoAdjust="0"/>
  </p:normalViewPr>
  <p:slideViewPr>
    <p:cSldViewPr snapToGrid="0" snapToObjects="1">
      <p:cViewPr>
        <p:scale>
          <a:sx n="100" d="100"/>
          <a:sy n="100" d="100"/>
        </p:scale>
        <p:origin x="-72" y="13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1" d="100"/>
          <a:sy n="51" d="100"/>
        </p:scale>
        <p:origin x="2964" y="84"/>
      </p:cViewPr>
      <p:guideLst>
        <p:guide orient="horz" pos="3046"/>
        <p:guide pos="217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08B798-3615-41DE-9EF9-FF2D544D2D2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fr-FR"/>
        </a:p>
      </dgm:t>
    </dgm:pt>
    <dgm:pt modelId="{49358A9C-8607-44B2-AFBF-9AFED9AA3EA6}">
      <dgm:prSet phldrT="[Texte]" custT="1"/>
      <dgm:spPr/>
      <dgm:t>
        <a:bodyPr/>
        <a:lstStyle/>
        <a:p>
          <a:pPr>
            <a:spcAft>
              <a:spcPts val="0"/>
            </a:spcAft>
          </a:pPr>
          <a:r>
            <a:rPr lang="fr-FR" sz="900" dirty="0" smtClean="0"/>
            <a:t>Programme de première : </a:t>
          </a:r>
        </a:p>
        <a:p>
          <a:pPr>
            <a:spcAft>
              <a:spcPts val="0"/>
            </a:spcAft>
          </a:pPr>
          <a:r>
            <a:rPr lang="fr-FR" sz="900" dirty="0" smtClean="0"/>
            <a:t>Peut-on mesurer la contribution de chaque acteur à la création de valeur ?</a:t>
          </a:r>
        </a:p>
        <a:p>
          <a:pPr>
            <a:spcAft>
              <a:spcPts val="0"/>
            </a:spcAft>
          </a:pPr>
          <a:r>
            <a:rPr lang="fr-FR" sz="900" dirty="0" smtClean="0"/>
            <a:t>La création de valeur conduit-elle toujours à une performance globale ?</a:t>
          </a:r>
        </a:p>
        <a:p>
          <a:pPr>
            <a:spcAft>
              <a:spcPts val="0"/>
            </a:spcAft>
          </a:pPr>
          <a:r>
            <a:rPr lang="fr-FR" sz="900" dirty="0" smtClean="0"/>
            <a:t>Quelle prise en compte du temps dans la gestion de l’organisation ? </a:t>
          </a:r>
          <a:endParaRPr lang="fr-FR" sz="900" dirty="0"/>
        </a:p>
      </dgm:t>
    </dgm:pt>
    <dgm:pt modelId="{DA09B44C-BD9E-40F3-8337-56887E0DF06C}" type="parTrans" cxnId="{49B4E881-E306-47EF-9F0A-13215E486BA5}">
      <dgm:prSet/>
      <dgm:spPr/>
      <dgm:t>
        <a:bodyPr/>
        <a:lstStyle/>
        <a:p>
          <a:endParaRPr lang="fr-FR"/>
        </a:p>
      </dgm:t>
    </dgm:pt>
    <dgm:pt modelId="{9F752693-784E-4588-B7E5-87CB4C04EC7D}" type="sibTrans" cxnId="{49B4E881-E306-47EF-9F0A-13215E486BA5}">
      <dgm:prSet/>
      <dgm:spPr/>
      <dgm:t>
        <a:bodyPr/>
        <a:lstStyle/>
        <a:p>
          <a:endParaRPr lang="fr-FR"/>
        </a:p>
      </dgm:t>
    </dgm:pt>
    <dgm:pt modelId="{C34D7C66-9FE1-434C-8758-BFD59DB99005}">
      <dgm:prSet phldrT="[Texte]"/>
      <dgm:spPr/>
      <dgm:t>
        <a:bodyPr/>
        <a:lstStyle/>
        <a:p>
          <a:r>
            <a:rPr lang="fr-FR" dirty="0" smtClean="0"/>
            <a:t>Parties prenantes</a:t>
          </a:r>
          <a:endParaRPr lang="fr-FR" dirty="0"/>
        </a:p>
      </dgm:t>
    </dgm:pt>
    <dgm:pt modelId="{58AEB9F1-6937-4733-BDEE-70A6C1C1657E}" type="parTrans" cxnId="{4459476E-969F-4C57-B48A-F393F608CCED}">
      <dgm:prSet/>
      <dgm:spPr/>
      <dgm:t>
        <a:bodyPr/>
        <a:lstStyle/>
        <a:p>
          <a:endParaRPr lang="fr-FR"/>
        </a:p>
      </dgm:t>
    </dgm:pt>
    <dgm:pt modelId="{9AB63D45-EFFB-4519-B8B0-DA8E2BFF24CF}" type="sibTrans" cxnId="{4459476E-969F-4C57-B48A-F393F608CCED}">
      <dgm:prSet/>
      <dgm:spPr/>
      <dgm:t>
        <a:bodyPr/>
        <a:lstStyle/>
        <a:p>
          <a:endParaRPr lang="fr-FR"/>
        </a:p>
      </dgm:t>
    </dgm:pt>
    <dgm:pt modelId="{9B67739E-6392-4A89-B612-D332056F0D68}">
      <dgm:prSet phldrT="[Texte]"/>
      <dgm:spPr/>
      <dgm:t>
        <a:bodyPr/>
        <a:lstStyle/>
        <a:p>
          <a:r>
            <a:rPr lang="fr-FR" dirty="0" smtClean="0"/>
            <a:t>Analyse de la rentabilité, prix coûts, charges</a:t>
          </a:r>
          <a:endParaRPr lang="fr-FR" dirty="0"/>
        </a:p>
      </dgm:t>
    </dgm:pt>
    <dgm:pt modelId="{CE69C8A9-3C59-458B-A539-71DE40FBE791}" type="parTrans" cxnId="{F600A994-3D4D-4949-BEE3-032A37BDBCDA}">
      <dgm:prSet/>
      <dgm:spPr/>
      <dgm:t>
        <a:bodyPr/>
        <a:lstStyle/>
        <a:p>
          <a:endParaRPr lang="fr-FR"/>
        </a:p>
      </dgm:t>
    </dgm:pt>
    <dgm:pt modelId="{093A8C9F-91EF-4BCB-8837-1A42494D25D0}" type="sibTrans" cxnId="{F600A994-3D4D-4949-BEE3-032A37BDBCDA}">
      <dgm:prSet/>
      <dgm:spPr/>
      <dgm:t>
        <a:bodyPr/>
        <a:lstStyle/>
        <a:p>
          <a:endParaRPr lang="fr-FR"/>
        </a:p>
      </dgm:t>
    </dgm:pt>
    <dgm:pt modelId="{A9869C50-EF35-401F-8F1F-461481BE09B6}">
      <dgm:prSet phldrT="[Texte]"/>
      <dgm:spPr/>
      <dgm:t>
        <a:bodyPr/>
        <a:lstStyle/>
        <a:p>
          <a:r>
            <a:rPr lang="fr-FR" dirty="0" smtClean="0"/>
            <a:t>Programme de terminale (enseignement commun)</a:t>
          </a:r>
        </a:p>
        <a:p>
          <a:r>
            <a:rPr lang="fr-FR" dirty="0" smtClean="0"/>
            <a:t>1.1. Quels produits ou quels services pour quels besoins ?</a:t>
          </a:r>
        </a:p>
        <a:p>
          <a:r>
            <a:rPr lang="fr-FR" dirty="0" smtClean="0"/>
            <a:t>1.2. Quelles ressources pour produire ?</a:t>
          </a:r>
        </a:p>
        <a:p>
          <a:r>
            <a:rPr lang="fr-FR" dirty="0" smtClean="0"/>
            <a:t>1.3. Quels choix d’organisation de la production pour concilier flexibilité, qualité et maîtrise des coûts</a:t>
          </a:r>
        </a:p>
        <a:p>
          <a:r>
            <a:rPr lang="fr-FR" dirty="0" smtClean="0"/>
            <a:t>2.1. Comment fédérer les acteurs de l’organisation ?</a:t>
          </a:r>
          <a:endParaRPr lang="fr-FR" dirty="0"/>
        </a:p>
      </dgm:t>
    </dgm:pt>
    <dgm:pt modelId="{658ABBC8-2EE0-4708-9400-5EFE9C37B3B2}" type="parTrans" cxnId="{FE7F08D5-1912-472B-B633-F1E0625B7B95}">
      <dgm:prSet/>
      <dgm:spPr/>
      <dgm:t>
        <a:bodyPr/>
        <a:lstStyle/>
        <a:p>
          <a:endParaRPr lang="fr-FR"/>
        </a:p>
      </dgm:t>
    </dgm:pt>
    <dgm:pt modelId="{346278D7-57CB-41BA-AA60-594F5295C2C3}" type="sibTrans" cxnId="{FE7F08D5-1912-472B-B633-F1E0625B7B95}">
      <dgm:prSet/>
      <dgm:spPr/>
      <dgm:t>
        <a:bodyPr/>
        <a:lstStyle/>
        <a:p>
          <a:endParaRPr lang="fr-FR"/>
        </a:p>
      </dgm:t>
    </dgm:pt>
    <dgm:pt modelId="{F3BE8C6D-2C8D-479A-816F-10FFD9B3853F}">
      <dgm:prSet phldrT="[Texte]"/>
      <dgm:spPr/>
      <dgm:t>
        <a:bodyPr/>
        <a:lstStyle/>
        <a:p>
          <a:r>
            <a:rPr lang="fr-FR" dirty="0" smtClean="0"/>
            <a:t>Modèle économique Création de valeur : indicateurs extraits du compte de résultat et du bilan.</a:t>
          </a:r>
          <a:endParaRPr lang="fr-FR" dirty="0"/>
        </a:p>
      </dgm:t>
    </dgm:pt>
    <dgm:pt modelId="{48EABCEB-1C2E-471B-BBDD-86A1278CF8F1}" type="parTrans" cxnId="{27FA15C9-7ED7-4F5A-9AAC-3084542CA273}">
      <dgm:prSet/>
      <dgm:spPr/>
      <dgm:t>
        <a:bodyPr/>
        <a:lstStyle/>
        <a:p>
          <a:endParaRPr lang="fr-FR"/>
        </a:p>
      </dgm:t>
    </dgm:pt>
    <dgm:pt modelId="{004E6BAC-67B4-47B6-93EA-2EBB78F82EDD}" type="sibTrans" cxnId="{27FA15C9-7ED7-4F5A-9AAC-3084542CA273}">
      <dgm:prSet/>
      <dgm:spPr/>
      <dgm:t>
        <a:bodyPr/>
        <a:lstStyle/>
        <a:p>
          <a:endParaRPr lang="fr-FR"/>
        </a:p>
      </dgm:t>
    </dgm:pt>
    <dgm:pt modelId="{6A291437-FBAF-4705-B87B-762B2129A381}">
      <dgm:prSet phldrT="[Texte]"/>
      <dgm:spPr/>
      <dgm:t>
        <a:bodyPr/>
        <a:lstStyle/>
        <a:p>
          <a:pPr>
            <a:spcAft>
              <a:spcPts val="0"/>
            </a:spcAft>
          </a:pPr>
          <a:r>
            <a:rPr lang="fr-FR" dirty="0" smtClean="0"/>
            <a:t>Classe de terminale enseignement spécifique : </a:t>
          </a:r>
        </a:p>
        <a:p>
          <a:pPr>
            <a:spcAft>
              <a:spcPts val="0"/>
            </a:spcAft>
          </a:pPr>
          <a:r>
            <a:rPr lang="fr-FR" dirty="0" smtClean="0"/>
            <a:t>1.1 Qu’est-ce qu’un système d’information comptable et que lui apportent les technologies numériques ?</a:t>
          </a:r>
        </a:p>
        <a:p>
          <a:pPr>
            <a:spcAft>
              <a:spcPts val="0"/>
            </a:spcAft>
          </a:pPr>
          <a:r>
            <a:rPr lang="fr-FR" dirty="0" smtClean="0"/>
            <a:t>1.4 Quelles sont les conditions pour communiquer une information comptable fidèle ?</a:t>
          </a:r>
        </a:p>
        <a:p>
          <a:pPr>
            <a:spcAft>
              <a:spcPts val="0"/>
            </a:spcAft>
          </a:pPr>
          <a:r>
            <a:rPr lang="fr-FR" dirty="0" smtClean="0"/>
            <a:t>2.1 Mesurer la performance, des approches multiples ?</a:t>
          </a:r>
        </a:p>
        <a:p>
          <a:pPr>
            <a:spcAft>
              <a:spcPts val="0"/>
            </a:spcAft>
          </a:pPr>
          <a:r>
            <a:rPr lang="fr-FR" dirty="0" smtClean="0"/>
            <a:t>2.2 Quelle structure financière pour assurer la pérennité de l’entreprise ?</a:t>
          </a:r>
        </a:p>
        <a:p>
          <a:pPr>
            <a:spcAft>
              <a:spcPts val="0"/>
            </a:spcAft>
          </a:pPr>
          <a:r>
            <a:rPr lang="fr-FR" dirty="0" smtClean="0"/>
            <a:t>3.3 L’affectation du résultat, un choix qui engage l’avenir ?</a:t>
          </a:r>
        </a:p>
        <a:p>
          <a:pPr>
            <a:spcAft>
              <a:spcPts val="0"/>
            </a:spcAft>
          </a:pPr>
          <a:r>
            <a:rPr lang="fr-FR" dirty="0" smtClean="0"/>
            <a:t>3.4 Qu’apporte l’analyse des coûts à la prise de décision ?</a:t>
          </a:r>
          <a:endParaRPr lang="fr-FR" dirty="0"/>
        </a:p>
      </dgm:t>
    </dgm:pt>
    <dgm:pt modelId="{CF661816-2318-412A-9F25-7DD5500BDC31}" type="parTrans" cxnId="{518F0FD4-62AC-45BF-90F2-FD3BF0B008EF}">
      <dgm:prSet/>
      <dgm:spPr/>
      <dgm:t>
        <a:bodyPr/>
        <a:lstStyle/>
        <a:p>
          <a:endParaRPr lang="fr-FR"/>
        </a:p>
      </dgm:t>
    </dgm:pt>
    <dgm:pt modelId="{4CABB1A9-335F-4C88-AE88-6C0EA2DBFF16}" type="sibTrans" cxnId="{518F0FD4-62AC-45BF-90F2-FD3BF0B008EF}">
      <dgm:prSet/>
      <dgm:spPr/>
      <dgm:t>
        <a:bodyPr/>
        <a:lstStyle/>
        <a:p>
          <a:endParaRPr lang="fr-FR"/>
        </a:p>
      </dgm:t>
    </dgm:pt>
    <dgm:pt modelId="{8E1AB51E-3AEF-4CF7-A40B-68F03CD41DCB}">
      <dgm:prSet phldrT="[Texte]"/>
      <dgm:spPr/>
      <dgm:t>
        <a:bodyPr/>
        <a:lstStyle/>
        <a:p>
          <a:r>
            <a:rPr lang="fr-FR" dirty="0" smtClean="0"/>
            <a:t>Rôle de l’information comptable</a:t>
          </a:r>
        </a:p>
        <a:p>
          <a:r>
            <a:rPr lang="fr-FR" dirty="0" smtClean="0"/>
            <a:t>Rôle du SIC</a:t>
          </a:r>
        </a:p>
        <a:p>
          <a:r>
            <a:rPr lang="fr-FR" dirty="0" smtClean="0"/>
            <a:t>normalisation</a:t>
          </a:r>
          <a:endParaRPr lang="fr-FR" dirty="0"/>
        </a:p>
      </dgm:t>
    </dgm:pt>
    <dgm:pt modelId="{FFEABB86-245C-4E69-BB10-0573A3DB1A2A}" type="parTrans" cxnId="{5AFFFF26-C0C4-4A45-BBCD-ACA14A6E847F}">
      <dgm:prSet/>
      <dgm:spPr/>
      <dgm:t>
        <a:bodyPr/>
        <a:lstStyle/>
        <a:p>
          <a:endParaRPr lang="fr-FR"/>
        </a:p>
      </dgm:t>
    </dgm:pt>
    <dgm:pt modelId="{25425997-FD6E-44D3-9603-FF3284C2B6BA}" type="sibTrans" cxnId="{5AFFFF26-C0C4-4A45-BBCD-ACA14A6E847F}">
      <dgm:prSet/>
      <dgm:spPr/>
      <dgm:t>
        <a:bodyPr/>
        <a:lstStyle/>
        <a:p>
          <a:endParaRPr lang="fr-FR"/>
        </a:p>
      </dgm:t>
    </dgm:pt>
    <dgm:pt modelId="{DC1CFEC8-8A97-4DE7-9333-BDD09010C989}">
      <dgm:prSet phldrT="[Texte]"/>
      <dgm:spPr/>
      <dgm:t>
        <a:bodyPr/>
        <a:lstStyle/>
        <a:p>
          <a:r>
            <a:rPr lang="fr-FR" dirty="0" smtClean="0"/>
            <a:t>Affectation du résultat</a:t>
          </a:r>
          <a:endParaRPr lang="fr-FR" dirty="0"/>
        </a:p>
      </dgm:t>
    </dgm:pt>
    <dgm:pt modelId="{B3693B79-806F-4FE8-868B-5E07AE69B06A}" type="parTrans" cxnId="{0BC1EF9D-2338-4B29-A3EF-48098DD2C5F0}">
      <dgm:prSet/>
      <dgm:spPr/>
      <dgm:t>
        <a:bodyPr/>
        <a:lstStyle/>
        <a:p>
          <a:endParaRPr lang="fr-FR"/>
        </a:p>
      </dgm:t>
    </dgm:pt>
    <dgm:pt modelId="{C674E62C-91B5-4F8A-83FC-321DF6F0A617}" type="sibTrans" cxnId="{0BC1EF9D-2338-4B29-A3EF-48098DD2C5F0}">
      <dgm:prSet/>
      <dgm:spPr/>
      <dgm:t>
        <a:bodyPr/>
        <a:lstStyle/>
        <a:p>
          <a:endParaRPr lang="fr-FR"/>
        </a:p>
      </dgm:t>
    </dgm:pt>
    <dgm:pt modelId="{6A0B0A20-4573-4460-B3FE-5A483F1F09F0}">
      <dgm:prSet/>
      <dgm:spPr/>
      <dgm:t>
        <a:bodyPr/>
        <a:lstStyle/>
        <a:p>
          <a:r>
            <a:rPr lang="fr-FR" dirty="0" smtClean="0"/>
            <a:t>Ressources financières : financement de l’investissement et de l’exploitation, analyse fonctionnelle du bilan</a:t>
          </a:r>
          <a:endParaRPr lang="fr-FR" dirty="0"/>
        </a:p>
      </dgm:t>
    </dgm:pt>
    <dgm:pt modelId="{8E2A8815-1710-477D-A003-2064E50089CB}" type="parTrans" cxnId="{0DA349E8-EC0F-4C0D-87C6-361412A54AFE}">
      <dgm:prSet/>
      <dgm:spPr/>
      <dgm:t>
        <a:bodyPr/>
        <a:lstStyle/>
        <a:p>
          <a:endParaRPr lang="fr-FR"/>
        </a:p>
      </dgm:t>
    </dgm:pt>
    <dgm:pt modelId="{2F47679F-FCE2-46A2-8EB7-8595BBC9235E}" type="sibTrans" cxnId="{0DA349E8-EC0F-4C0D-87C6-361412A54AFE}">
      <dgm:prSet/>
      <dgm:spPr/>
      <dgm:t>
        <a:bodyPr/>
        <a:lstStyle/>
        <a:p>
          <a:endParaRPr lang="fr-FR"/>
        </a:p>
      </dgm:t>
    </dgm:pt>
    <dgm:pt modelId="{F22A6C71-EC7C-4525-A07A-447E503462B5}">
      <dgm:prSet/>
      <dgm:spPr/>
      <dgm:t>
        <a:bodyPr/>
        <a:lstStyle/>
        <a:p>
          <a:r>
            <a:rPr lang="fr-FR" dirty="0" smtClean="0"/>
            <a:t>Contrôle des coûts</a:t>
          </a:r>
          <a:endParaRPr lang="fr-FR" dirty="0"/>
        </a:p>
      </dgm:t>
    </dgm:pt>
    <dgm:pt modelId="{BD49EC04-4909-484A-93A2-339AE6407F86}" type="parTrans" cxnId="{187A08B8-678B-484A-93B9-DCED172A6569}">
      <dgm:prSet/>
      <dgm:spPr/>
      <dgm:t>
        <a:bodyPr/>
        <a:lstStyle/>
        <a:p>
          <a:endParaRPr lang="fr-FR"/>
        </a:p>
      </dgm:t>
    </dgm:pt>
    <dgm:pt modelId="{FC1967B8-A083-4DE9-874B-94E621C10588}" type="sibTrans" cxnId="{187A08B8-678B-484A-93B9-DCED172A6569}">
      <dgm:prSet/>
      <dgm:spPr/>
      <dgm:t>
        <a:bodyPr/>
        <a:lstStyle/>
        <a:p>
          <a:endParaRPr lang="fr-FR"/>
        </a:p>
      </dgm:t>
    </dgm:pt>
    <dgm:pt modelId="{3F538364-6697-480D-86AA-14BB021C7F6C}">
      <dgm:prSet/>
      <dgm:spPr/>
      <dgm:t>
        <a:bodyPr/>
        <a:lstStyle/>
        <a:p>
          <a:r>
            <a:rPr lang="fr-FR" dirty="0" smtClean="0"/>
            <a:t>Intérêts et attentes divergents et convergents des acteurs internes</a:t>
          </a:r>
          <a:endParaRPr lang="fr-FR" dirty="0"/>
        </a:p>
      </dgm:t>
    </dgm:pt>
    <dgm:pt modelId="{4286BC2B-E6C5-4F6B-96ED-A75B55F2A1A1}" type="parTrans" cxnId="{679F0EFA-1C73-4A78-A4BA-B97CCBA88D43}">
      <dgm:prSet/>
      <dgm:spPr/>
      <dgm:t>
        <a:bodyPr/>
        <a:lstStyle/>
        <a:p>
          <a:endParaRPr lang="fr-FR"/>
        </a:p>
      </dgm:t>
    </dgm:pt>
    <dgm:pt modelId="{0FE7A146-2B30-4942-A0A6-CB93F4DE3551}" type="sibTrans" cxnId="{679F0EFA-1C73-4A78-A4BA-B97CCBA88D43}">
      <dgm:prSet/>
      <dgm:spPr/>
      <dgm:t>
        <a:bodyPr/>
        <a:lstStyle/>
        <a:p>
          <a:endParaRPr lang="fr-FR"/>
        </a:p>
      </dgm:t>
    </dgm:pt>
    <dgm:pt modelId="{519F7572-E146-446E-B879-A87B45E0A9BD}">
      <dgm:prSet phldrT="[Texte]"/>
      <dgm:spPr/>
      <dgm:t>
        <a:bodyPr/>
        <a:lstStyle/>
        <a:p>
          <a:r>
            <a:rPr lang="fr-FR" dirty="0" smtClean="0"/>
            <a:t>Structure</a:t>
          </a:r>
          <a:r>
            <a:rPr lang="fr-FR" baseline="0" dirty="0" smtClean="0"/>
            <a:t> de financement</a:t>
          </a:r>
          <a:endParaRPr lang="fr-FR" dirty="0"/>
        </a:p>
      </dgm:t>
    </dgm:pt>
    <dgm:pt modelId="{760351B7-8962-40F2-8C95-0C8E6FC4C2EA}" type="parTrans" cxnId="{0FF1EAC3-D436-47FB-8BED-A7AB5ABC6ECD}">
      <dgm:prSet/>
      <dgm:spPr/>
      <dgm:t>
        <a:bodyPr/>
        <a:lstStyle/>
        <a:p>
          <a:endParaRPr lang="fr-FR"/>
        </a:p>
      </dgm:t>
    </dgm:pt>
    <dgm:pt modelId="{83BD05AA-34D2-46F2-BA59-C0B5F37FE459}" type="sibTrans" cxnId="{0FF1EAC3-D436-47FB-8BED-A7AB5ABC6ECD}">
      <dgm:prSet/>
      <dgm:spPr/>
      <dgm:t>
        <a:bodyPr/>
        <a:lstStyle/>
        <a:p>
          <a:endParaRPr lang="fr-FR"/>
        </a:p>
      </dgm:t>
    </dgm:pt>
    <dgm:pt modelId="{3B5C2E3A-6D50-47CB-9B84-EE28E18B214A}">
      <dgm:prSet phldrT="[Texte]"/>
      <dgm:spPr/>
      <dgm:t>
        <a:bodyPr/>
        <a:lstStyle/>
        <a:p>
          <a:r>
            <a:rPr lang="fr-FR" dirty="0" smtClean="0"/>
            <a:t>Coûts complets</a:t>
          </a:r>
          <a:endParaRPr lang="fr-FR" dirty="0"/>
        </a:p>
      </dgm:t>
    </dgm:pt>
    <dgm:pt modelId="{74B58B54-5DED-4E1F-98CE-74B5D8F1AE20}" type="parTrans" cxnId="{8D858EA0-6F00-4B3C-AED9-600987B773FF}">
      <dgm:prSet/>
      <dgm:spPr/>
      <dgm:t>
        <a:bodyPr/>
        <a:lstStyle/>
        <a:p>
          <a:endParaRPr lang="fr-FR"/>
        </a:p>
      </dgm:t>
    </dgm:pt>
    <dgm:pt modelId="{F93B4C94-826E-4F0D-BAA7-0ACBE01A7F14}" type="sibTrans" cxnId="{8D858EA0-6F00-4B3C-AED9-600987B773FF}">
      <dgm:prSet/>
      <dgm:spPr/>
      <dgm:t>
        <a:bodyPr/>
        <a:lstStyle/>
        <a:p>
          <a:endParaRPr lang="fr-FR"/>
        </a:p>
      </dgm:t>
    </dgm:pt>
    <dgm:pt modelId="{3ED0B22E-928D-4E8A-9469-30D88233D698}">
      <dgm:prSet phldrT="[Texte]"/>
      <dgm:spPr/>
      <dgm:t>
        <a:bodyPr/>
        <a:lstStyle/>
        <a:p>
          <a:r>
            <a:rPr lang="fr-FR" dirty="0" smtClean="0"/>
            <a:t>Analyse de la performance</a:t>
          </a:r>
          <a:endParaRPr lang="fr-FR" dirty="0"/>
        </a:p>
      </dgm:t>
    </dgm:pt>
    <dgm:pt modelId="{F0F8C6F6-9951-4D71-9119-1A64A96023C8}" type="parTrans" cxnId="{8F45CC7C-9552-4994-A8FF-6F5B21482F8F}">
      <dgm:prSet/>
      <dgm:spPr/>
      <dgm:t>
        <a:bodyPr/>
        <a:lstStyle/>
        <a:p>
          <a:endParaRPr lang="fr-FR"/>
        </a:p>
      </dgm:t>
    </dgm:pt>
    <dgm:pt modelId="{4E1E25DB-014A-48D4-A905-409958A7199E}" type="sibTrans" cxnId="{8F45CC7C-9552-4994-A8FF-6F5B21482F8F}">
      <dgm:prSet/>
      <dgm:spPr/>
      <dgm:t>
        <a:bodyPr/>
        <a:lstStyle/>
        <a:p>
          <a:endParaRPr lang="fr-FR"/>
        </a:p>
      </dgm:t>
    </dgm:pt>
    <dgm:pt modelId="{019B6722-872F-48E5-A6DD-3ACDEFC23E17}" type="pres">
      <dgm:prSet presAssocID="{4608B798-3615-41DE-9EF9-FF2D544D2D20}" presName="Name0" presStyleCnt="0">
        <dgm:presLayoutVars>
          <dgm:dir/>
          <dgm:animLvl val="lvl"/>
          <dgm:resizeHandles val="exact"/>
        </dgm:presLayoutVars>
      </dgm:prSet>
      <dgm:spPr/>
      <dgm:t>
        <a:bodyPr/>
        <a:lstStyle/>
        <a:p>
          <a:endParaRPr lang="fr-FR"/>
        </a:p>
      </dgm:t>
    </dgm:pt>
    <dgm:pt modelId="{75FEA873-6145-499E-8792-718A95D15526}" type="pres">
      <dgm:prSet presAssocID="{6A291437-FBAF-4705-B87B-762B2129A381}" presName="boxAndChildren" presStyleCnt="0"/>
      <dgm:spPr/>
    </dgm:pt>
    <dgm:pt modelId="{714478F3-6105-4D80-A7E1-EDB0EF0D9925}" type="pres">
      <dgm:prSet presAssocID="{6A291437-FBAF-4705-B87B-762B2129A381}" presName="parentTextBox" presStyleLbl="node1" presStyleIdx="0" presStyleCnt="3"/>
      <dgm:spPr/>
      <dgm:t>
        <a:bodyPr/>
        <a:lstStyle/>
        <a:p>
          <a:endParaRPr lang="fr-FR"/>
        </a:p>
      </dgm:t>
    </dgm:pt>
    <dgm:pt modelId="{7BC7CF4B-8247-4FA7-8274-12448336D96C}" type="pres">
      <dgm:prSet presAssocID="{6A291437-FBAF-4705-B87B-762B2129A381}" presName="entireBox" presStyleLbl="node1" presStyleIdx="0" presStyleCnt="3"/>
      <dgm:spPr/>
      <dgm:t>
        <a:bodyPr/>
        <a:lstStyle/>
        <a:p>
          <a:endParaRPr lang="fr-FR"/>
        </a:p>
      </dgm:t>
    </dgm:pt>
    <dgm:pt modelId="{56093CE9-05DE-4418-85B3-1C7C15631D38}" type="pres">
      <dgm:prSet presAssocID="{6A291437-FBAF-4705-B87B-762B2129A381}" presName="descendantBox" presStyleCnt="0"/>
      <dgm:spPr/>
    </dgm:pt>
    <dgm:pt modelId="{2C153487-F909-47DC-9461-397D59C7304C}" type="pres">
      <dgm:prSet presAssocID="{8E1AB51E-3AEF-4CF7-A40B-68F03CD41DCB}" presName="childTextBox" presStyleLbl="fgAccFollowNode1" presStyleIdx="0" presStyleCnt="11">
        <dgm:presLayoutVars>
          <dgm:bulletEnabled val="1"/>
        </dgm:presLayoutVars>
      </dgm:prSet>
      <dgm:spPr/>
      <dgm:t>
        <a:bodyPr/>
        <a:lstStyle/>
        <a:p>
          <a:endParaRPr lang="fr-FR"/>
        </a:p>
      </dgm:t>
    </dgm:pt>
    <dgm:pt modelId="{1BB992CD-4D3B-4D63-A7C5-A6F5F335D877}" type="pres">
      <dgm:prSet presAssocID="{519F7572-E146-446E-B879-A87B45E0A9BD}" presName="childTextBox" presStyleLbl="fgAccFollowNode1" presStyleIdx="1" presStyleCnt="11">
        <dgm:presLayoutVars>
          <dgm:bulletEnabled val="1"/>
        </dgm:presLayoutVars>
      </dgm:prSet>
      <dgm:spPr/>
      <dgm:t>
        <a:bodyPr/>
        <a:lstStyle/>
        <a:p>
          <a:endParaRPr lang="fr-FR"/>
        </a:p>
      </dgm:t>
    </dgm:pt>
    <dgm:pt modelId="{996A78D8-345A-4E6D-8D98-CD619B5DFF41}" type="pres">
      <dgm:prSet presAssocID="{DC1CFEC8-8A97-4DE7-9333-BDD09010C989}" presName="childTextBox" presStyleLbl="fgAccFollowNode1" presStyleIdx="2" presStyleCnt="11">
        <dgm:presLayoutVars>
          <dgm:bulletEnabled val="1"/>
        </dgm:presLayoutVars>
      </dgm:prSet>
      <dgm:spPr/>
      <dgm:t>
        <a:bodyPr/>
        <a:lstStyle/>
        <a:p>
          <a:endParaRPr lang="fr-FR"/>
        </a:p>
      </dgm:t>
    </dgm:pt>
    <dgm:pt modelId="{37793EF9-83DD-49A7-BB64-1A9C99ACF6A5}" type="pres">
      <dgm:prSet presAssocID="{3B5C2E3A-6D50-47CB-9B84-EE28E18B214A}" presName="childTextBox" presStyleLbl="fgAccFollowNode1" presStyleIdx="3" presStyleCnt="11">
        <dgm:presLayoutVars>
          <dgm:bulletEnabled val="1"/>
        </dgm:presLayoutVars>
      </dgm:prSet>
      <dgm:spPr/>
      <dgm:t>
        <a:bodyPr/>
        <a:lstStyle/>
        <a:p>
          <a:endParaRPr lang="fr-FR"/>
        </a:p>
      </dgm:t>
    </dgm:pt>
    <dgm:pt modelId="{E9F52778-D282-4F9E-8204-866F7A4DF999}" type="pres">
      <dgm:prSet presAssocID="{346278D7-57CB-41BA-AA60-594F5295C2C3}" presName="sp" presStyleCnt="0"/>
      <dgm:spPr/>
    </dgm:pt>
    <dgm:pt modelId="{C4BD990E-4055-4A65-A18E-ED7C45660E1B}" type="pres">
      <dgm:prSet presAssocID="{A9869C50-EF35-401F-8F1F-461481BE09B6}" presName="arrowAndChildren" presStyleCnt="0"/>
      <dgm:spPr/>
    </dgm:pt>
    <dgm:pt modelId="{BFACA591-2AB0-4AC8-9DB8-A2C29FFE6902}" type="pres">
      <dgm:prSet presAssocID="{A9869C50-EF35-401F-8F1F-461481BE09B6}" presName="parentTextArrow" presStyleLbl="node1" presStyleIdx="0" presStyleCnt="3"/>
      <dgm:spPr/>
      <dgm:t>
        <a:bodyPr/>
        <a:lstStyle/>
        <a:p>
          <a:endParaRPr lang="fr-FR"/>
        </a:p>
      </dgm:t>
    </dgm:pt>
    <dgm:pt modelId="{E9A3A51B-B214-4D33-A024-AECDC611FAC3}" type="pres">
      <dgm:prSet presAssocID="{A9869C50-EF35-401F-8F1F-461481BE09B6}" presName="arrow" presStyleLbl="node1" presStyleIdx="1" presStyleCnt="3" custLinFactNeighborX="205"/>
      <dgm:spPr/>
      <dgm:t>
        <a:bodyPr/>
        <a:lstStyle/>
        <a:p>
          <a:endParaRPr lang="fr-FR"/>
        </a:p>
      </dgm:t>
    </dgm:pt>
    <dgm:pt modelId="{32E27890-78A3-4130-892F-6A409B57BEAB}" type="pres">
      <dgm:prSet presAssocID="{A9869C50-EF35-401F-8F1F-461481BE09B6}" presName="descendantArrow" presStyleCnt="0"/>
      <dgm:spPr/>
    </dgm:pt>
    <dgm:pt modelId="{81126639-B98D-4D5A-B761-38C8043F17F2}" type="pres">
      <dgm:prSet presAssocID="{F3BE8C6D-2C8D-479A-816F-10FFD9B3853F}" presName="childTextArrow" presStyleLbl="fgAccFollowNode1" presStyleIdx="4" presStyleCnt="11">
        <dgm:presLayoutVars>
          <dgm:bulletEnabled val="1"/>
        </dgm:presLayoutVars>
      </dgm:prSet>
      <dgm:spPr/>
      <dgm:t>
        <a:bodyPr/>
        <a:lstStyle/>
        <a:p>
          <a:endParaRPr lang="fr-FR"/>
        </a:p>
      </dgm:t>
    </dgm:pt>
    <dgm:pt modelId="{F303C62B-4C4B-4F10-87C0-CC6B077439D0}" type="pres">
      <dgm:prSet presAssocID="{6A0B0A20-4573-4460-B3FE-5A483F1F09F0}" presName="childTextArrow" presStyleLbl="fgAccFollowNode1" presStyleIdx="5" presStyleCnt="11">
        <dgm:presLayoutVars>
          <dgm:bulletEnabled val="1"/>
        </dgm:presLayoutVars>
      </dgm:prSet>
      <dgm:spPr/>
      <dgm:t>
        <a:bodyPr/>
        <a:lstStyle/>
        <a:p>
          <a:endParaRPr lang="fr-FR"/>
        </a:p>
      </dgm:t>
    </dgm:pt>
    <dgm:pt modelId="{D2F26FFD-02E2-4EA4-A00E-0F6149434C39}" type="pres">
      <dgm:prSet presAssocID="{F22A6C71-EC7C-4525-A07A-447E503462B5}" presName="childTextArrow" presStyleLbl="fgAccFollowNode1" presStyleIdx="6" presStyleCnt="11">
        <dgm:presLayoutVars>
          <dgm:bulletEnabled val="1"/>
        </dgm:presLayoutVars>
      </dgm:prSet>
      <dgm:spPr/>
      <dgm:t>
        <a:bodyPr/>
        <a:lstStyle/>
        <a:p>
          <a:endParaRPr lang="fr-FR"/>
        </a:p>
      </dgm:t>
    </dgm:pt>
    <dgm:pt modelId="{911CD5D4-F9EF-4C53-A2E0-497E7318485C}" type="pres">
      <dgm:prSet presAssocID="{3F538364-6697-480D-86AA-14BB021C7F6C}" presName="childTextArrow" presStyleLbl="fgAccFollowNode1" presStyleIdx="7" presStyleCnt="11">
        <dgm:presLayoutVars>
          <dgm:bulletEnabled val="1"/>
        </dgm:presLayoutVars>
      </dgm:prSet>
      <dgm:spPr/>
      <dgm:t>
        <a:bodyPr/>
        <a:lstStyle/>
        <a:p>
          <a:endParaRPr lang="fr-FR"/>
        </a:p>
      </dgm:t>
    </dgm:pt>
    <dgm:pt modelId="{B9BEA235-D68C-4C2A-9C3D-33620A829883}" type="pres">
      <dgm:prSet presAssocID="{9F752693-784E-4588-B7E5-87CB4C04EC7D}" presName="sp" presStyleCnt="0"/>
      <dgm:spPr/>
    </dgm:pt>
    <dgm:pt modelId="{0972889B-4483-404A-8A46-BB00D8684E3B}" type="pres">
      <dgm:prSet presAssocID="{49358A9C-8607-44B2-AFBF-9AFED9AA3EA6}" presName="arrowAndChildren" presStyleCnt="0"/>
      <dgm:spPr/>
    </dgm:pt>
    <dgm:pt modelId="{6BCCBB38-A01C-4EB8-8840-999E26EDD509}" type="pres">
      <dgm:prSet presAssocID="{49358A9C-8607-44B2-AFBF-9AFED9AA3EA6}" presName="parentTextArrow" presStyleLbl="node1" presStyleIdx="1" presStyleCnt="3"/>
      <dgm:spPr/>
      <dgm:t>
        <a:bodyPr/>
        <a:lstStyle/>
        <a:p>
          <a:endParaRPr lang="fr-FR"/>
        </a:p>
      </dgm:t>
    </dgm:pt>
    <dgm:pt modelId="{944A9998-1686-45D7-A6A8-528C51A099E9}" type="pres">
      <dgm:prSet presAssocID="{49358A9C-8607-44B2-AFBF-9AFED9AA3EA6}" presName="arrow" presStyleLbl="node1" presStyleIdx="2" presStyleCnt="3"/>
      <dgm:spPr/>
      <dgm:t>
        <a:bodyPr/>
        <a:lstStyle/>
        <a:p>
          <a:endParaRPr lang="fr-FR"/>
        </a:p>
      </dgm:t>
    </dgm:pt>
    <dgm:pt modelId="{9A448869-B653-4F2C-9411-33D3705B881A}" type="pres">
      <dgm:prSet presAssocID="{49358A9C-8607-44B2-AFBF-9AFED9AA3EA6}" presName="descendantArrow" presStyleCnt="0"/>
      <dgm:spPr/>
    </dgm:pt>
    <dgm:pt modelId="{74FF3562-5508-49A5-9811-AEE014AB28B5}" type="pres">
      <dgm:prSet presAssocID="{C34D7C66-9FE1-434C-8758-BFD59DB99005}" presName="childTextArrow" presStyleLbl="fgAccFollowNode1" presStyleIdx="8" presStyleCnt="11">
        <dgm:presLayoutVars>
          <dgm:bulletEnabled val="1"/>
        </dgm:presLayoutVars>
      </dgm:prSet>
      <dgm:spPr/>
      <dgm:t>
        <a:bodyPr/>
        <a:lstStyle/>
        <a:p>
          <a:endParaRPr lang="fr-FR"/>
        </a:p>
      </dgm:t>
    </dgm:pt>
    <dgm:pt modelId="{2B034CDB-A6EC-46DE-9808-E440F5AA4FD2}" type="pres">
      <dgm:prSet presAssocID="{3ED0B22E-928D-4E8A-9469-30D88233D698}" presName="childTextArrow" presStyleLbl="fgAccFollowNode1" presStyleIdx="9" presStyleCnt="11">
        <dgm:presLayoutVars>
          <dgm:bulletEnabled val="1"/>
        </dgm:presLayoutVars>
      </dgm:prSet>
      <dgm:spPr/>
      <dgm:t>
        <a:bodyPr/>
        <a:lstStyle/>
        <a:p>
          <a:endParaRPr lang="fr-FR"/>
        </a:p>
      </dgm:t>
    </dgm:pt>
    <dgm:pt modelId="{3539B786-46AC-4DD7-AAEB-33BA6D2F2E88}" type="pres">
      <dgm:prSet presAssocID="{9B67739E-6392-4A89-B612-D332056F0D68}" presName="childTextArrow" presStyleLbl="fgAccFollowNode1" presStyleIdx="10" presStyleCnt="11">
        <dgm:presLayoutVars>
          <dgm:bulletEnabled val="1"/>
        </dgm:presLayoutVars>
      </dgm:prSet>
      <dgm:spPr/>
      <dgm:t>
        <a:bodyPr/>
        <a:lstStyle/>
        <a:p>
          <a:endParaRPr lang="fr-FR"/>
        </a:p>
      </dgm:t>
    </dgm:pt>
  </dgm:ptLst>
  <dgm:cxnLst>
    <dgm:cxn modelId="{695A77EF-52AC-4BCE-BCDF-AFFB3E274269}" type="presOf" srcId="{C34D7C66-9FE1-434C-8758-BFD59DB99005}" destId="{74FF3562-5508-49A5-9811-AEE014AB28B5}" srcOrd="0" destOrd="0" presId="urn:microsoft.com/office/officeart/2005/8/layout/process4"/>
    <dgm:cxn modelId="{8F45CC7C-9552-4994-A8FF-6F5B21482F8F}" srcId="{49358A9C-8607-44B2-AFBF-9AFED9AA3EA6}" destId="{3ED0B22E-928D-4E8A-9469-30D88233D698}" srcOrd="1" destOrd="0" parTransId="{F0F8C6F6-9951-4D71-9119-1A64A96023C8}" sibTransId="{4E1E25DB-014A-48D4-A905-409958A7199E}"/>
    <dgm:cxn modelId="{73B13F20-03EC-4090-AD90-0C8B78E8B47E}" type="presOf" srcId="{6A291437-FBAF-4705-B87B-762B2129A381}" destId="{7BC7CF4B-8247-4FA7-8274-12448336D96C}" srcOrd="1" destOrd="0" presId="urn:microsoft.com/office/officeart/2005/8/layout/process4"/>
    <dgm:cxn modelId="{8D858EA0-6F00-4B3C-AED9-600987B773FF}" srcId="{6A291437-FBAF-4705-B87B-762B2129A381}" destId="{3B5C2E3A-6D50-47CB-9B84-EE28E18B214A}" srcOrd="3" destOrd="0" parTransId="{74B58B54-5DED-4E1F-98CE-74B5D8F1AE20}" sibTransId="{F93B4C94-826E-4F0D-BAA7-0ACBE01A7F14}"/>
    <dgm:cxn modelId="{F2025464-DE7B-4104-86AB-41BE32A3A421}" type="presOf" srcId="{A9869C50-EF35-401F-8F1F-461481BE09B6}" destId="{BFACA591-2AB0-4AC8-9DB8-A2C29FFE6902}" srcOrd="0" destOrd="0" presId="urn:microsoft.com/office/officeart/2005/8/layout/process4"/>
    <dgm:cxn modelId="{0BC1EF9D-2338-4B29-A3EF-48098DD2C5F0}" srcId="{6A291437-FBAF-4705-B87B-762B2129A381}" destId="{DC1CFEC8-8A97-4DE7-9333-BDD09010C989}" srcOrd="2" destOrd="0" parTransId="{B3693B79-806F-4FE8-868B-5E07AE69B06A}" sibTransId="{C674E62C-91B5-4F8A-83FC-321DF6F0A617}"/>
    <dgm:cxn modelId="{C3F009E5-1929-4B01-AF9F-427F17A6F6B5}" type="presOf" srcId="{DC1CFEC8-8A97-4DE7-9333-BDD09010C989}" destId="{996A78D8-345A-4E6D-8D98-CD619B5DFF41}" srcOrd="0" destOrd="0" presId="urn:microsoft.com/office/officeart/2005/8/layout/process4"/>
    <dgm:cxn modelId="{187A08B8-678B-484A-93B9-DCED172A6569}" srcId="{A9869C50-EF35-401F-8F1F-461481BE09B6}" destId="{F22A6C71-EC7C-4525-A07A-447E503462B5}" srcOrd="2" destOrd="0" parTransId="{BD49EC04-4909-484A-93A2-339AE6407F86}" sibTransId="{FC1967B8-A083-4DE9-874B-94E621C10588}"/>
    <dgm:cxn modelId="{097AEBF3-0C78-473F-B946-C5654C0C308F}" type="presOf" srcId="{49358A9C-8607-44B2-AFBF-9AFED9AA3EA6}" destId="{6BCCBB38-A01C-4EB8-8840-999E26EDD509}" srcOrd="0" destOrd="0" presId="urn:microsoft.com/office/officeart/2005/8/layout/process4"/>
    <dgm:cxn modelId="{5AFFFF26-C0C4-4A45-BBCD-ACA14A6E847F}" srcId="{6A291437-FBAF-4705-B87B-762B2129A381}" destId="{8E1AB51E-3AEF-4CF7-A40B-68F03CD41DCB}" srcOrd="0" destOrd="0" parTransId="{FFEABB86-245C-4E69-BB10-0573A3DB1A2A}" sibTransId="{25425997-FD6E-44D3-9603-FF3284C2B6BA}"/>
    <dgm:cxn modelId="{518F0FD4-62AC-45BF-90F2-FD3BF0B008EF}" srcId="{4608B798-3615-41DE-9EF9-FF2D544D2D20}" destId="{6A291437-FBAF-4705-B87B-762B2129A381}" srcOrd="2" destOrd="0" parTransId="{CF661816-2318-412A-9F25-7DD5500BDC31}" sibTransId="{4CABB1A9-335F-4C88-AE88-6C0EA2DBFF16}"/>
    <dgm:cxn modelId="{89DBF4A7-7794-4446-B3D6-90AF9FC59308}" type="presOf" srcId="{A9869C50-EF35-401F-8F1F-461481BE09B6}" destId="{E9A3A51B-B214-4D33-A024-AECDC611FAC3}" srcOrd="1" destOrd="0" presId="urn:microsoft.com/office/officeart/2005/8/layout/process4"/>
    <dgm:cxn modelId="{FBC8E5E3-1BB3-4887-A840-17250844219F}" type="presOf" srcId="{6A0B0A20-4573-4460-B3FE-5A483F1F09F0}" destId="{F303C62B-4C4B-4F10-87C0-CC6B077439D0}" srcOrd="0" destOrd="0" presId="urn:microsoft.com/office/officeart/2005/8/layout/process4"/>
    <dgm:cxn modelId="{F600A994-3D4D-4949-BEE3-032A37BDBCDA}" srcId="{49358A9C-8607-44B2-AFBF-9AFED9AA3EA6}" destId="{9B67739E-6392-4A89-B612-D332056F0D68}" srcOrd="2" destOrd="0" parTransId="{CE69C8A9-3C59-458B-A539-71DE40FBE791}" sibTransId="{093A8C9F-91EF-4BCB-8837-1A42494D25D0}"/>
    <dgm:cxn modelId="{1259FEE6-721C-42FE-93D8-1E711CA958A1}" type="presOf" srcId="{6A291437-FBAF-4705-B87B-762B2129A381}" destId="{714478F3-6105-4D80-A7E1-EDB0EF0D9925}" srcOrd="0" destOrd="0" presId="urn:microsoft.com/office/officeart/2005/8/layout/process4"/>
    <dgm:cxn modelId="{49B4E881-E306-47EF-9F0A-13215E486BA5}" srcId="{4608B798-3615-41DE-9EF9-FF2D544D2D20}" destId="{49358A9C-8607-44B2-AFBF-9AFED9AA3EA6}" srcOrd="0" destOrd="0" parTransId="{DA09B44C-BD9E-40F3-8337-56887E0DF06C}" sibTransId="{9F752693-784E-4588-B7E5-87CB4C04EC7D}"/>
    <dgm:cxn modelId="{FE48A6F9-D531-460F-85EA-A30D30615055}" type="presOf" srcId="{F22A6C71-EC7C-4525-A07A-447E503462B5}" destId="{D2F26FFD-02E2-4EA4-A00E-0F6149434C39}" srcOrd="0" destOrd="0" presId="urn:microsoft.com/office/officeart/2005/8/layout/process4"/>
    <dgm:cxn modelId="{8205BC18-7D1A-4B75-A525-89C09873F227}" type="presOf" srcId="{49358A9C-8607-44B2-AFBF-9AFED9AA3EA6}" destId="{944A9998-1686-45D7-A6A8-528C51A099E9}" srcOrd="1" destOrd="0" presId="urn:microsoft.com/office/officeart/2005/8/layout/process4"/>
    <dgm:cxn modelId="{014550F4-D43E-4B2F-96C0-F963007993B3}" type="presOf" srcId="{3B5C2E3A-6D50-47CB-9B84-EE28E18B214A}" destId="{37793EF9-83DD-49A7-BB64-1A9C99ACF6A5}" srcOrd="0" destOrd="0" presId="urn:microsoft.com/office/officeart/2005/8/layout/process4"/>
    <dgm:cxn modelId="{8B81BB1B-2BB7-413C-B741-41B3C1AF9168}" type="presOf" srcId="{F3BE8C6D-2C8D-479A-816F-10FFD9B3853F}" destId="{81126639-B98D-4D5A-B761-38C8043F17F2}" srcOrd="0" destOrd="0" presId="urn:microsoft.com/office/officeart/2005/8/layout/process4"/>
    <dgm:cxn modelId="{B6FB3F9E-2E32-4A2B-A82B-8B8A23F00331}" type="presOf" srcId="{8E1AB51E-3AEF-4CF7-A40B-68F03CD41DCB}" destId="{2C153487-F909-47DC-9461-397D59C7304C}" srcOrd="0" destOrd="0" presId="urn:microsoft.com/office/officeart/2005/8/layout/process4"/>
    <dgm:cxn modelId="{DB22D5A6-19E8-4FC8-BF96-EDFE81EB5FE9}" type="presOf" srcId="{3ED0B22E-928D-4E8A-9469-30D88233D698}" destId="{2B034CDB-A6EC-46DE-9808-E440F5AA4FD2}" srcOrd="0" destOrd="0" presId="urn:microsoft.com/office/officeart/2005/8/layout/process4"/>
    <dgm:cxn modelId="{8D08AA55-FF56-4815-8163-B10C6918D626}" type="presOf" srcId="{4608B798-3615-41DE-9EF9-FF2D544D2D20}" destId="{019B6722-872F-48E5-A6DD-3ACDEFC23E17}" srcOrd="0" destOrd="0" presId="urn:microsoft.com/office/officeart/2005/8/layout/process4"/>
    <dgm:cxn modelId="{FE7F08D5-1912-472B-B633-F1E0625B7B95}" srcId="{4608B798-3615-41DE-9EF9-FF2D544D2D20}" destId="{A9869C50-EF35-401F-8F1F-461481BE09B6}" srcOrd="1" destOrd="0" parTransId="{658ABBC8-2EE0-4708-9400-5EFE9C37B3B2}" sibTransId="{346278D7-57CB-41BA-AA60-594F5295C2C3}"/>
    <dgm:cxn modelId="{81E69259-E2A0-4ED4-AF3A-BA237E5EAE3A}" type="presOf" srcId="{3F538364-6697-480D-86AA-14BB021C7F6C}" destId="{911CD5D4-F9EF-4C53-A2E0-497E7318485C}" srcOrd="0" destOrd="0" presId="urn:microsoft.com/office/officeart/2005/8/layout/process4"/>
    <dgm:cxn modelId="{0CD56422-1E52-4577-83CF-748CA46B5559}" type="presOf" srcId="{9B67739E-6392-4A89-B612-D332056F0D68}" destId="{3539B786-46AC-4DD7-AAEB-33BA6D2F2E88}" srcOrd="0" destOrd="0" presId="urn:microsoft.com/office/officeart/2005/8/layout/process4"/>
    <dgm:cxn modelId="{679F0EFA-1C73-4A78-A4BA-B97CCBA88D43}" srcId="{A9869C50-EF35-401F-8F1F-461481BE09B6}" destId="{3F538364-6697-480D-86AA-14BB021C7F6C}" srcOrd="3" destOrd="0" parTransId="{4286BC2B-E6C5-4F6B-96ED-A75B55F2A1A1}" sibTransId="{0FE7A146-2B30-4942-A0A6-CB93F4DE3551}"/>
    <dgm:cxn modelId="{4459476E-969F-4C57-B48A-F393F608CCED}" srcId="{49358A9C-8607-44B2-AFBF-9AFED9AA3EA6}" destId="{C34D7C66-9FE1-434C-8758-BFD59DB99005}" srcOrd="0" destOrd="0" parTransId="{58AEB9F1-6937-4733-BDEE-70A6C1C1657E}" sibTransId="{9AB63D45-EFFB-4519-B8B0-DA8E2BFF24CF}"/>
    <dgm:cxn modelId="{AC169A9A-A24F-462D-8B2C-25C746BBC516}" type="presOf" srcId="{519F7572-E146-446E-B879-A87B45E0A9BD}" destId="{1BB992CD-4D3B-4D63-A7C5-A6F5F335D877}" srcOrd="0" destOrd="0" presId="urn:microsoft.com/office/officeart/2005/8/layout/process4"/>
    <dgm:cxn modelId="{0FF1EAC3-D436-47FB-8BED-A7AB5ABC6ECD}" srcId="{6A291437-FBAF-4705-B87B-762B2129A381}" destId="{519F7572-E146-446E-B879-A87B45E0A9BD}" srcOrd="1" destOrd="0" parTransId="{760351B7-8962-40F2-8C95-0C8E6FC4C2EA}" sibTransId="{83BD05AA-34D2-46F2-BA59-C0B5F37FE459}"/>
    <dgm:cxn modelId="{27FA15C9-7ED7-4F5A-9AAC-3084542CA273}" srcId="{A9869C50-EF35-401F-8F1F-461481BE09B6}" destId="{F3BE8C6D-2C8D-479A-816F-10FFD9B3853F}" srcOrd="0" destOrd="0" parTransId="{48EABCEB-1C2E-471B-BBDD-86A1278CF8F1}" sibTransId="{004E6BAC-67B4-47B6-93EA-2EBB78F82EDD}"/>
    <dgm:cxn modelId="{0DA349E8-EC0F-4C0D-87C6-361412A54AFE}" srcId="{A9869C50-EF35-401F-8F1F-461481BE09B6}" destId="{6A0B0A20-4573-4460-B3FE-5A483F1F09F0}" srcOrd="1" destOrd="0" parTransId="{8E2A8815-1710-477D-A003-2064E50089CB}" sibTransId="{2F47679F-FCE2-46A2-8EB7-8595BBC9235E}"/>
    <dgm:cxn modelId="{BEBFFE89-0CD3-4714-82F1-0C4DB07575A0}" type="presParOf" srcId="{019B6722-872F-48E5-A6DD-3ACDEFC23E17}" destId="{75FEA873-6145-499E-8792-718A95D15526}" srcOrd="0" destOrd="0" presId="urn:microsoft.com/office/officeart/2005/8/layout/process4"/>
    <dgm:cxn modelId="{26B0BE15-C5BC-4762-AFD2-F01AB77474B1}" type="presParOf" srcId="{75FEA873-6145-499E-8792-718A95D15526}" destId="{714478F3-6105-4D80-A7E1-EDB0EF0D9925}" srcOrd="0" destOrd="0" presId="urn:microsoft.com/office/officeart/2005/8/layout/process4"/>
    <dgm:cxn modelId="{F1E91CEB-ED3B-4172-9482-17A69E4EE4B3}" type="presParOf" srcId="{75FEA873-6145-499E-8792-718A95D15526}" destId="{7BC7CF4B-8247-4FA7-8274-12448336D96C}" srcOrd="1" destOrd="0" presId="urn:microsoft.com/office/officeart/2005/8/layout/process4"/>
    <dgm:cxn modelId="{A3047580-4E01-4482-A1BC-48D80951C312}" type="presParOf" srcId="{75FEA873-6145-499E-8792-718A95D15526}" destId="{56093CE9-05DE-4418-85B3-1C7C15631D38}" srcOrd="2" destOrd="0" presId="urn:microsoft.com/office/officeart/2005/8/layout/process4"/>
    <dgm:cxn modelId="{2B4AF2C8-0170-486E-8068-700880EB49CD}" type="presParOf" srcId="{56093CE9-05DE-4418-85B3-1C7C15631D38}" destId="{2C153487-F909-47DC-9461-397D59C7304C}" srcOrd="0" destOrd="0" presId="urn:microsoft.com/office/officeart/2005/8/layout/process4"/>
    <dgm:cxn modelId="{820ACE60-AF61-4638-BD41-E58C83EAE613}" type="presParOf" srcId="{56093CE9-05DE-4418-85B3-1C7C15631D38}" destId="{1BB992CD-4D3B-4D63-A7C5-A6F5F335D877}" srcOrd="1" destOrd="0" presId="urn:microsoft.com/office/officeart/2005/8/layout/process4"/>
    <dgm:cxn modelId="{07BE433D-91C5-4C91-A322-2DE1D5F0BE07}" type="presParOf" srcId="{56093CE9-05DE-4418-85B3-1C7C15631D38}" destId="{996A78D8-345A-4E6D-8D98-CD619B5DFF41}" srcOrd="2" destOrd="0" presId="urn:microsoft.com/office/officeart/2005/8/layout/process4"/>
    <dgm:cxn modelId="{C57FA996-6A08-44F5-819D-1F348559142F}" type="presParOf" srcId="{56093CE9-05DE-4418-85B3-1C7C15631D38}" destId="{37793EF9-83DD-49A7-BB64-1A9C99ACF6A5}" srcOrd="3" destOrd="0" presId="urn:microsoft.com/office/officeart/2005/8/layout/process4"/>
    <dgm:cxn modelId="{B7ECC992-4D22-42A0-BC13-F07AC95FBC5F}" type="presParOf" srcId="{019B6722-872F-48E5-A6DD-3ACDEFC23E17}" destId="{E9F52778-D282-4F9E-8204-866F7A4DF999}" srcOrd="1" destOrd="0" presId="urn:microsoft.com/office/officeart/2005/8/layout/process4"/>
    <dgm:cxn modelId="{9C4B52E5-CE9A-4F0D-BE08-097DE6BD0821}" type="presParOf" srcId="{019B6722-872F-48E5-A6DD-3ACDEFC23E17}" destId="{C4BD990E-4055-4A65-A18E-ED7C45660E1B}" srcOrd="2" destOrd="0" presId="urn:microsoft.com/office/officeart/2005/8/layout/process4"/>
    <dgm:cxn modelId="{A8B82295-D96F-4F96-8C30-9C67F48CC514}" type="presParOf" srcId="{C4BD990E-4055-4A65-A18E-ED7C45660E1B}" destId="{BFACA591-2AB0-4AC8-9DB8-A2C29FFE6902}" srcOrd="0" destOrd="0" presId="urn:microsoft.com/office/officeart/2005/8/layout/process4"/>
    <dgm:cxn modelId="{EDDD222C-9D45-4FC6-BC6E-9FE9274909B3}" type="presParOf" srcId="{C4BD990E-4055-4A65-A18E-ED7C45660E1B}" destId="{E9A3A51B-B214-4D33-A024-AECDC611FAC3}" srcOrd="1" destOrd="0" presId="urn:microsoft.com/office/officeart/2005/8/layout/process4"/>
    <dgm:cxn modelId="{45208B63-5A7C-48A2-AADB-32AE43A3AFDC}" type="presParOf" srcId="{C4BD990E-4055-4A65-A18E-ED7C45660E1B}" destId="{32E27890-78A3-4130-892F-6A409B57BEAB}" srcOrd="2" destOrd="0" presId="urn:microsoft.com/office/officeart/2005/8/layout/process4"/>
    <dgm:cxn modelId="{244AE8F9-29D0-45EC-A028-2F70B8F310CC}" type="presParOf" srcId="{32E27890-78A3-4130-892F-6A409B57BEAB}" destId="{81126639-B98D-4D5A-B761-38C8043F17F2}" srcOrd="0" destOrd="0" presId="urn:microsoft.com/office/officeart/2005/8/layout/process4"/>
    <dgm:cxn modelId="{FE19AF87-98F7-45A9-AE5E-7316755D9294}" type="presParOf" srcId="{32E27890-78A3-4130-892F-6A409B57BEAB}" destId="{F303C62B-4C4B-4F10-87C0-CC6B077439D0}" srcOrd="1" destOrd="0" presId="urn:microsoft.com/office/officeart/2005/8/layout/process4"/>
    <dgm:cxn modelId="{1761E714-FBE9-47A1-AC54-F5E92A7B2675}" type="presParOf" srcId="{32E27890-78A3-4130-892F-6A409B57BEAB}" destId="{D2F26FFD-02E2-4EA4-A00E-0F6149434C39}" srcOrd="2" destOrd="0" presId="urn:microsoft.com/office/officeart/2005/8/layout/process4"/>
    <dgm:cxn modelId="{8AFE6E5B-18C1-450E-AEC7-A3550DBD1992}" type="presParOf" srcId="{32E27890-78A3-4130-892F-6A409B57BEAB}" destId="{911CD5D4-F9EF-4C53-A2E0-497E7318485C}" srcOrd="3" destOrd="0" presId="urn:microsoft.com/office/officeart/2005/8/layout/process4"/>
    <dgm:cxn modelId="{A3564232-0397-4553-8F81-3EE5D0C2BCD1}" type="presParOf" srcId="{019B6722-872F-48E5-A6DD-3ACDEFC23E17}" destId="{B9BEA235-D68C-4C2A-9C3D-33620A829883}" srcOrd="3" destOrd="0" presId="urn:microsoft.com/office/officeart/2005/8/layout/process4"/>
    <dgm:cxn modelId="{45CDB2E6-E91E-48FE-8594-8F2283AEF9BE}" type="presParOf" srcId="{019B6722-872F-48E5-A6DD-3ACDEFC23E17}" destId="{0972889B-4483-404A-8A46-BB00D8684E3B}" srcOrd="4" destOrd="0" presId="urn:microsoft.com/office/officeart/2005/8/layout/process4"/>
    <dgm:cxn modelId="{268A9D21-CA55-4BA3-8449-D5A6AB434DC2}" type="presParOf" srcId="{0972889B-4483-404A-8A46-BB00D8684E3B}" destId="{6BCCBB38-A01C-4EB8-8840-999E26EDD509}" srcOrd="0" destOrd="0" presId="urn:microsoft.com/office/officeart/2005/8/layout/process4"/>
    <dgm:cxn modelId="{5E5C088C-C00A-4404-87D9-D48A7A2AA3A5}" type="presParOf" srcId="{0972889B-4483-404A-8A46-BB00D8684E3B}" destId="{944A9998-1686-45D7-A6A8-528C51A099E9}" srcOrd="1" destOrd="0" presId="urn:microsoft.com/office/officeart/2005/8/layout/process4"/>
    <dgm:cxn modelId="{E42C8282-76C0-406C-B166-ED89F89D9EF8}" type="presParOf" srcId="{0972889B-4483-404A-8A46-BB00D8684E3B}" destId="{9A448869-B653-4F2C-9411-33D3705B881A}" srcOrd="2" destOrd="0" presId="urn:microsoft.com/office/officeart/2005/8/layout/process4"/>
    <dgm:cxn modelId="{6A3440FC-7D8D-46CC-947B-DB3DAC3FA732}" type="presParOf" srcId="{9A448869-B653-4F2C-9411-33D3705B881A}" destId="{74FF3562-5508-49A5-9811-AEE014AB28B5}" srcOrd="0" destOrd="0" presId="urn:microsoft.com/office/officeart/2005/8/layout/process4"/>
    <dgm:cxn modelId="{CA7AC55F-3A26-4D16-9060-FA5CAB8DB5CB}" type="presParOf" srcId="{9A448869-B653-4F2C-9411-33D3705B881A}" destId="{2B034CDB-A6EC-46DE-9808-E440F5AA4FD2}" srcOrd="1" destOrd="0" presId="urn:microsoft.com/office/officeart/2005/8/layout/process4"/>
    <dgm:cxn modelId="{2DEB8693-F73E-4578-8E0F-A7F0E56EA075}" type="presParOf" srcId="{9A448869-B653-4F2C-9411-33D3705B881A}" destId="{3539B786-46AC-4DD7-AAEB-33BA6D2F2E88}"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9" cy="483553"/>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sz="quarter" idx="1"/>
          </p:nvPr>
        </p:nvSpPr>
        <p:spPr>
          <a:xfrm>
            <a:off x="3902597" y="0"/>
            <a:ext cx="2985559" cy="483553"/>
          </a:xfrm>
          <a:prstGeom prst="rect">
            <a:avLst/>
          </a:prstGeom>
        </p:spPr>
        <p:txBody>
          <a:bodyPr vert="horz" lIns="96616" tIns="48308" rIns="96616" bIns="48308" rtlCol="0"/>
          <a:lstStyle>
            <a:lvl1pPr algn="r">
              <a:defRPr sz="1300"/>
            </a:lvl1pPr>
          </a:lstStyle>
          <a:p>
            <a:fld id="{C7D9186E-EAA7-3A42-AFD2-CC349621202A}" type="datetimeFigureOut">
              <a:rPr lang="fr-FR" smtClean="0"/>
              <a:t>12/06/2020</a:t>
            </a:fld>
            <a:endParaRPr lang="fr-FR"/>
          </a:p>
        </p:txBody>
      </p:sp>
      <p:sp>
        <p:nvSpPr>
          <p:cNvPr id="4" name="Espace réservé du pied de page 3"/>
          <p:cNvSpPr>
            <a:spLocks noGrp="1"/>
          </p:cNvSpPr>
          <p:nvPr>
            <p:ph type="ftr" sz="quarter" idx="2"/>
          </p:nvPr>
        </p:nvSpPr>
        <p:spPr>
          <a:xfrm>
            <a:off x="0" y="9185819"/>
            <a:ext cx="2985559" cy="483553"/>
          </a:xfrm>
          <a:prstGeom prst="rect">
            <a:avLst/>
          </a:prstGeom>
        </p:spPr>
        <p:txBody>
          <a:bodyPr vert="horz" lIns="96616" tIns="48308" rIns="96616" bIns="48308" rtlCol="0" anchor="b"/>
          <a:lstStyle>
            <a:lvl1pPr algn="l">
              <a:defRPr sz="1300"/>
            </a:lvl1pPr>
          </a:lstStyle>
          <a:p>
            <a:endParaRPr lang="fr-FR" dirty="0"/>
          </a:p>
        </p:txBody>
      </p:sp>
      <p:sp>
        <p:nvSpPr>
          <p:cNvPr id="5" name="Espace réservé du numéro de diapositive 4"/>
          <p:cNvSpPr>
            <a:spLocks noGrp="1"/>
          </p:cNvSpPr>
          <p:nvPr>
            <p:ph type="sldNum" sz="quarter" idx="3"/>
          </p:nvPr>
        </p:nvSpPr>
        <p:spPr>
          <a:xfrm>
            <a:off x="3902597" y="9185819"/>
            <a:ext cx="2985559" cy="483553"/>
          </a:xfrm>
          <a:prstGeom prst="rect">
            <a:avLst/>
          </a:prstGeom>
        </p:spPr>
        <p:txBody>
          <a:bodyPr vert="horz" lIns="96616" tIns="48308" rIns="96616" bIns="48308" rtlCol="0" anchor="b"/>
          <a:lstStyle>
            <a:lvl1pPr algn="r">
              <a:defRPr sz="1300"/>
            </a:lvl1pPr>
          </a:lstStyle>
          <a:p>
            <a:fld id="{2D8815B8-4CE2-F247-96EE-D0C173663BEB}" type="slidenum">
              <a:rPr lang="fr-FR" smtClean="0"/>
              <a:t>‹N°›</a:t>
            </a:fld>
            <a:endParaRPr lang="fr-FR"/>
          </a:p>
        </p:txBody>
      </p:sp>
    </p:spTree>
    <p:extLst>
      <p:ext uri="{BB962C8B-B14F-4D97-AF65-F5344CB8AC3E}">
        <p14:creationId xmlns:p14="http://schemas.microsoft.com/office/powerpoint/2010/main" val="18701493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559" cy="483553"/>
          </a:xfrm>
          <a:prstGeom prst="rect">
            <a:avLst/>
          </a:prstGeom>
        </p:spPr>
        <p:txBody>
          <a:bodyPr vert="horz" lIns="96616" tIns="48308" rIns="96616" bIns="48308" rtlCol="0"/>
          <a:lstStyle>
            <a:lvl1pPr algn="l">
              <a:defRPr sz="1300"/>
            </a:lvl1pPr>
          </a:lstStyle>
          <a:p>
            <a:endParaRPr lang="fr-FR"/>
          </a:p>
        </p:txBody>
      </p:sp>
      <p:sp>
        <p:nvSpPr>
          <p:cNvPr id="3" name="Espace réservé de la date 2"/>
          <p:cNvSpPr>
            <a:spLocks noGrp="1"/>
          </p:cNvSpPr>
          <p:nvPr>
            <p:ph type="dt" idx="1"/>
          </p:nvPr>
        </p:nvSpPr>
        <p:spPr>
          <a:xfrm>
            <a:off x="3902597" y="0"/>
            <a:ext cx="2985559" cy="483553"/>
          </a:xfrm>
          <a:prstGeom prst="rect">
            <a:avLst/>
          </a:prstGeom>
        </p:spPr>
        <p:txBody>
          <a:bodyPr vert="horz" lIns="96616" tIns="48308" rIns="96616" bIns="48308" rtlCol="0"/>
          <a:lstStyle>
            <a:lvl1pPr algn="r">
              <a:defRPr sz="1300"/>
            </a:lvl1pPr>
          </a:lstStyle>
          <a:p>
            <a:fld id="{EE2EF2D4-44B9-F34D-AC77-36ED78FDDA30}" type="datetimeFigureOut">
              <a:rPr lang="fr-FR" smtClean="0"/>
              <a:t>12/06/2020</a:t>
            </a:fld>
            <a:endParaRPr lang="fr-FR"/>
          </a:p>
        </p:txBody>
      </p:sp>
      <p:sp>
        <p:nvSpPr>
          <p:cNvPr id="4" name="Espace réservé de l'image des diapositives 3"/>
          <p:cNvSpPr>
            <a:spLocks noGrp="1" noRot="1" noChangeAspect="1"/>
          </p:cNvSpPr>
          <p:nvPr>
            <p:ph type="sldImg" idx="2"/>
          </p:nvPr>
        </p:nvSpPr>
        <p:spPr>
          <a:xfrm>
            <a:off x="1027113" y="725488"/>
            <a:ext cx="4835525" cy="3625850"/>
          </a:xfrm>
          <a:prstGeom prst="rect">
            <a:avLst/>
          </a:prstGeom>
          <a:noFill/>
          <a:ln w="12700">
            <a:solidFill>
              <a:prstClr val="black"/>
            </a:solidFill>
          </a:ln>
        </p:spPr>
        <p:txBody>
          <a:bodyPr vert="horz" lIns="96616" tIns="48308" rIns="96616" bIns="48308" rtlCol="0" anchor="ctr"/>
          <a:lstStyle/>
          <a:p>
            <a:endParaRPr lang="fr-FR"/>
          </a:p>
        </p:txBody>
      </p:sp>
      <p:sp>
        <p:nvSpPr>
          <p:cNvPr id="5" name="Espace réservé des commentaires 4"/>
          <p:cNvSpPr>
            <a:spLocks noGrp="1"/>
          </p:cNvSpPr>
          <p:nvPr>
            <p:ph type="body" sz="quarter" idx="3"/>
          </p:nvPr>
        </p:nvSpPr>
        <p:spPr>
          <a:xfrm>
            <a:off x="688976" y="4593749"/>
            <a:ext cx="5511800" cy="4351973"/>
          </a:xfrm>
          <a:prstGeom prst="rect">
            <a:avLst/>
          </a:prstGeom>
        </p:spPr>
        <p:txBody>
          <a:bodyPr vert="horz" lIns="96616" tIns="48308" rIns="96616" bIns="48308"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185819"/>
            <a:ext cx="2985559" cy="483553"/>
          </a:xfrm>
          <a:prstGeom prst="rect">
            <a:avLst/>
          </a:prstGeom>
        </p:spPr>
        <p:txBody>
          <a:bodyPr vert="horz" lIns="96616" tIns="48308" rIns="96616" bIns="4830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902597" y="9185819"/>
            <a:ext cx="2985559" cy="483553"/>
          </a:xfrm>
          <a:prstGeom prst="rect">
            <a:avLst/>
          </a:prstGeom>
        </p:spPr>
        <p:txBody>
          <a:bodyPr vert="horz" lIns="96616" tIns="48308" rIns="96616" bIns="48308" rtlCol="0" anchor="b"/>
          <a:lstStyle>
            <a:lvl1pPr algn="r">
              <a:defRPr sz="1300"/>
            </a:lvl1pPr>
          </a:lstStyle>
          <a:p>
            <a:fld id="{08D7BDEA-8EA0-FE4F-8E67-406CE035A260}" type="slidenum">
              <a:rPr lang="fr-FR" smtClean="0"/>
              <a:t>‹N°›</a:t>
            </a:fld>
            <a:endParaRPr lang="fr-FR"/>
          </a:p>
        </p:txBody>
      </p:sp>
    </p:spTree>
    <p:extLst>
      <p:ext uri="{BB962C8B-B14F-4D97-AF65-F5344CB8AC3E}">
        <p14:creationId xmlns:p14="http://schemas.microsoft.com/office/powerpoint/2010/main" val="25537604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1</a:t>
            </a:fld>
            <a:endParaRPr lang="fr-FR"/>
          </a:p>
        </p:txBody>
      </p:sp>
    </p:spTree>
    <p:extLst>
      <p:ext uri="{BB962C8B-B14F-4D97-AF65-F5344CB8AC3E}">
        <p14:creationId xmlns:p14="http://schemas.microsoft.com/office/powerpoint/2010/main" val="3645335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Cas créé par Joan Grard (académie Montpellier, membre du CRCF)</a:t>
            </a:r>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2</a:t>
            </a:fld>
            <a:endParaRPr lang="fr-FR"/>
          </a:p>
        </p:txBody>
      </p:sp>
    </p:spTree>
    <p:extLst>
      <p:ext uri="{BB962C8B-B14F-4D97-AF65-F5344CB8AC3E}">
        <p14:creationId xmlns:p14="http://schemas.microsoft.com/office/powerpoint/2010/main" val="73840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Vente de pièces</a:t>
            </a:r>
            <a:r>
              <a:rPr lang="fr-FR" baseline="0" dirty="0" smtClean="0"/>
              <a:t> détachées pour des solex, clientèle de passionnés</a:t>
            </a:r>
          </a:p>
          <a:p>
            <a:r>
              <a:rPr lang="fr-FR" dirty="0" smtClean="0"/>
              <a:t>Orientations stratégique : spécialisation, mais les</a:t>
            </a:r>
            <a:r>
              <a:rPr lang="fr-FR" baseline="0" dirty="0" smtClean="0"/>
              <a:t> gérants se rendent compte de la nécessité d’un développement, pour accéder à la notoriété. Pour l’instant seule activité de vente de pièces détachées. Mais coût de stockage élevés. L’entreprise envisage une diversification vers la réparation.</a:t>
            </a:r>
          </a:p>
          <a:p>
            <a:r>
              <a:rPr lang="fr-FR" baseline="0" dirty="0" smtClean="0"/>
              <a:t>Deux associés : l’un à 75%, le second à 25%</a:t>
            </a:r>
          </a:p>
          <a:p>
            <a:r>
              <a:rPr lang="fr-FR" baseline="0" dirty="0" smtClean="0"/>
              <a:t>-&gt; deux parties prenantes</a:t>
            </a:r>
            <a:endParaRPr lang="fr-FR" dirty="0" smtClean="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3</a:t>
            </a:fld>
            <a:endParaRPr lang="fr-FR"/>
          </a:p>
        </p:txBody>
      </p:sp>
    </p:spTree>
    <p:extLst>
      <p:ext uri="{BB962C8B-B14F-4D97-AF65-F5344CB8AC3E}">
        <p14:creationId xmlns:p14="http://schemas.microsoft.com/office/powerpoint/2010/main" val="1942241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baseline="0" dirty="0" smtClean="0"/>
              <a:t>Le contexte pourrait être enrichi et approfondi</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4</a:t>
            </a:fld>
            <a:endParaRPr lang="fr-FR"/>
          </a:p>
        </p:txBody>
      </p:sp>
    </p:spTree>
    <p:extLst>
      <p:ext uri="{BB962C8B-B14F-4D97-AF65-F5344CB8AC3E}">
        <p14:creationId xmlns:p14="http://schemas.microsoft.com/office/powerpoint/2010/main" val="1862904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L’entreprise est dirigée par deux associés qui veulent connaître la situation réelle de l’activité de réparation de solex. </a:t>
            </a:r>
          </a:p>
          <a:p>
            <a:r>
              <a:rPr lang="fr-FR" sz="1200" kern="1200" dirty="0" smtClean="0">
                <a:solidFill>
                  <a:schemeClr val="tx1"/>
                </a:solidFill>
                <a:effectLst/>
                <a:latin typeface="+mn-lt"/>
                <a:ea typeface="+mn-ea"/>
                <a:cs typeface="+mn-cs"/>
              </a:rPr>
              <a:t>Les deux partenaires voudraient </a:t>
            </a:r>
            <a:r>
              <a:rPr lang="fr-FR" sz="1200" strike="sngStrike" kern="1200" dirty="0" smtClean="0">
                <a:solidFill>
                  <a:schemeClr val="tx1"/>
                </a:solidFill>
                <a:effectLst/>
                <a:latin typeface="+mn-lt"/>
                <a:ea typeface="+mn-ea"/>
                <a:cs typeface="+mn-cs"/>
              </a:rPr>
              <a:t>savoir </a:t>
            </a:r>
            <a:r>
              <a:rPr lang="fr-FR" sz="1200" kern="1200" dirty="0" smtClean="0">
                <a:solidFill>
                  <a:schemeClr val="tx1"/>
                </a:solidFill>
                <a:effectLst/>
                <a:latin typeface="+mn-lt"/>
                <a:ea typeface="+mn-ea"/>
                <a:cs typeface="+mn-cs"/>
              </a:rPr>
              <a:t>si l’activité est rentable et s’interrogent sur la variabilité des charges en fonction de l’activité. Afin d’accroître cette activité, ils envisagent d’acquérir un local supplémentaire. Ils s’interrogent sur la possibilité de financer en partie l’acquisition du local par le compte courant d’associé. Ils se demandent si la structure financière de la société permet d’avoir recours à l’emprunt.</a:t>
            </a:r>
          </a:p>
          <a:p>
            <a:r>
              <a:rPr lang="fr-FR" sz="1200" kern="1200" dirty="0" smtClean="0">
                <a:solidFill>
                  <a:schemeClr val="tx1"/>
                </a:solidFill>
                <a:effectLst/>
                <a:latin typeface="+mn-lt"/>
                <a:ea typeface="+mn-ea"/>
                <a:cs typeface="+mn-cs"/>
              </a:rPr>
              <a:t>Il s’agit de réaliser une étude de la rentabilité, de présenter des préconisations susceptibles d'améliorer  la rentabilité de l’entreprise et de rechercher des solutions de financement adaptées. </a:t>
            </a:r>
          </a:p>
          <a:p>
            <a:r>
              <a:rPr lang="fr-FR" dirty="0" smtClean="0"/>
              <a:t>Problématisation</a:t>
            </a:r>
            <a:r>
              <a:rPr lang="fr-FR" baseline="0" dirty="0" smtClean="0"/>
              <a:t> : phase essentielle pour passer du contexte de l’organisation à une démarche, un parcours de questionnement</a:t>
            </a:r>
          </a:p>
          <a:p>
            <a:r>
              <a:rPr lang="fr-FR" baseline="0" dirty="0" smtClean="0"/>
              <a:t>Enjeu :</a:t>
            </a:r>
          </a:p>
          <a:p>
            <a:pPr marL="171450" indent="-171450">
              <a:buFontTx/>
              <a:buChar char="-"/>
            </a:pPr>
            <a:r>
              <a:rPr lang="fr-FR" baseline="0" dirty="0" smtClean="0"/>
              <a:t>Quitter le registre uniquement technique pour penser les techniques au service de la résolution d’un </a:t>
            </a:r>
            <a:r>
              <a:rPr lang="fr-FR" baseline="0" dirty="0" err="1" smtClean="0"/>
              <a:t>pb</a:t>
            </a:r>
            <a:r>
              <a:rPr lang="fr-FR" baseline="0" dirty="0" smtClean="0"/>
              <a:t> de gestion ou dans le cadre d’un parcours de questionnement</a:t>
            </a:r>
          </a:p>
          <a:p>
            <a:pPr marL="171450" indent="-171450">
              <a:buFontTx/>
              <a:buChar char="-"/>
            </a:pPr>
            <a:r>
              <a:rPr lang="fr-FR" baseline="0" dirty="0" smtClean="0"/>
              <a:t>Comprendre le sens des méthodes et leur objectif</a:t>
            </a:r>
          </a:p>
          <a:p>
            <a:pPr marL="171450" indent="-171450">
              <a:buFontTx/>
              <a:buChar char="-"/>
            </a:pPr>
            <a:endParaRPr lang="fr-FR" dirty="0" smtClean="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5</a:t>
            </a:fld>
            <a:endParaRPr lang="fr-FR"/>
          </a:p>
        </p:txBody>
      </p:sp>
    </p:spTree>
    <p:extLst>
      <p:ext uri="{BB962C8B-B14F-4D97-AF65-F5344CB8AC3E}">
        <p14:creationId xmlns:p14="http://schemas.microsoft.com/office/powerpoint/2010/main" val="1942241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À</a:t>
            </a:r>
            <a:r>
              <a:rPr lang="fr-FR" baseline="0" dirty="0" smtClean="0"/>
              <a:t> partir de la problématique, on peut dresser un parcours de questionnement en mobilisant les programmes de première, le tronc commun et l’enseignement spécifique</a:t>
            </a:r>
          </a:p>
          <a:p>
            <a:r>
              <a:rPr lang="fr-FR" baseline="0" dirty="0" smtClean="0"/>
              <a:t>Le questionnement permet de passer d’un contexte, d’en enrichir l’analyse et d’appréhender la complexité de l’organisation</a:t>
            </a:r>
          </a:p>
          <a:p>
            <a:endParaRPr lang="fr-FR" baseline="0" dirty="0" smtClean="0"/>
          </a:p>
          <a:p>
            <a:r>
              <a:rPr lang="fr-FR" baseline="0" dirty="0" smtClean="0"/>
              <a:t>Les questions de première permettent de structurer la formulation du </a:t>
            </a:r>
            <a:r>
              <a:rPr lang="fr-FR" baseline="0" dirty="0" err="1" smtClean="0"/>
              <a:t>pb</a:t>
            </a:r>
            <a:r>
              <a:rPr lang="fr-FR" baseline="0" dirty="0" smtClean="0"/>
              <a:t> : </a:t>
            </a:r>
            <a:r>
              <a:rPr lang="fr-FR" baseline="0" dirty="0" err="1" smtClean="0"/>
              <a:t>pb</a:t>
            </a:r>
            <a:r>
              <a:rPr lang="fr-FR" baseline="0" dirty="0" smtClean="0"/>
              <a:t> de rentabilité de l’activité, analyse de la performance</a:t>
            </a:r>
          </a:p>
          <a:p>
            <a:r>
              <a:rPr lang="fr-FR" baseline="0" dirty="0" smtClean="0"/>
              <a:t>Les questions de terminale de l’enseignement commun : permet d’exprimer les dilemmes, les tensions</a:t>
            </a:r>
          </a:p>
          <a:p>
            <a:pPr marL="171450" indent="-171450">
              <a:buFontTx/>
              <a:buChar char="-"/>
            </a:pPr>
            <a:r>
              <a:rPr lang="fr-FR" baseline="0" dirty="0" smtClean="0"/>
              <a:t>Modèle économique : structure des charges, prix du forfait réparation, créé-t-on suffisamment de valeur ?</a:t>
            </a:r>
          </a:p>
          <a:p>
            <a:pPr marL="171450" indent="-171450">
              <a:buFontTx/>
              <a:buChar char="-"/>
            </a:pPr>
            <a:r>
              <a:rPr lang="fr-FR" baseline="0" dirty="0" smtClean="0"/>
              <a:t>Modalités de financement : comment financer le développement ?</a:t>
            </a:r>
          </a:p>
          <a:p>
            <a:pPr marL="171450" indent="-171450">
              <a:buFontTx/>
              <a:buChar char="-"/>
            </a:pPr>
            <a:r>
              <a:rPr lang="fr-FR" baseline="0" dirty="0" smtClean="0"/>
              <a:t>Attentes des parties prenantes, deux associés mais participation très différente</a:t>
            </a:r>
          </a:p>
          <a:p>
            <a:pPr marL="171450" indent="-171450">
              <a:buFontTx/>
              <a:buChar char="-"/>
            </a:pPr>
            <a:endParaRPr lang="fr-FR" baseline="0" dirty="0" smtClean="0"/>
          </a:p>
          <a:p>
            <a:pPr marL="0" indent="0">
              <a:buFontTx/>
              <a:buNone/>
            </a:pPr>
            <a:r>
              <a:rPr lang="fr-FR" baseline="0" dirty="0" smtClean="0"/>
              <a:t>Les questions de l’ES de terminale : permettent d’apporter des méthodes pour résoudre ou éclairer les tensions, comment éclairer la prise de décision ?</a:t>
            </a:r>
          </a:p>
          <a:p>
            <a:pPr marL="171450" indent="-171450">
              <a:buFontTx/>
              <a:buChar char="-"/>
            </a:pPr>
            <a:endParaRPr lang="fr-FR" baseline="0"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6</a:t>
            </a:fld>
            <a:endParaRPr lang="fr-FR"/>
          </a:p>
        </p:txBody>
      </p:sp>
    </p:spTree>
    <p:extLst>
      <p:ext uri="{BB962C8B-B14F-4D97-AF65-F5344CB8AC3E}">
        <p14:creationId xmlns:p14="http://schemas.microsoft.com/office/powerpoint/2010/main" val="3975715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Parcours</a:t>
            </a:r>
            <a:r>
              <a:rPr lang="fr-FR" baseline="0" dirty="0" smtClean="0"/>
              <a:t> de questionnement très varié, </a:t>
            </a:r>
          </a:p>
          <a:p>
            <a:r>
              <a:rPr lang="fr-FR" baseline="0" dirty="0" smtClean="0"/>
              <a:t>1</a:t>
            </a:r>
            <a:r>
              <a:rPr lang="fr-FR" baseline="30000" dirty="0" smtClean="0"/>
              <a:t>er</a:t>
            </a:r>
            <a:r>
              <a:rPr lang="fr-FR" baseline="0" dirty="0" smtClean="0"/>
              <a:t> niveau partir de la rentabilité, modèle économique</a:t>
            </a:r>
          </a:p>
          <a:p>
            <a:r>
              <a:rPr lang="fr-FR" baseline="0" dirty="0" smtClean="0"/>
              <a:t>2</a:t>
            </a:r>
            <a:r>
              <a:rPr lang="fr-FR" baseline="30000" dirty="0" smtClean="0"/>
              <a:t>ème</a:t>
            </a:r>
            <a:r>
              <a:rPr lang="fr-FR" baseline="0" dirty="0" smtClean="0"/>
              <a:t> niveau : financement, de l’exploitation de l’investissement, effet de levier</a:t>
            </a:r>
          </a:p>
          <a:p>
            <a:r>
              <a:rPr lang="fr-FR" baseline="0" dirty="0" smtClean="0"/>
              <a:t>3</a:t>
            </a:r>
            <a:r>
              <a:rPr lang="fr-FR" baseline="30000" dirty="0" smtClean="0"/>
              <a:t>ème</a:t>
            </a:r>
            <a:r>
              <a:rPr lang="fr-FR" baseline="0" dirty="0" smtClean="0"/>
              <a:t> niveau : comment l’information se transforme en ressource (en première) adaptation du plan de compte avec la création d’une deuxième activité et nécessite de disposer d’information pour analyser la rentabilité de chacune d’elle, rôle des technologies SIC</a:t>
            </a:r>
          </a:p>
          <a:p>
            <a:endParaRPr lang="fr-FR" baseline="0" dirty="0" smtClean="0"/>
          </a:p>
          <a:p>
            <a:r>
              <a:rPr lang="fr-FR" baseline="0" dirty="0" smtClean="0"/>
              <a:t>Contexte simple, nécessité de soulever une problématique pour enclencher un parcours de questionnement . </a:t>
            </a:r>
            <a:endParaRPr lang="fr-FR" dirty="0" smtClean="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7</a:t>
            </a:fld>
            <a:endParaRPr lang="fr-FR"/>
          </a:p>
        </p:txBody>
      </p:sp>
    </p:spTree>
    <p:extLst>
      <p:ext uri="{BB962C8B-B14F-4D97-AF65-F5344CB8AC3E}">
        <p14:creationId xmlns:p14="http://schemas.microsoft.com/office/powerpoint/2010/main" val="1942241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Les activités de l’élève portent sur la rentabilité et le financement des investissements (mise en place de méthodes pour traiter les données, analyse des résultats, présentation orale et écrite avec supports numériques des principales conclusions. Elles consistent à :</a:t>
            </a:r>
          </a:p>
          <a:p>
            <a:pPr lvl="0"/>
            <a:r>
              <a:rPr lang="fr-FR" sz="1200" kern="1200" dirty="0" smtClean="0">
                <a:solidFill>
                  <a:schemeClr val="tx1"/>
                </a:solidFill>
                <a:effectLst/>
                <a:latin typeface="+mn-lt"/>
                <a:ea typeface="+mn-ea"/>
                <a:cs typeface="+mn-cs"/>
              </a:rPr>
              <a:t>caractériser l’entreprise (son activité, son statut juridique, son personnel, son chiffre d’affaires, ses ressources, </a:t>
            </a:r>
            <a:r>
              <a:rPr lang="fr-FR" sz="1200" kern="1200" dirty="0" err="1" smtClean="0">
                <a:solidFill>
                  <a:schemeClr val="tx1"/>
                </a:solidFill>
                <a:effectLst/>
                <a:latin typeface="+mn-lt"/>
                <a:ea typeface="+mn-ea"/>
                <a:cs typeface="+mn-cs"/>
              </a:rPr>
              <a:t>etc</a:t>
            </a:r>
            <a:r>
              <a:rPr lang="fr-FR" sz="1200" kern="1200" dirty="0" smtClean="0">
                <a:solidFill>
                  <a:schemeClr val="tx1"/>
                </a:solidFill>
                <a:effectLst/>
                <a:latin typeface="+mn-lt"/>
                <a:ea typeface="+mn-ea"/>
                <a:cs typeface="+mn-cs"/>
              </a:rPr>
              <a:t>).</a:t>
            </a:r>
          </a:p>
          <a:p>
            <a:pPr lvl="0"/>
            <a:r>
              <a:rPr lang="fr-FR" sz="1200" kern="1200" dirty="0" smtClean="0">
                <a:solidFill>
                  <a:schemeClr val="tx1"/>
                </a:solidFill>
                <a:effectLst/>
                <a:latin typeface="+mn-lt"/>
                <a:ea typeface="+mn-ea"/>
                <a:cs typeface="+mn-cs"/>
              </a:rPr>
              <a:t>distinguer les conséquences de la forme juridique d’entreprise sur le patrimoine (lien avec le programme de droit en classe de terminale)</a:t>
            </a:r>
          </a:p>
          <a:p>
            <a:pPr lvl="0"/>
            <a:r>
              <a:rPr lang="fr-FR" sz="1200" kern="1200" dirty="0" smtClean="0">
                <a:solidFill>
                  <a:schemeClr val="tx1"/>
                </a:solidFill>
                <a:effectLst/>
                <a:latin typeface="+mn-lt"/>
                <a:ea typeface="+mn-ea"/>
                <a:cs typeface="+mn-cs"/>
              </a:rPr>
              <a:t>situer l’entreprise dans son contexte économique (marché, concurrents, </a:t>
            </a:r>
            <a:r>
              <a:rPr lang="fr-FR" sz="1200" kern="1200" dirty="0" err="1" smtClean="0">
                <a:solidFill>
                  <a:schemeClr val="tx1"/>
                </a:solidFill>
                <a:effectLst/>
                <a:latin typeface="+mn-lt"/>
                <a:ea typeface="+mn-ea"/>
                <a:cs typeface="+mn-cs"/>
              </a:rPr>
              <a:t>etc</a:t>
            </a:r>
            <a:r>
              <a:rPr lang="fr-FR" sz="1200" kern="1200" dirty="0" smtClean="0">
                <a:solidFill>
                  <a:schemeClr val="tx1"/>
                </a:solidFill>
                <a:effectLst/>
                <a:latin typeface="+mn-lt"/>
                <a:ea typeface="+mn-ea"/>
                <a:cs typeface="+mn-cs"/>
              </a:rPr>
              <a:t>), analyser le marché “pertinent” (lien avec le programme d’économie en classe de première).</a:t>
            </a:r>
          </a:p>
          <a:p>
            <a:pPr lvl="0" fontAlgn="base"/>
            <a:r>
              <a:rPr lang="fr-FR" sz="1200" kern="1200" dirty="0" smtClean="0">
                <a:solidFill>
                  <a:schemeClr val="tx1"/>
                </a:solidFill>
                <a:effectLst/>
                <a:latin typeface="+mn-lt"/>
                <a:ea typeface="+mn-ea"/>
                <a:cs typeface="+mn-cs"/>
              </a:rPr>
              <a:t>analyser l’activité de services par la méthode des coûts partiels après avoir exporté les données du progiciel de gestion intégré (PGI) et les avoir traitées.</a:t>
            </a:r>
          </a:p>
          <a:p>
            <a:pPr lvl="0" fontAlgn="base"/>
            <a:r>
              <a:rPr lang="fr-FR" sz="1200" kern="1200" dirty="0" smtClean="0">
                <a:solidFill>
                  <a:schemeClr val="tx1"/>
                </a:solidFill>
                <a:effectLst/>
                <a:latin typeface="+mn-lt"/>
                <a:ea typeface="+mn-ea"/>
                <a:cs typeface="+mn-cs"/>
              </a:rPr>
              <a:t>déterminer une proposition (nombre de prestations et/ou prix) pour rendre cette activité bénéfique en 2019.</a:t>
            </a:r>
          </a:p>
          <a:p>
            <a:pPr lvl="0"/>
            <a:r>
              <a:rPr lang="fr-FR" sz="1200" kern="1200" dirty="0" smtClean="0">
                <a:solidFill>
                  <a:schemeClr val="tx1"/>
                </a:solidFill>
                <a:effectLst/>
                <a:latin typeface="+mn-lt"/>
                <a:ea typeface="+mn-ea"/>
                <a:cs typeface="+mn-cs"/>
              </a:rPr>
              <a:t>analyser les impacts des éventuelles propositions identifiées sur la rentabilité de l’entreprise.</a:t>
            </a:r>
          </a:p>
          <a:p>
            <a:pPr lvl="0"/>
            <a:r>
              <a:rPr lang="fr-FR" sz="1200" kern="1200" dirty="0" smtClean="0">
                <a:solidFill>
                  <a:schemeClr val="tx1"/>
                </a:solidFill>
                <a:effectLst/>
                <a:latin typeface="+mn-lt"/>
                <a:ea typeface="+mn-ea"/>
                <a:cs typeface="+mn-cs"/>
              </a:rPr>
              <a:t>analyser les performances économiques et financières de la société à travers le bilan </a:t>
            </a:r>
            <a:r>
              <a:rPr lang="fr-FR" sz="1200" strike="sngStrike" kern="1200" dirty="0" smtClean="0">
                <a:solidFill>
                  <a:schemeClr val="tx1"/>
                </a:solidFill>
                <a:effectLst/>
                <a:latin typeface="+mn-lt"/>
                <a:ea typeface="+mn-ea"/>
                <a:cs typeface="+mn-cs"/>
              </a:rPr>
              <a:t>après avoir exporté </a:t>
            </a:r>
            <a:r>
              <a:rPr lang="fr-FR" sz="1200" strike="sngStrike" kern="1200" dirty="0" err="1" smtClean="0">
                <a:solidFill>
                  <a:schemeClr val="tx1"/>
                </a:solidFill>
                <a:effectLst/>
                <a:latin typeface="+mn-lt"/>
                <a:ea typeface="+mn-ea"/>
                <a:cs typeface="+mn-cs"/>
              </a:rPr>
              <a:t>les</a:t>
            </a:r>
            <a:r>
              <a:rPr lang="fr-FR" sz="1200" u="sng" kern="1200" dirty="0" err="1" smtClean="0">
                <a:solidFill>
                  <a:schemeClr val="tx1"/>
                </a:solidFill>
                <a:effectLst/>
                <a:latin typeface="+mn-lt"/>
                <a:ea typeface="+mn-ea"/>
                <a:cs typeface="+mn-cs"/>
              </a:rPr>
              <a:t>à</a:t>
            </a:r>
            <a:r>
              <a:rPr lang="fr-FR" sz="1200" u="sng" kern="1200" dirty="0" smtClean="0">
                <a:solidFill>
                  <a:schemeClr val="tx1"/>
                </a:solidFill>
                <a:effectLst/>
                <a:latin typeface="+mn-lt"/>
                <a:ea typeface="+mn-ea"/>
                <a:cs typeface="+mn-cs"/>
              </a:rPr>
              <a:t> partir de</a:t>
            </a:r>
            <a:r>
              <a:rPr lang="fr-FR" sz="1200" kern="1200" dirty="0" smtClean="0">
                <a:solidFill>
                  <a:schemeClr val="tx1"/>
                </a:solidFill>
                <a:effectLst/>
                <a:latin typeface="+mn-lt"/>
                <a:ea typeface="+mn-ea"/>
                <a:cs typeface="+mn-cs"/>
              </a:rPr>
              <a:t> données </a:t>
            </a:r>
            <a:r>
              <a:rPr lang="fr-FR" sz="1200" u="sng" kern="1200" dirty="0" smtClean="0">
                <a:solidFill>
                  <a:schemeClr val="tx1"/>
                </a:solidFill>
                <a:effectLst/>
                <a:latin typeface="+mn-lt"/>
                <a:ea typeface="+mn-ea"/>
                <a:cs typeface="+mn-cs"/>
              </a:rPr>
              <a:t>issues </a:t>
            </a:r>
            <a:r>
              <a:rPr lang="fr-FR" sz="1200" kern="1200" dirty="0" smtClean="0">
                <a:solidFill>
                  <a:schemeClr val="tx1"/>
                </a:solidFill>
                <a:effectLst/>
                <a:latin typeface="+mn-lt"/>
                <a:ea typeface="+mn-ea"/>
                <a:cs typeface="+mn-cs"/>
              </a:rPr>
              <a:t>du PGI ;</a:t>
            </a:r>
          </a:p>
          <a:p>
            <a:pPr lvl="0" fontAlgn="base"/>
            <a:r>
              <a:rPr lang="fr-FR" sz="1200" kern="1200" dirty="0" smtClean="0">
                <a:solidFill>
                  <a:schemeClr val="tx1"/>
                </a:solidFill>
                <a:effectLst/>
                <a:latin typeface="+mn-lt"/>
                <a:ea typeface="+mn-ea"/>
                <a:cs typeface="+mn-cs"/>
              </a:rPr>
              <a:t>analyser la profitabilité de la société à travers le compte de résultat </a:t>
            </a:r>
            <a:r>
              <a:rPr lang="fr-FR" sz="1200" strike="sngStrike" kern="1200" dirty="0" smtClean="0">
                <a:solidFill>
                  <a:schemeClr val="tx1"/>
                </a:solidFill>
                <a:effectLst/>
                <a:latin typeface="+mn-lt"/>
                <a:ea typeface="+mn-ea"/>
                <a:cs typeface="+mn-cs"/>
              </a:rPr>
              <a:t>après avoir exporté les</a:t>
            </a:r>
            <a:r>
              <a:rPr lang="fr-FR" sz="1200" u="sng" kern="1200" dirty="0" smtClean="0">
                <a:solidFill>
                  <a:schemeClr val="tx1"/>
                </a:solidFill>
                <a:effectLst/>
                <a:latin typeface="+mn-lt"/>
                <a:ea typeface="+mn-ea"/>
                <a:cs typeface="+mn-cs"/>
              </a:rPr>
              <a:t>(</a:t>
            </a:r>
            <a:r>
              <a:rPr lang="fr-FR" sz="1200" strike="sngStrike" kern="120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données </a:t>
            </a:r>
            <a:r>
              <a:rPr lang="fr-FR" sz="1200" u="sng" kern="1200" dirty="0" smtClean="0">
                <a:solidFill>
                  <a:schemeClr val="tx1"/>
                </a:solidFill>
                <a:effectLst/>
                <a:latin typeface="+mn-lt"/>
                <a:ea typeface="+mn-ea"/>
                <a:cs typeface="+mn-cs"/>
              </a:rPr>
              <a:t>issues </a:t>
            </a:r>
            <a:r>
              <a:rPr lang="fr-FR" sz="1200" kern="1200" dirty="0" smtClean="0">
                <a:solidFill>
                  <a:schemeClr val="tx1"/>
                </a:solidFill>
                <a:effectLst/>
                <a:latin typeface="+mn-lt"/>
                <a:ea typeface="+mn-ea"/>
                <a:cs typeface="+mn-cs"/>
              </a:rPr>
              <a:t>du PGI</a:t>
            </a:r>
            <a:r>
              <a:rPr lang="fr-FR" sz="1200" u="sng" kern="1200" dirty="0" smtClean="0">
                <a:solidFill>
                  <a:schemeClr val="tx1"/>
                </a:solidFill>
                <a:effectLst/>
                <a:latin typeface="+mn-lt"/>
                <a:ea typeface="+mn-ea"/>
                <a:cs typeface="+mn-cs"/>
              </a:rPr>
              <a:t>)</a:t>
            </a:r>
            <a:r>
              <a:rPr lang="fr-FR" sz="1200" kern="1200" dirty="0" smtClean="0">
                <a:solidFill>
                  <a:schemeClr val="tx1"/>
                </a:solidFill>
                <a:effectLst/>
                <a:latin typeface="+mn-lt"/>
                <a:ea typeface="+mn-ea"/>
                <a:cs typeface="+mn-cs"/>
              </a:rPr>
              <a:t> ;</a:t>
            </a:r>
          </a:p>
          <a:p>
            <a:pPr lvl="0" fontAlgn="base"/>
            <a:r>
              <a:rPr lang="fr-FR" sz="1200" kern="1200" dirty="0" smtClean="0">
                <a:solidFill>
                  <a:schemeClr val="tx1"/>
                </a:solidFill>
                <a:effectLst/>
                <a:latin typeface="+mn-lt"/>
                <a:ea typeface="+mn-ea"/>
                <a:cs typeface="+mn-cs"/>
              </a:rPr>
              <a:t>déterminer l’affectation du résultat, analyser le partage de la valeur ajoutée à partir d’un graphique (lien avec le programme d’économie en classe de première).  ;</a:t>
            </a:r>
          </a:p>
          <a:p>
            <a:pPr lvl="0"/>
            <a:r>
              <a:rPr lang="fr-FR" sz="1200" kern="1200" dirty="0" smtClean="0">
                <a:solidFill>
                  <a:schemeClr val="tx1"/>
                </a:solidFill>
                <a:effectLst/>
                <a:latin typeface="+mn-lt"/>
                <a:ea typeface="+mn-ea"/>
                <a:cs typeface="+mn-cs"/>
              </a:rPr>
              <a:t>proposer les moyens de financements possibles pour acquérir un nouveau local (lien avec le programme d’économie en classe de première).</a:t>
            </a:r>
          </a:p>
          <a:p>
            <a:pPr lvl="0"/>
            <a:r>
              <a:rPr lang="fr-FR" sz="1200" kern="1200" dirty="0" smtClean="0">
                <a:solidFill>
                  <a:schemeClr val="tx1"/>
                </a:solidFill>
                <a:effectLst/>
                <a:latin typeface="+mn-lt"/>
                <a:ea typeface="+mn-ea"/>
                <a:cs typeface="+mn-cs"/>
              </a:rPr>
              <a:t>distinguer les diverses les relations existantes entre une organisation et son écosystème ;</a:t>
            </a:r>
          </a:p>
          <a:p>
            <a:pPr lvl="0"/>
            <a:r>
              <a:rPr lang="fr-FR" sz="1200" kern="1200" dirty="0" smtClean="0">
                <a:solidFill>
                  <a:schemeClr val="tx1"/>
                </a:solidFill>
                <a:effectLst/>
                <a:latin typeface="+mn-lt"/>
                <a:ea typeface="+mn-ea"/>
                <a:cs typeface="+mn-cs"/>
              </a:rPr>
              <a:t>préciser les enjeux éthiques de l’activité de l’entreprise.</a:t>
            </a:r>
          </a:p>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t>8</a:t>
            </a:fld>
            <a:endParaRPr lang="fr-FR"/>
          </a:p>
        </p:txBody>
      </p:sp>
    </p:spTree>
    <p:extLst>
      <p:ext uri="{BB962C8B-B14F-4D97-AF65-F5344CB8AC3E}">
        <p14:creationId xmlns:p14="http://schemas.microsoft.com/office/powerpoint/2010/main" val="885678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2633674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22707218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6" name="Espace réservé du texte 6"/>
          <p:cNvSpPr>
            <a:spLocks noGrp="1"/>
          </p:cNvSpPr>
          <p:nvPr>
            <p:ph type="body" sz="quarter" idx="13" hasCustomPrompt="1"/>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val="3339791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hasCustomPrompt="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6815392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5" name="Espace réservé du numéro de diapositive 4"/>
          <p:cNvSpPr>
            <a:spLocks noGrp="1"/>
          </p:cNvSpPr>
          <p:nvPr>
            <p:ph type="sldNum" sz="quarter" idx="12"/>
          </p:nvPr>
        </p:nvSpPr>
        <p:spPr/>
        <p:txBody>
          <a:bodyPr/>
          <a:lstStyle/>
          <a:p>
            <a:fld id="{A786685B-2977-D546-9E3D-3CA676A47F0C}" type="slidenum">
              <a:rPr lang="fr-FR" smtClean="0"/>
              <a:pPr/>
              <a:t>‹N°›</a:t>
            </a:fld>
            <a:endParaRPr lang="fr-FR" dirty="0"/>
          </a:p>
        </p:txBody>
      </p:sp>
      <p:sp>
        <p:nvSpPr>
          <p:cNvPr id="7" name="Espace réservé du texte 6"/>
          <p:cNvSpPr>
            <a:spLocks noGrp="1"/>
          </p:cNvSpPr>
          <p:nvPr>
            <p:ph type="body" sz="quarter" idx="13" hasCustomPrompt="1"/>
          </p:nvPr>
        </p:nvSpPr>
        <p:spPr>
          <a:xfrm>
            <a:off x="804863" y="1469379"/>
            <a:ext cx="7881937" cy="3901112"/>
          </a:xfrm>
        </p:spPr>
        <p:txBody>
          <a:bodyPr/>
          <a:lstStyle>
            <a:lvl1pPr>
              <a:buClr>
                <a:srgbClr val="683086"/>
              </a:buClr>
              <a:defRPr>
                <a:solidFill>
                  <a:srgbClr val="000000"/>
                </a:solidFill>
              </a:defRPr>
            </a:lvl1pPr>
          </a:lstStyle>
          <a:p>
            <a:pPr lvl="0"/>
            <a:r>
              <a:rPr lang="fr-FR" dirty="0" smtClean="0"/>
              <a:t> Cliquez pour modifier les styles du texte du masque</a:t>
            </a:r>
            <a:endParaRPr lang="fr-FR" dirty="0"/>
          </a:p>
        </p:txBody>
      </p:sp>
    </p:spTree>
    <p:extLst>
      <p:ext uri="{BB962C8B-B14F-4D97-AF65-F5344CB8AC3E}">
        <p14:creationId xmlns:p14="http://schemas.microsoft.com/office/powerpoint/2010/main" val="19171729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normAutofit/>
          </a:bodyPr>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7" name="Espace réservé du numéro de diapositive 6"/>
          <p:cNvSpPr>
            <a:spLocks noGrp="1"/>
          </p:cNvSpPr>
          <p:nvPr>
            <p:ph type="sldNum" sz="quarter" idx="12"/>
          </p:nvPr>
        </p:nvSpPr>
        <p:spPr/>
        <p:txBody>
          <a:bodyPr/>
          <a:lstStyle/>
          <a:p>
            <a:fld id="{A786685B-2977-D546-9E3D-3CA676A47F0C}" type="slidenum">
              <a:rPr lang="fr-FR" smtClean="0"/>
              <a:t>‹N°›</a:t>
            </a:fld>
            <a:endParaRPr lang="fr-FR"/>
          </a:p>
        </p:txBody>
      </p:sp>
    </p:spTree>
    <p:extLst>
      <p:ext uri="{BB962C8B-B14F-4D97-AF65-F5344CB8AC3E}">
        <p14:creationId xmlns:p14="http://schemas.microsoft.com/office/powerpoint/2010/main" val="2430925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090609" y="976320"/>
            <a:ext cx="7894637" cy="2433895"/>
          </a:xfrm>
        </p:spPr>
        <p:txBody>
          <a:bodyPr/>
          <a:lstStyle/>
          <a:p>
            <a:r>
              <a:rPr lang="fr-FR" dirty="0" smtClean="0"/>
              <a:t>CLIQUEZ ET MODIFIEZ LE TITRE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chemeClr val="tx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fr-FR" dirty="0"/>
          </a:p>
        </p:txBody>
      </p:sp>
      <p:sp>
        <p:nvSpPr>
          <p:cNvPr id="6" name="Espace réservé du numéro de diapositive 5"/>
          <p:cNvSpPr>
            <a:spLocks noGrp="1"/>
          </p:cNvSpPr>
          <p:nvPr>
            <p:ph type="sldNum" sz="quarter" idx="12"/>
          </p:nvPr>
        </p:nvSpPr>
        <p:spPr/>
        <p:txBody>
          <a:bodyPr/>
          <a:lstStyle/>
          <a:p>
            <a:fld id="{1FC8907D-B208-DC44-82F5-2940ECA1C9FA}" type="slidenum">
              <a:rPr lang="fr-FR" smtClean="0"/>
              <a:t>‹N°›</a:t>
            </a:fld>
            <a:endParaRPr lang="fr-FR"/>
          </a:p>
        </p:txBody>
      </p:sp>
    </p:spTree>
    <p:extLst>
      <p:ext uri="{BB962C8B-B14F-4D97-AF65-F5344CB8AC3E}">
        <p14:creationId xmlns:p14="http://schemas.microsoft.com/office/powerpoint/2010/main" val="33351664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097486" y="3283200"/>
            <a:ext cx="5897726" cy="2108160"/>
          </a:xfrm>
        </p:spPr>
        <p:txBody>
          <a:bodyPr anchor="t" anchorCtr="0">
            <a:normAutofit/>
          </a:bodyPr>
          <a:lstStyle>
            <a:lvl1pPr>
              <a:defRPr sz="1500" baseline="0"/>
            </a:lvl1pPr>
          </a:lstStyle>
          <a:p>
            <a:r>
              <a:rPr lang="fr-FR" dirty="0" smtClean="0"/>
              <a:t>Contacts :</a:t>
            </a:r>
            <a:endParaRPr lang="fr-FR" dirty="0"/>
          </a:p>
        </p:txBody>
      </p:sp>
      <p:sp>
        <p:nvSpPr>
          <p:cNvPr id="5" name="Espace réservé du numéro de diapositive 4"/>
          <p:cNvSpPr>
            <a:spLocks noGrp="1"/>
          </p:cNvSpPr>
          <p:nvPr>
            <p:ph type="sldNum" sz="quarter" idx="12"/>
          </p:nvPr>
        </p:nvSpPr>
        <p:spPr/>
        <p:txBody>
          <a:bodyPr/>
          <a:lstStyle/>
          <a:p>
            <a:fld id="{1FC8907D-B208-DC44-82F5-2940ECA1C9FA}" type="slidenum">
              <a:rPr lang="fr-FR" smtClean="0"/>
              <a:pPr/>
              <a:t>‹N°›</a:t>
            </a:fld>
            <a:endParaRPr lang="fr-FR" dirty="0"/>
          </a:p>
        </p:txBody>
      </p:sp>
    </p:spTree>
    <p:extLst>
      <p:ext uri="{BB962C8B-B14F-4D97-AF65-F5344CB8AC3E}">
        <p14:creationId xmlns:p14="http://schemas.microsoft.com/office/powerpoint/2010/main" val="16027604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468478" y="6442244"/>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grpSp>
        <p:nvGrpSpPr>
          <p:cNvPr id="7" name="Groupe 6"/>
          <p:cNvGrpSpPr/>
          <p:nvPr userDrawn="1"/>
        </p:nvGrpSpPr>
        <p:grpSpPr>
          <a:xfrm>
            <a:off x="7397136" y="5585625"/>
            <a:ext cx="1292689" cy="936155"/>
            <a:chOff x="2171700" y="3761770"/>
            <a:chExt cx="1993376" cy="1283615"/>
          </a:xfrm>
        </p:grpSpPr>
        <p:grpSp>
          <p:nvGrpSpPr>
            <p:cNvPr id="8" name="Groupe 7"/>
            <p:cNvGrpSpPr/>
            <p:nvPr/>
          </p:nvGrpSpPr>
          <p:grpSpPr>
            <a:xfrm>
              <a:off x="2171700" y="3800041"/>
              <a:ext cx="1746257" cy="1245344"/>
              <a:chOff x="1880982" y="2648572"/>
              <a:chExt cx="2835550" cy="2328600"/>
            </a:xfrm>
          </p:grpSpPr>
          <p:sp>
            <p:nvSpPr>
              <p:cNvPr id="11" name="Rectangle 10"/>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12"/>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9" name="Rectangle 8"/>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14" name="Picture 4" descr="Elles bougent - Nos partenaires - Ministère de l'Éducation ..."/>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58775" y="5531135"/>
            <a:ext cx="202882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9642489"/>
      </p:ext>
    </p:extLst>
  </p:cSld>
  <p:clrMap bg1="lt1" tx1="dk1" bg2="lt2" tx2="dk2" accent1="accent1" accent2="accent2" accent3="accent3" accent4="accent4" accent5="accent5" accent6="accent6" hlink="hlink" folHlink="folHlink"/>
  <p:sldLayoutIdLst>
    <p:sldLayoutId id="2147483660" r:id="rId1"/>
    <p:sldLayoutId id="2147483675" r:id="rId2"/>
  </p:sldLayoutIdLst>
  <p:timing>
    <p:tnLst>
      <p:par>
        <p:cTn id="1" dur="indefinite" restart="never" nodeType="tmRoot"/>
      </p:par>
    </p:tnLst>
  </p:timing>
  <p:hf hdr="0" ftr="0" dt="0"/>
  <p:txStyles>
    <p:titleStyle>
      <a:lvl1pPr algn="l" defTabSz="457200" rtl="0" eaLnBrk="1" latinLnBrk="0" hangingPunct="1">
        <a:spcBef>
          <a:spcPct val="0"/>
        </a:spcBef>
        <a:buNone/>
        <a:defRPr sz="5000" kern="1200">
          <a:solidFill>
            <a:schemeClr val="tx2">
              <a:lumMod val="7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5400" y="0"/>
            <a:ext cx="7881400" cy="1286937"/>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3" name="Espace réservé du texte 2"/>
          <p:cNvSpPr>
            <a:spLocks noGrp="1"/>
          </p:cNvSpPr>
          <p:nvPr>
            <p:ph type="body" idx="1"/>
          </p:nvPr>
        </p:nvSpPr>
        <p:spPr>
          <a:xfrm>
            <a:off x="805400" y="1476022"/>
            <a:ext cx="7881400" cy="4525963"/>
          </a:xfrm>
          <a:prstGeom prst="rect">
            <a:avLst/>
          </a:prstGeom>
        </p:spPr>
        <p:txBody>
          <a:bodyPr vert="horz" lIns="91440" tIns="45720" rIns="91440" bIns="45720" rtlCol="0">
            <a:normAutofit/>
          </a:bodyPr>
          <a:lstStyle/>
          <a:p>
            <a:pPr lvl="0"/>
            <a:r>
              <a:rPr lang="fr-FR" dirty="0" smtClean="0"/>
              <a:t> 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6" name="Espace réservé du numéro de diapositive 5"/>
          <p:cNvSpPr>
            <a:spLocks noGrp="1"/>
          </p:cNvSpPr>
          <p:nvPr>
            <p:ph type="sldNum" sz="quarter" idx="4"/>
          </p:nvPr>
        </p:nvSpPr>
        <p:spPr>
          <a:xfrm>
            <a:off x="8149942" y="6390910"/>
            <a:ext cx="450457" cy="365125"/>
          </a:xfrm>
          <a:prstGeom prst="rect">
            <a:avLst/>
          </a:prstGeom>
        </p:spPr>
        <p:txBody>
          <a:bodyPr vert="horz" lIns="91440" tIns="45720" rIns="91440" bIns="45720" rtlCol="0" anchor="ctr"/>
          <a:lstStyle>
            <a:lvl1pPr algn="r">
              <a:defRPr sz="1000" b="1">
                <a:solidFill>
                  <a:srgbClr val="404040"/>
                </a:solidFill>
              </a:defRPr>
            </a:lvl1pPr>
          </a:lstStyle>
          <a:p>
            <a:fld id="{A786685B-2977-D546-9E3D-3CA676A47F0C}" type="slidenum">
              <a:rPr lang="fr-FR" smtClean="0"/>
              <a:pPr/>
              <a:t>‹N°›</a:t>
            </a:fld>
            <a:endParaRPr lang="fr-FR" dirty="0"/>
          </a:p>
        </p:txBody>
      </p:sp>
      <p:cxnSp>
        <p:nvCxnSpPr>
          <p:cNvPr id="13" name="Connecteur droit 12"/>
          <p:cNvCxnSpPr/>
          <p:nvPr/>
        </p:nvCxnSpPr>
        <p:spPr>
          <a:xfrm>
            <a:off x="698885" y="1295400"/>
            <a:ext cx="7173849" cy="0"/>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734" y="872640"/>
            <a:ext cx="642246" cy="419889"/>
          </a:xfrm>
          <a:prstGeom prst="line">
            <a:avLst/>
          </a:prstGeom>
          <a:ln w="57150" cap="rnd" cmpd="sng">
            <a:solidFill>
              <a:srgbClr val="002060"/>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p:nvCxnSpPr>
        <p:spPr>
          <a:xfrm flipH="1" flipV="1">
            <a:off x="699180" y="0"/>
            <a:ext cx="1" cy="1286937"/>
          </a:xfrm>
          <a:prstGeom prst="line">
            <a:avLst/>
          </a:prstGeom>
          <a:ln w="57150" cap="rnd" cmpd="sng">
            <a:solidFill>
              <a:srgbClr val="000066"/>
            </a:solidFill>
            <a:round/>
          </a:ln>
          <a:effectLst/>
        </p:spPr>
        <p:style>
          <a:lnRef idx="2">
            <a:schemeClr val="accent1"/>
          </a:lnRef>
          <a:fillRef idx="0">
            <a:schemeClr val="accent1"/>
          </a:fillRef>
          <a:effectRef idx="1">
            <a:schemeClr val="accent1"/>
          </a:effectRef>
          <a:fontRef idx="minor">
            <a:schemeClr val="tx1"/>
          </a:fontRef>
        </p:style>
      </p:cxnSp>
      <p:sp>
        <p:nvSpPr>
          <p:cNvPr id="24" name="Rectangle 23"/>
          <p:cNvSpPr/>
          <p:nvPr userDrawn="1"/>
        </p:nvSpPr>
        <p:spPr>
          <a:xfrm>
            <a:off x="3320780" y="6210616"/>
            <a:ext cx="3156219" cy="276999"/>
          </a:xfrm>
          <a:prstGeom prst="rect">
            <a:avLst/>
          </a:prstGeom>
        </p:spPr>
        <p:txBody>
          <a:bodyPr wrap="square">
            <a:spAutoFit/>
          </a:bodyPr>
          <a:lstStyle/>
          <a:p>
            <a:pPr algn="ctr"/>
            <a:r>
              <a:rPr lang="fr-FR" sz="1200" kern="1200" dirty="0" smtClean="0">
                <a:solidFill>
                  <a:schemeClr val="tx2">
                    <a:lumMod val="75000"/>
                  </a:schemeClr>
                </a:solidFill>
                <a:effectLst/>
                <a:latin typeface="+mn-lt"/>
                <a:ea typeface="+mn-ea"/>
                <a:cs typeface="+mn-cs"/>
              </a:rPr>
              <a:t>Réunion</a:t>
            </a:r>
            <a:r>
              <a:rPr lang="fr-FR" sz="1200" kern="1200" baseline="0" dirty="0" smtClean="0">
                <a:solidFill>
                  <a:schemeClr val="tx2">
                    <a:lumMod val="75000"/>
                  </a:schemeClr>
                </a:solidFill>
                <a:effectLst/>
                <a:latin typeface="+mn-lt"/>
                <a:ea typeface="+mn-ea"/>
                <a:cs typeface="+mn-cs"/>
              </a:rPr>
              <a:t> </a:t>
            </a:r>
            <a:r>
              <a:rPr lang="fr-FR" sz="1200" kern="1200" baseline="0" smtClean="0">
                <a:solidFill>
                  <a:schemeClr val="tx2">
                    <a:lumMod val="75000"/>
                  </a:schemeClr>
                </a:solidFill>
                <a:effectLst/>
                <a:latin typeface="+mn-lt"/>
                <a:ea typeface="+mn-ea"/>
                <a:cs typeface="+mn-cs"/>
              </a:rPr>
              <a:t>nationale 12 </a:t>
            </a:r>
            <a:r>
              <a:rPr lang="fr-FR" sz="1200" kern="1200" baseline="0" dirty="0" smtClean="0">
                <a:solidFill>
                  <a:schemeClr val="tx2">
                    <a:lumMod val="75000"/>
                  </a:schemeClr>
                </a:solidFill>
                <a:effectLst/>
                <a:latin typeface="+mn-lt"/>
                <a:ea typeface="+mn-ea"/>
                <a:cs typeface="+mn-cs"/>
              </a:rPr>
              <a:t>juin 2020</a:t>
            </a:r>
            <a:r>
              <a:rPr lang="fr-FR" sz="1200" kern="1200" dirty="0" smtClean="0">
                <a:solidFill>
                  <a:schemeClr val="tx2">
                    <a:lumMod val="75000"/>
                  </a:schemeClr>
                </a:solidFill>
                <a:effectLst/>
                <a:latin typeface="+mn-lt"/>
                <a:ea typeface="+mn-ea"/>
                <a:cs typeface="+mn-cs"/>
              </a:rPr>
              <a:t> </a:t>
            </a:r>
            <a:endParaRPr lang="fr-FR" sz="900" kern="1200" dirty="0" smtClean="0">
              <a:solidFill>
                <a:schemeClr val="tx2">
                  <a:lumMod val="75000"/>
                </a:schemeClr>
              </a:solidFill>
              <a:effectLst/>
              <a:latin typeface="+mn-lt"/>
              <a:ea typeface="+mn-ea"/>
              <a:cs typeface="+mn-cs"/>
            </a:endParaRPr>
          </a:p>
        </p:txBody>
      </p:sp>
      <p:grpSp>
        <p:nvGrpSpPr>
          <p:cNvPr id="19" name="Groupe 18"/>
          <p:cNvGrpSpPr/>
          <p:nvPr userDrawn="1"/>
        </p:nvGrpSpPr>
        <p:grpSpPr>
          <a:xfrm>
            <a:off x="7397136" y="5585625"/>
            <a:ext cx="1292689" cy="936155"/>
            <a:chOff x="2171700" y="3761770"/>
            <a:chExt cx="1993376" cy="1283615"/>
          </a:xfrm>
        </p:grpSpPr>
        <p:grpSp>
          <p:nvGrpSpPr>
            <p:cNvPr id="25" name="Groupe 24"/>
            <p:cNvGrpSpPr/>
            <p:nvPr/>
          </p:nvGrpSpPr>
          <p:grpSpPr>
            <a:xfrm>
              <a:off x="2171700" y="3800041"/>
              <a:ext cx="1746257" cy="1245344"/>
              <a:chOff x="1880982" y="2648572"/>
              <a:chExt cx="2835550" cy="2328600"/>
            </a:xfrm>
          </p:grpSpPr>
          <p:sp>
            <p:nvSpPr>
              <p:cNvPr id="28" name="Rectangle 27"/>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9" name="Rectangle 28"/>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30" name="Rectangle 29"/>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26" name="Rectangle 25"/>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7" name="ZoneTexte 26"/>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pic>
        <p:nvPicPr>
          <p:cNvPr id="20" name="Picture 4" descr="Elles bougent - Nos partenaires - Ministère de l'Éducation ..."/>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58775" y="5724524"/>
            <a:ext cx="202882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756272"/>
      </p:ext>
    </p:extLst>
  </p:cSld>
  <p:clrMap bg1="lt1" tx1="dk1" bg2="lt2" tx2="dk2" accent1="accent1" accent2="accent2" accent3="accent3" accent4="accent4" accent5="accent5" accent6="accent6" hlink="hlink" folHlink="folHlink"/>
  <p:sldLayoutIdLst>
    <p:sldLayoutId id="2147483676" r:id="rId1"/>
    <p:sldLayoutId id="2147483665" r:id="rId2"/>
    <p:sldLayoutId id="2147483680" r:id="rId3"/>
    <p:sldLayoutId id="2147483672" r:id="rId4"/>
  </p:sldLayoutIdLst>
  <p:timing>
    <p:tnLst>
      <p:par>
        <p:cTn id="1" dur="indefinite" restart="never" nodeType="tmRoot"/>
      </p:par>
    </p:tnLst>
  </p:timing>
  <p:hf hdr="0" ftr="0" dt="0"/>
  <p:txStyles>
    <p:titleStyle>
      <a:lvl1pPr algn="l" defTabSz="457200" rtl="0" eaLnBrk="1" latinLnBrk="0" hangingPunct="1">
        <a:spcBef>
          <a:spcPct val="0"/>
        </a:spcBef>
        <a:buNone/>
        <a:defRPr sz="3000" b="1" kern="1200" cap="all">
          <a:solidFill>
            <a:srgbClr val="000066"/>
          </a:solidFill>
          <a:latin typeface="+mj-lt"/>
          <a:ea typeface="+mj-ea"/>
          <a:cs typeface="+mj-cs"/>
        </a:defRPr>
      </a:lvl1pPr>
    </p:titleStyle>
    <p:bodyStyle>
      <a:lvl1pPr marL="177800" indent="-177800" algn="l" defTabSz="457200" rtl="0" eaLnBrk="1" latinLnBrk="0" hangingPunct="1">
        <a:spcBef>
          <a:spcPct val="20000"/>
        </a:spcBef>
        <a:buSzPct val="100000"/>
        <a:buFont typeface="Arial"/>
        <a:buChar char="■"/>
        <a:defRPr sz="2000" kern="1200">
          <a:solidFill>
            <a:srgbClr val="C00000"/>
          </a:solidFill>
          <a:latin typeface="+mn-lt"/>
          <a:ea typeface="+mn-ea"/>
          <a:cs typeface="+mn-cs"/>
        </a:defRPr>
      </a:lvl1pPr>
      <a:lvl2pPr marL="627063" indent="-169863" algn="l" defTabSz="457200" rtl="0" eaLnBrk="1" latinLnBrk="0" hangingPunct="1">
        <a:spcBef>
          <a:spcPct val="20000"/>
        </a:spcBef>
        <a:buClr>
          <a:srgbClr val="683086"/>
        </a:buClr>
        <a:buFont typeface="Arial Italic"/>
        <a:buChar char="■"/>
        <a:defRPr sz="1500" kern="1200">
          <a:solidFill>
            <a:srgbClr val="000066"/>
          </a:solidFill>
          <a:latin typeface="+mn-lt"/>
          <a:ea typeface="+mn-ea"/>
          <a:cs typeface="+mn-cs"/>
        </a:defRPr>
      </a:lvl2pPr>
      <a:lvl3pPr marL="627063" indent="0" algn="l" defTabSz="457200" rtl="0" eaLnBrk="1" latinLnBrk="0" hangingPunct="1">
        <a:spcBef>
          <a:spcPct val="20000"/>
        </a:spcBef>
        <a:buFont typeface="Arial"/>
        <a:buNone/>
        <a:defRPr sz="1500" kern="1200">
          <a:solidFill>
            <a:srgbClr val="000066"/>
          </a:solidFill>
          <a:latin typeface="+mn-lt"/>
          <a:ea typeface="+mn-ea"/>
          <a:cs typeface="+mn-cs"/>
        </a:defRPr>
      </a:lvl3pPr>
      <a:lvl4pPr marL="627063" indent="177800" algn="l" defTabSz="457200" rtl="0" eaLnBrk="1" latinLnBrk="0" hangingPunct="1">
        <a:spcBef>
          <a:spcPct val="20000"/>
        </a:spcBef>
        <a:buClr>
          <a:srgbClr val="683086"/>
        </a:buClr>
        <a:buFont typeface="Arial"/>
        <a:buChar char="–"/>
        <a:defRPr sz="1100" kern="1200">
          <a:solidFill>
            <a:srgbClr val="000066"/>
          </a:solidFill>
          <a:latin typeface="+mn-lt"/>
          <a:ea typeface="+mn-ea"/>
          <a:cs typeface="+mn-cs"/>
        </a:defRPr>
      </a:lvl4pPr>
      <a:lvl5pPr marL="806450" indent="0" algn="l" defTabSz="457200" rtl="0" eaLnBrk="1" latinLnBrk="0" hangingPunct="1">
        <a:spcBef>
          <a:spcPct val="20000"/>
        </a:spcBef>
        <a:buFont typeface="Arial"/>
        <a:buNone/>
        <a:defRPr sz="1100" kern="1200">
          <a:solidFill>
            <a:srgbClr val="00006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097485" y="915840"/>
            <a:ext cx="7982797" cy="2548962"/>
          </a:xfrm>
          <a:prstGeom prst="rect">
            <a:avLst/>
          </a:prstGeom>
        </p:spPr>
        <p:txBody>
          <a:bodyPr vert="horz" lIns="91440" tIns="45720" rIns="91440" bIns="45720" rtlCol="0" anchor="ctr">
            <a:noAutofit/>
          </a:bodyPr>
          <a:lstStyle/>
          <a:p>
            <a:r>
              <a:rPr lang="fr-FR" dirty="0" smtClean="0"/>
              <a:t>CLIQUEZ ET MODIFIEZ </a:t>
            </a:r>
            <a:br>
              <a:rPr lang="fr-FR" dirty="0" smtClean="0"/>
            </a:br>
            <a:r>
              <a:rPr lang="fr-FR" dirty="0" smtClean="0"/>
              <a:t>LE TITRE</a:t>
            </a:r>
            <a:endParaRPr lang="fr-FR" dirty="0"/>
          </a:p>
        </p:txBody>
      </p:sp>
      <p:sp>
        <p:nvSpPr>
          <p:cNvPr id="3" name="Espace réservé du texte 2"/>
          <p:cNvSpPr>
            <a:spLocks noGrp="1"/>
          </p:cNvSpPr>
          <p:nvPr>
            <p:ph type="body" idx="1"/>
          </p:nvPr>
        </p:nvSpPr>
        <p:spPr>
          <a:xfrm>
            <a:off x="1097486" y="3464803"/>
            <a:ext cx="7589313" cy="1249263"/>
          </a:xfrm>
          <a:prstGeom prst="rect">
            <a:avLst/>
          </a:prstGeom>
        </p:spPr>
        <p:txBody>
          <a:bodyPr vert="horz" lIns="91440" tIns="45720" rIns="91440" bIns="45720" rtlCol="0">
            <a:normAutofit/>
          </a:bodyPr>
          <a:lstStyle/>
          <a:p>
            <a:pPr lvl="0"/>
            <a:r>
              <a:rPr lang="fr-FR" dirty="0" smtClean="0"/>
              <a:t>Cliquez pour modifier les styles du texte du masque</a:t>
            </a:r>
          </a:p>
        </p:txBody>
      </p:sp>
      <p:sp>
        <p:nvSpPr>
          <p:cNvPr id="6" name="Espace réservé du numéro de diapositive 5"/>
          <p:cNvSpPr>
            <a:spLocks noGrp="1"/>
          </p:cNvSpPr>
          <p:nvPr>
            <p:ph type="sldNum" sz="quarter" idx="4"/>
          </p:nvPr>
        </p:nvSpPr>
        <p:spPr>
          <a:xfrm>
            <a:off x="8468478" y="6442244"/>
            <a:ext cx="403878" cy="365125"/>
          </a:xfrm>
          <a:prstGeom prst="rect">
            <a:avLst/>
          </a:prstGeom>
        </p:spPr>
        <p:txBody>
          <a:bodyPr vert="horz" lIns="91440" tIns="45720" rIns="91440" bIns="45720" rtlCol="0" anchor="ctr"/>
          <a:lstStyle>
            <a:lvl1pPr algn="r">
              <a:defRPr sz="1000" b="1">
                <a:solidFill>
                  <a:srgbClr val="404040"/>
                </a:solidFill>
              </a:defRPr>
            </a:lvl1pPr>
          </a:lstStyle>
          <a:p>
            <a:fld id="{1FC8907D-B208-DC44-82F5-2940ECA1C9FA}" type="slidenum">
              <a:rPr lang="fr-FR" smtClean="0"/>
              <a:pPr/>
              <a:t>‹N°›</a:t>
            </a:fld>
            <a:endParaRPr lang="fr-FR" dirty="0"/>
          </a:p>
        </p:txBody>
      </p:sp>
      <p:pic>
        <p:nvPicPr>
          <p:cNvPr id="4" name="Image 3" descr="2017_MEN_SUP_doublelogo_horiz.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40" y="5899358"/>
            <a:ext cx="2326114" cy="412884"/>
          </a:xfrm>
          <a:prstGeom prst="rect">
            <a:avLst/>
          </a:prstGeom>
        </p:spPr>
      </p:pic>
      <p:grpSp>
        <p:nvGrpSpPr>
          <p:cNvPr id="7" name="Groupe 6"/>
          <p:cNvGrpSpPr/>
          <p:nvPr userDrawn="1"/>
        </p:nvGrpSpPr>
        <p:grpSpPr>
          <a:xfrm>
            <a:off x="7397136" y="5585625"/>
            <a:ext cx="1292689" cy="936155"/>
            <a:chOff x="2171700" y="3761770"/>
            <a:chExt cx="1993376" cy="1283615"/>
          </a:xfrm>
        </p:grpSpPr>
        <p:grpSp>
          <p:nvGrpSpPr>
            <p:cNvPr id="8" name="Groupe 7"/>
            <p:cNvGrpSpPr/>
            <p:nvPr/>
          </p:nvGrpSpPr>
          <p:grpSpPr>
            <a:xfrm>
              <a:off x="2171700" y="3800041"/>
              <a:ext cx="1746257" cy="1245344"/>
              <a:chOff x="1880982" y="2648572"/>
              <a:chExt cx="2835550" cy="2328600"/>
            </a:xfrm>
          </p:grpSpPr>
          <p:sp>
            <p:nvSpPr>
              <p:cNvPr id="11" name="Rectangle 10"/>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Rectangle 11"/>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3" name="Rectangle 12"/>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9" name="Rectangle 8"/>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0" name="ZoneTexte 9"/>
            <p:cNvSpPr txBox="1"/>
            <p:nvPr/>
          </p:nvSpPr>
          <p:spPr>
            <a:xfrm>
              <a:off x="2265703" y="3761770"/>
              <a:ext cx="1652254" cy="379809"/>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1200" b="1" spc="-100" dirty="0" smtClean="0">
                  <a:solidFill>
                    <a:srgbClr val="777777"/>
                  </a:solidFill>
                  <a:cs typeface="Arial" panose="020B0604020202020204" pitchFamily="34" charset="0"/>
                </a:rPr>
                <a:t>STMG </a:t>
              </a:r>
              <a:r>
                <a:rPr lang="fr-FR" sz="1200" b="1" spc="-100" dirty="0" smtClean="0">
                  <a:solidFill>
                    <a:srgbClr val="C0C0C0"/>
                  </a:solidFill>
                  <a:effectLst>
                    <a:outerShdw blurRad="38100" dist="38100" dir="2700000" algn="tl">
                      <a:srgbClr val="000000">
                        <a:alpha val="43137"/>
                      </a:srgbClr>
                    </a:outerShdw>
                  </a:effectLst>
                  <a:cs typeface="Arial" panose="020B0604020202020204" pitchFamily="34" charset="0"/>
                </a:rPr>
                <a:t>2021</a:t>
              </a:r>
              <a:endParaRPr lang="fr-FR" sz="1200" b="1" spc="-100" dirty="0">
                <a:solidFill>
                  <a:srgbClr val="C0C0C0"/>
                </a:solidFill>
                <a:effectLst>
                  <a:outerShdw blurRad="38100" dist="38100" dir="2700000" algn="tl">
                    <a:srgbClr val="000000">
                      <a:alpha val="43137"/>
                    </a:srgbClr>
                  </a:outerShdw>
                </a:effectLst>
                <a:cs typeface="Arial" panose="020B0604020202020204" pitchFamily="34" charset="0"/>
              </a:endParaRPr>
            </a:p>
          </p:txBody>
        </p:sp>
      </p:grpSp>
    </p:spTree>
    <p:extLst>
      <p:ext uri="{BB962C8B-B14F-4D97-AF65-F5344CB8AC3E}">
        <p14:creationId xmlns:p14="http://schemas.microsoft.com/office/powerpoint/2010/main" val="1237290825"/>
      </p:ext>
    </p:extLst>
  </p:cSld>
  <p:clrMap bg1="lt1" tx1="dk1" bg2="lt2" tx2="dk2" accent1="accent1" accent2="accent2" accent3="accent3" accent4="accent4" accent5="accent5" accent6="accent6" hlink="hlink" folHlink="folHlink"/>
  <p:sldLayoutIdLst>
    <p:sldLayoutId id="2147483682" r:id="rId1"/>
    <p:sldLayoutId id="2147483683" r:id="rId2"/>
  </p:sldLayoutIdLst>
  <p:timing>
    <p:tnLst>
      <p:par>
        <p:cTn id="1" dur="indefinite" restart="never" nodeType="tmRoot"/>
      </p:par>
    </p:tnLst>
  </p:timing>
  <p:hf hdr="0"/>
  <p:txStyles>
    <p:titleStyle>
      <a:lvl1pPr algn="l" defTabSz="457200" rtl="0" eaLnBrk="1" latinLnBrk="0" hangingPunct="1">
        <a:spcBef>
          <a:spcPct val="0"/>
        </a:spcBef>
        <a:buNone/>
        <a:defRPr sz="5000" kern="1200">
          <a:solidFill>
            <a:schemeClr val="tx2">
              <a:lumMod val="75000"/>
            </a:schemeClr>
          </a:solidFill>
          <a:latin typeface="+mj-lt"/>
          <a:ea typeface="+mj-ea"/>
          <a:cs typeface="+mj-cs"/>
        </a:defRPr>
      </a:lvl1pPr>
    </p:titleStyle>
    <p:bodyStyle>
      <a:lvl1pPr marL="0" indent="0" algn="l" defTabSz="457200" rtl="0" eaLnBrk="1" latinLnBrk="0" hangingPunct="1">
        <a:spcBef>
          <a:spcPct val="20000"/>
        </a:spcBef>
        <a:buFont typeface="Arial"/>
        <a:buNone/>
        <a:defRPr sz="3200" kern="1200">
          <a:solidFill>
            <a:srgbClr val="002060"/>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hyperlink" Target="4-Reunion_nationale_MSDGN_08062020_Questionnement_EC.docx"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1</a:t>
            </a:fld>
            <a:endParaRPr lang="fr-FR" dirty="0"/>
          </a:p>
        </p:txBody>
      </p:sp>
      <p:grpSp>
        <p:nvGrpSpPr>
          <p:cNvPr id="13" name="Groupe 12"/>
          <p:cNvGrpSpPr/>
          <p:nvPr/>
        </p:nvGrpSpPr>
        <p:grpSpPr>
          <a:xfrm>
            <a:off x="2107503" y="1238709"/>
            <a:ext cx="4583583" cy="4073522"/>
            <a:chOff x="2028237" y="3800041"/>
            <a:chExt cx="2136839" cy="1245344"/>
          </a:xfrm>
        </p:grpSpPr>
        <p:grpSp>
          <p:nvGrpSpPr>
            <p:cNvPr id="14" name="Groupe 13"/>
            <p:cNvGrpSpPr/>
            <p:nvPr/>
          </p:nvGrpSpPr>
          <p:grpSpPr>
            <a:xfrm>
              <a:off x="2171700" y="3800041"/>
              <a:ext cx="1746257" cy="1245344"/>
              <a:chOff x="1880982" y="2648572"/>
              <a:chExt cx="2835550" cy="2328600"/>
            </a:xfrm>
          </p:grpSpPr>
          <p:sp>
            <p:nvSpPr>
              <p:cNvPr id="17" name="Rectangle 16"/>
              <p:cNvSpPr/>
              <p:nvPr/>
            </p:nvSpPr>
            <p:spPr>
              <a:xfrm>
                <a:off x="1880982" y="2648572"/>
                <a:ext cx="2835550" cy="1580161"/>
              </a:xfrm>
              <a:prstGeom prst="rect">
                <a:avLst/>
              </a:prstGeom>
              <a:noFill/>
              <a:ln w="38100">
                <a:solidFill>
                  <a:schemeClr val="tx2">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8" name="Rectangle 17"/>
              <p:cNvSpPr/>
              <p:nvPr/>
            </p:nvSpPr>
            <p:spPr>
              <a:xfrm>
                <a:off x="2336891" y="3706702"/>
                <a:ext cx="1552533" cy="1270470"/>
              </a:xfrm>
              <a:prstGeom prst="rect">
                <a:avLst/>
              </a:prstGeom>
              <a:noFill/>
              <a:ln w="38100" cmpd="sng">
                <a:solidFill>
                  <a:srgbClr val="00B05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9" name="Rectangle 18"/>
              <p:cNvSpPr/>
              <p:nvPr/>
            </p:nvSpPr>
            <p:spPr>
              <a:xfrm>
                <a:off x="3128629" y="3341419"/>
                <a:ext cx="997307" cy="1407357"/>
              </a:xfrm>
              <a:prstGeom prst="rect">
                <a:avLst/>
              </a:prstGeom>
              <a:noFill/>
              <a:ln w="38100" cmpd="sng">
                <a:solidFill>
                  <a:srgbClr val="FFFF00"/>
                </a:solidFill>
              </a:ln>
              <a:scene3d>
                <a:camera prst="orthographicFront"/>
                <a:lightRig rig="threePt" dir="t"/>
              </a:scene3d>
              <a:sp3d prstMaterial="matte"/>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grpSp>
        <p:sp>
          <p:nvSpPr>
            <p:cNvPr id="15" name="Rectangle 14"/>
            <p:cNvSpPr/>
            <p:nvPr/>
          </p:nvSpPr>
          <p:spPr>
            <a:xfrm>
              <a:off x="3210607" y="4464142"/>
              <a:ext cx="954469" cy="361950"/>
            </a:xfrm>
            <a:prstGeom prst="rect">
              <a:avLst/>
            </a:prstGeom>
            <a:noFill/>
            <a:ln w="38100">
              <a:solidFill>
                <a:srgbClr val="FF0000"/>
              </a:solidFill>
            </a:ln>
            <a:scene3d>
              <a:camera prst="orthographicFront"/>
              <a:lightRig rig="threePt" dir="t"/>
            </a:scene3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6" name="ZoneTexte 15"/>
            <p:cNvSpPr txBox="1"/>
            <p:nvPr/>
          </p:nvSpPr>
          <p:spPr>
            <a:xfrm>
              <a:off x="2028237" y="3800041"/>
              <a:ext cx="2033183" cy="28227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5400" b="1" spc="-100" dirty="0" smtClean="0">
                  <a:solidFill>
                    <a:schemeClr val="tx2">
                      <a:lumMod val="75000"/>
                    </a:schemeClr>
                  </a:solidFill>
                  <a:cs typeface="Arial" panose="020B0604020202020204" pitchFamily="34" charset="0"/>
                </a:rPr>
                <a:t>STMG </a:t>
              </a:r>
              <a:r>
                <a:rPr lang="fr-FR" sz="3600" b="1" spc="-100" dirty="0" smtClean="0">
                  <a:solidFill>
                    <a:schemeClr val="bg1">
                      <a:lumMod val="65000"/>
                    </a:schemeClr>
                  </a:solidFill>
                  <a:effectLst>
                    <a:outerShdw blurRad="38100" dist="38100" dir="2700000" algn="tl">
                      <a:srgbClr val="000000">
                        <a:alpha val="43137"/>
                      </a:srgbClr>
                    </a:outerShdw>
                  </a:effectLst>
                  <a:cs typeface="Arial" panose="020B0604020202020204" pitchFamily="34" charset="0"/>
                </a:rPr>
                <a:t>2021</a:t>
              </a:r>
              <a:endParaRPr lang="fr-FR" sz="3600" b="1" spc="-100" dirty="0">
                <a:solidFill>
                  <a:schemeClr val="bg1">
                    <a:lumMod val="65000"/>
                  </a:schemeClr>
                </a:solidFill>
                <a:effectLst>
                  <a:outerShdw blurRad="38100" dist="38100" dir="2700000" algn="tl">
                    <a:srgbClr val="000000">
                      <a:alpha val="43137"/>
                    </a:srgbClr>
                  </a:outerShdw>
                </a:effectLst>
                <a:cs typeface="Arial" panose="020B0604020202020204" pitchFamily="34" charset="0"/>
              </a:endParaRPr>
            </a:p>
          </p:txBody>
        </p:sp>
      </p:grpSp>
    </p:spTree>
    <p:extLst>
      <p:ext uri="{BB962C8B-B14F-4D97-AF65-F5344CB8AC3E}">
        <p14:creationId xmlns:p14="http://schemas.microsoft.com/office/powerpoint/2010/main" val="10738030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4386" y="2229120"/>
            <a:ext cx="5897726" cy="2108160"/>
          </a:xfrm>
        </p:spPr>
        <p:txBody>
          <a:bodyPr>
            <a:normAutofit/>
          </a:bodyPr>
          <a:lstStyle/>
          <a:p>
            <a:r>
              <a:rPr lang="fr-FR" sz="3200" dirty="0" smtClean="0"/>
              <a:t/>
            </a:r>
            <a:br>
              <a:rPr lang="fr-FR" sz="3200" dirty="0" smtClean="0"/>
            </a:br>
            <a:r>
              <a:rPr lang="fr-FR" sz="3200" dirty="0" smtClean="0"/>
              <a:t>MERCI  POUR VOTRE ATTENTION</a:t>
            </a:r>
            <a:endParaRPr lang="fr-FR" sz="3200" dirty="0"/>
          </a:p>
        </p:txBody>
      </p:sp>
      <p:sp>
        <p:nvSpPr>
          <p:cNvPr id="3" name="Espace réservé du numéro de diapositive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FC8907D-B208-DC44-82F5-2940ECA1C9FA}" type="slidenum">
              <a:rPr kumimoji="0" lang="fr-FR" sz="1000" b="1" i="0" u="none" strike="noStrike" kern="1200" cap="none" spc="0" normalizeH="0" baseline="0" noProof="0" smtClean="0">
                <a:ln>
                  <a:noFill/>
                </a:ln>
                <a:solidFill>
                  <a:srgbClr val="404040"/>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1000" b="1" i="0" u="none" strike="noStrike" kern="1200" cap="none" spc="0" normalizeH="0" baseline="0" noProof="0" dirty="0">
              <a:ln>
                <a:noFill/>
              </a:ln>
              <a:solidFill>
                <a:srgbClr val="404040"/>
              </a:solidFill>
              <a:effectLst/>
              <a:uLnTx/>
              <a:uFillTx/>
              <a:latin typeface="Calibri"/>
              <a:ea typeface="+mn-ea"/>
              <a:cs typeface="+mn-cs"/>
            </a:endParaRPr>
          </a:p>
        </p:txBody>
      </p:sp>
    </p:spTree>
    <p:extLst>
      <p:ext uri="{BB962C8B-B14F-4D97-AF65-F5344CB8AC3E}">
        <p14:creationId xmlns:p14="http://schemas.microsoft.com/office/powerpoint/2010/main" val="1332774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numéro de diapositive 4"/>
          <p:cNvSpPr>
            <a:spLocks noGrp="1"/>
          </p:cNvSpPr>
          <p:nvPr>
            <p:ph type="sldNum" sz="quarter" idx="12"/>
          </p:nvPr>
        </p:nvSpPr>
        <p:spPr>
          <a:xfrm>
            <a:off x="8249851" y="6390910"/>
            <a:ext cx="351529" cy="365125"/>
          </a:xfrm>
        </p:spPr>
        <p:txBody>
          <a:bodyPr/>
          <a:lstStyle/>
          <a:p>
            <a:fld id="{C6B7B3CB-E3BA-F74C-AB76-86EFC5843CD6}" type="slidenum">
              <a:rPr lang="fr-FR" smtClean="0"/>
              <a:pPr/>
              <a:t>2</a:t>
            </a:fld>
            <a:endParaRPr lang="fr-FR" dirty="0"/>
          </a:p>
        </p:txBody>
      </p:sp>
      <p:sp>
        <p:nvSpPr>
          <p:cNvPr id="2" name="Titre 1"/>
          <p:cNvSpPr>
            <a:spLocks noGrp="1"/>
          </p:cNvSpPr>
          <p:nvPr>
            <p:ph type="ctrTitle"/>
          </p:nvPr>
        </p:nvSpPr>
        <p:spPr>
          <a:xfrm>
            <a:off x="706743" y="976320"/>
            <a:ext cx="7894637" cy="2433895"/>
          </a:xfrm>
        </p:spPr>
        <p:txBody>
          <a:bodyPr/>
          <a:lstStyle/>
          <a:p>
            <a:pPr algn="ctr"/>
            <a:r>
              <a:rPr lang="fr-FR" b="1" dirty="0"/>
              <a:t>Réunion </a:t>
            </a:r>
            <a:r>
              <a:rPr lang="fr-FR" b="1" dirty="0" smtClean="0"/>
              <a:t>nationale</a:t>
            </a:r>
            <a:r>
              <a:rPr lang="fr-FR" dirty="0" smtClean="0"/>
              <a:t/>
            </a:r>
            <a:br>
              <a:rPr lang="fr-FR" dirty="0" smtClean="0"/>
            </a:br>
            <a:r>
              <a:rPr lang="fr-FR" sz="3200" dirty="0" smtClean="0"/>
              <a:t>12 juin 2020</a:t>
            </a:r>
            <a:endParaRPr lang="fr-FR" sz="3200" dirty="0"/>
          </a:p>
        </p:txBody>
      </p:sp>
      <p:sp>
        <p:nvSpPr>
          <p:cNvPr id="4" name="Sous-titre 3"/>
          <p:cNvSpPr>
            <a:spLocks noGrp="1"/>
          </p:cNvSpPr>
          <p:nvPr>
            <p:ph type="subTitle" idx="1"/>
          </p:nvPr>
        </p:nvSpPr>
        <p:spPr>
          <a:xfrm>
            <a:off x="706743" y="3086100"/>
            <a:ext cx="7596190" cy="2157758"/>
          </a:xfrm>
        </p:spPr>
        <p:txBody>
          <a:bodyPr>
            <a:normAutofit fontScale="92500"/>
          </a:bodyPr>
          <a:lstStyle/>
          <a:p>
            <a:pPr lvl="0" algn="ctr"/>
            <a:r>
              <a:rPr lang="fr-FR" dirty="0">
                <a:solidFill>
                  <a:srgbClr val="1F497D">
                    <a:lumMod val="75000"/>
                  </a:srgbClr>
                </a:solidFill>
              </a:rPr>
              <a:t>Le projet  de gestion en terminale STMG</a:t>
            </a:r>
          </a:p>
          <a:p>
            <a:pPr lvl="0" algn="ctr"/>
            <a:endParaRPr lang="fr-FR" dirty="0">
              <a:solidFill>
                <a:srgbClr val="1F497D">
                  <a:lumMod val="75000"/>
                </a:srgbClr>
              </a:solidFill>
            </a:endParaRPr>
          </a:p>
          <a:p>
            <a:pPr lvl="0" algn="ctr"/>
            <a:r>
              <a:rPr lang="fr-FR" b="1" dirty="0">
                <a:solidFill>
                  <a:srgbClr val="1F497D">
                    <a:lumMod val="75000"/>
                  </a:srgbClr>
                </a:solidFill>
              </a:rPr>
              <a:t>Projet de gestion en lien avec l’enseignement spécifique « </a:t>
            </a:r>
            <a:r>
              <a:rPr lang="fr-FR" b="1" dirty="0" smtClean="0">
                <a:solidFill>
                  <a:srgbClr val="1F497D">
                    <a:lumMod val="75000"/>
                  </a:srgbClr>
                </a:solidFill>
              </a:rPr>
              <a:t>Gestion finance</a:t>
            </a:r>
            <a:r>
              <a:rPr lang="fr-FR" b="1" dirty="0">
                <a:solidFill>
                  <a:srgbClr val="1F497D">
                    <a:lumMod val="75000"/>
                  </a:srgbClr>
                </a:solidFill>
              </a:rPr>
              <a:t> »</a:t>
            </a:r>
            <a:endParaRPr lang="fr-FR" dirty="0">
              <a:solidFill>
                <a:srgbClr val="1F497D">
                  <a:lumMod val="75000"/>
                </a:srgbClr>
              </a:solidFill>
            </a:endParaRPr>
          </a:p>
          <a:p>
            <a:pPr algn="ctr"/>
            <a:endParaRPr lang="fr-FR" sz="2800" dirty="0" smtClean="0"/>
          </a:p>
        </p:txBody>
      </p:sp>
    </p:spTree>
    <p:extLst>
      <p:ext uri="{BB962C8B-B14F-4D97-AF65-F5344CB8AC3E}">
        <p14:creationId xmlns:p14="http://schemas.microsoft.com/office/powerpoint/2010/main" val="679211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3</a:t>
            </a:fld>
            <a:endParaRPr lang="fr-FR" dirty="0"/>
          </a:p>
        </p:txBody>
      </p:sp>
      <p:sp>
        <p:nvSpPr>
          <p:cNvPr id="4" name="ZoneTexte 3"/>
          <p:cNvSpPr txBox="1"/>
          <p:nvPr/>
        </p:nvSpPr>
        <p:spPr>
          <a:xfrm>
            <a:off x="698500" y="-30843"/>
            <a:ext cx="7451442" cy="1077218"/>
          </a:xfrm>
          <a:prstGeom prst="rect">
            <a:avLst/>
          </a:prstGeom>
          <a:noFill/>
        </p:spPr>
        <p:txBody>
          <a:bodyPr wrap="square" rtlCol="0">
            <a:spAutoFit/>
          </a:bodyPr>
          <a:lstStyle/>
          <a:p>
            <a:pPr algn="r">
              <a:buClr>
                <a:srgbClr val="C00000"/>
              </a:buClr>
            </a:pPr>
            <a:r>
              <a:rPr lang="fr-FR" sz="3200" b="1" i="1" dirty="0" smtClean="0">
                <a:solidFill>
                  <a:srgbClr val="C00000"/>
                </a:solidFill>
              </a:rPr>
              <a:t>CONTEXTE DE LA SITUATION ORGANISATIONNELLE</a:t>
            </a:r>
            <a:endParaRPr lang="fr-FR" sz="3200" b="1" i="1" dirty="0">
              <a:solidFill>
                <a:srgbClr val="C00000"/>
              </a:solidFill>
            </a:endParaRPr>
          </a:p>
        </p:txBody>
      </p:sp>
      <p:sp>
        <p:nvSpPr>
          <p:cNvPr id="7" name="ZoneTexte 6"/>
          <p:cNvSpPr txBox="1"/>
          <p:nvPr/>
        </p:nvSpPr>
        <p:spPr>
          <a:xfrm>
            <a:off x="203200" y="2877457"/>
            <a:ext cx="8699500" cy="3293209"/>
          </a:xfrm>
          <a:prstGeom prst="rect">
            <a:avLst/>
          </a:prstGeom>
          <a:noFill/>
        </p:spPr>
        <p:txBody>
          <a:bodyPr wrap="square" rtlCol="0">
            <a:spAutoFit/>
          </a:bodyPr>
          <a:lstStyle/>
          <a:p>
            <a:pPr marL="571500" indent="-571500">
              <a:buClr>
                <a:srgbClr val="003399"/>
              </a:buClr>
              <a:buFont typeface="Wingdings" panose="05000000000000000000" pitchFamily="2" charset="2"/>
              <a:buChar char="§"/>
            </a:pPr>
            <a:r>
              <a:rPr lang="fr-FR" sz="4400" i="1" dirty="0" smtClean="0">
                <a:solidFill>
                  <a:srgbClr val="003399"/>
                </a:solidFill>
              </a:rPr>
              <a:t>activité de </a:t>
            </a:r>
            <a:r>
              <a:rPr lang="fr-FR" sz="4400" dirty="0" err="1"/>
              <a:t>sol'Ex</a:t>
            </a:r>
            <a:r>
              <a:rPr lang="fr-FR" sz="4400" dirty="0"/>
              <a:t> </a:t>
            </a:r>
            <a:r>
              <a:rPr lang="fr-FR" sz="4400" dirty="0" err="1" smtClean="0"/>
              <a:t>Dantant</a:t>
            </a:r>
            <a:endParaRPr lang="fr-FR" sz="4400" dirty="0" smtClean="0"/>
          </a:p>
          <a:p>
            <a:pPr marL="571500" indent="-571500">
              <a:buClr>
                <a:srgbClr val="003399"/>
              </a:buClr>
              <a:buFont typeface="Wingdings" panose="05000000000000000000" pitchFamily="2" charset="2"/>
              <a:buChar char="§"/>
            </a:pPr>
            <a:r>
              <a:rPr lang="fr-FR" sz="4400" i="1" dirty="0" smtClean="0">
                <a:solidFill>
                  <a:srgbClr val="003399"/>
                </a:solidFill>
              </a:rPr>
              <a:t>historique</a:t>
            </a:r>
          </a:p>
          <a:p>
            <a:pPr marL="571500" indent="-571500">
              <a:buClr>
                <a:srgbClr val="003399"/>
              </a:buClr>
              <a:buFont typeface="Wingdings" panose="05000000000000000000" pitchFamily="2" charset="2"/>
              <a:buChar char="§"/>
            </a:pPr>
            <a:r>
              <a:rPr lang="fr-FR" sz="4400" i="1" dirty="0" smtClean="0">
                <a:solidFill>
                  <a:srgbClr val="003399"/>
                </a:solidFill>
              </a:rPr>
              <a:t>orientation </a:t>
            </a:r>
            <a:r>
              <a:rPr lang="fr-FR" sz="4400" i="1" dirty="0">
                <a:solidFill>
                  <a:srgbClr val="003399"/>
                </a:solidFill>
              </a:rPr>
              <a:t>stratégique</a:t>
            </a:r>
          </a:p>
          <a:p>
            <a:pPr>
              <a:buClr>
                <a:srgbClr val="C00000"/>
              </a:buClr>
            </a:pPr>
            <a:endParaRPr lang="fr-FR" sz="4400" i="1" dirty="0" smtClean="0">
              <a:solidFill>
                <a:srgbClr val="C00000"/>
              </a:solidFill>
            </a:endParaRPr>
          </a:p>
          <a:p>
            <a:pPr algn="r">
              <a:buClr>
                <a:srgbClr val="C00000"/>
              </a:buClr>
            </a:pPr>
            <a:endParaRPr lang="fr-FR" sz="3200" i="1" dirty="0">
              <a:solidFill>
                <a:srgbClr val="C00000"/>
              </a:solidFill>
            </a:endParaRPr>
          </a:p>
        </p:txBody>
      </p:sp>
    </p:spTree>
    <p:extLst>
      <p:ext uri="{BB962C8B-B14F-4D97-AF65-F5344CB8AC3E}">
        <p14:creationId xmlns:p14="http://schemas.microsoft.com/office/powerpoint/2010/main" val="1182817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A786685B-2977-D546-9E3D-3CA676A47F0C}" type="slidenum">
              <a:rPr lang="fr-FR" smtClean="0"/>
              <a:pPr/>
              <a:t>4</a:t>
            </a:fld>
            <a:endParaRPr lang="fr-FR" dirty="0"/>
          </a:p>
        </p:txBody>
      </p:sp>
      <p:sp>
        <p:nvSpPr>
          <p:cNvPr id="4" name="Espace réservé du texte 3"/>
          <p:cNvSpPr>
            <a:spLocks noGrp="1"/>
          </p:cNvSpPr>
          <p:nvPr>
            <p:ph type="body" sz="quarter" idx="13"/>
          </p:nvPr>
        </p:nvSpPr>
        <p:spPr/>
        <p:txBody>
          <a:bodyPr>
            <a:normAutofit lnSpcReduction="10000"/>
          </a:bodyPr>
          <a:lstStyle/>
          <a:p>
            <a:r>
              <a:rPr lang="fr-FR" dirty="0"/>
              <a:t>C</a:t>
            </a:r>
            <a:r>
              <a:rPr lang="fr-FR" dirty="0" smtClean="0"/>
              <a:t>hiffre d’affaires (année 1)</a:t>
            </a:r>
          </a:p>
          <a:p>
            <a:r>
              <a:rPr lang="fr-FR" dirty="0" smtClean="0"/>
              <a:t>Balance des comptes de gestion</a:t>
            </a:r>
          </a:p>
          <a:p>
            <a:r>
              <a:rPr lang="fr-FR" dirty="0"/>
              <a:t>F</a:t>
            </a:r>
            <a:r>
              <a:rPr lang="fr-FR" dirty="0" smtClean="0"/>
              <a:t>actures d’achats et de vente (exemples)</a:t>
            </a:r>
          </a:p>
          <a:p>
            <a:r>
              <a:rPr lang="fr-FR" dirty="0" smtClean="0"/>
              <a:t>Listes des immobilisations</a:t>
            </a:r>
          </a:p>
          <a:p>
            <a:r>
              <a:rPr lang="fr-FR" dirty="0" smtClean="0"/>
              <a:t>Exportation de l’état de la paye</a:t>
            </a:r>
          </a:p>
          <a:p>
            <a:r>
              <a:rPr lang="fr-FR" dirty="0" smtClean="0"/>
              <a:t>Compromis de vente d’un actif immobilier</a:t>
            </a:r>
          </a:p>
          <a:p>
            <a:r>
              <a:rPr lang="fr-FR" dirty="0"/>
              <a:t>Communication entre les différents acteurs</a:t>
            </a:r>
          </a:p>
          <a:p>
            <a:r>
              <a:rPr lang="fr-FR" dirty="0" smtClean="0"/>
              <a:t>Courrier avec un conseiller financier</a:t>
            </a:r>
          </a:p>
          <a:p>
            <a:r>
              <a:rPr lang="fr-FR" dirty="0" smtClean="0"/>
              <a:t> annexes sous forme numérique</a:t>
            </a:r>
          </a:p>
          <a:p>
            <a:pPr lvl="1"/>
            <a:r>
              <a:rPr lang="fr-FR" dirty="0" smtClean="0"/>
              <a:t>Bilan pour un bilan fonctionnel</a:t>
            </a:r>
          </a:p>
          <a:p>
            <a:pPr lvl="1"/>
            <a:r>
              <a:rPr lang="fr-FR" dirty="0" smtClean="0"/>
              <a:t>Résultat par variabilité</a:t>
            </a:r>
          </a:p>
          <a:p>
            <a:pPr lvl="1"/>
            <a:r>
              <a:rPr lang="fr-FR" dirty="0" smtClean="0"/>
              <a:t>Base de données du PGI</a:t>
            </a:r>
            <a:endParaRPr lang="fr-FR" dirty="0"/>
          </a:p>
          <a:p>
            <a:endParaRPr lang="fr-FR" dirty="0"/>
          </a:p>
        </p:txBody>
      </p:sp>
      <p:sp>
        <p:nvSpPr>
          <p:cNvPr id="5" name="Titre 4"/>
          <p:cNvSpPr txBox="1">
            <a:spLocks noGrp="1"/>
          </p:cNvSpPr>
          <p:nvPr>
            <p:ph type="title"/>
          </p:nvPr>
        </p:nvSpPr>
        <p:spPr>
          <a:xfrm>
            <a:off x="805400" y="258748"/>
            <a:ext cx="7881400" cy="769441"/>
          </a:xfrm>
          <a:prstGeom prst="rect">
            <a:avLst/>
          </a:prstGeom>
          <a:noFill/>
        </p:spPr>
        <p:txBody>
          <a:bodyPr wrap="square" rtlCol="0">
            <a:spAutoFit/>
          </a:bodyPr>
          <a:lstStyle/>
          <a:p>
            <a:pPr algn="r">
              <a:buClr>
                <a:srgbClr val="C00000"/>
              </a:buClr>
            </a:pPr>
            <a:r>
              <a:rPr lang="fr-FR" sz="4400" i="1" dirty="0" smtClean="0">
                <a:solidFill>
                  <a:srgbClr val="C00000"/>
                </a:solidFill>
              </a:rPr>
              <a:t>Ressources</a:t>
            </a:r>
            <a:endParaRPr lang="fr-FR" sz="4400" i="1" dirty="0">
              <a:solidFill>
                <a:srgbClr val="C00000"/>
              </a:solidFill>
            </a:endParaRPr>
          </a:p>
        </p:txBody>
      </p:sp>
    </p:spTree>
    <p:extLst>
      <p:ext uri="{BB962C8B-B14F-4D97-AF65-F5344CB8AC3E}">
        <p14:creationId xmlns:p14="http://schemas.microsoft.com/office/powerpoint/2010/main" val="1589041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5</a:t>
            </a:fld>
            <a:endParaRPr lang="fr-FR" dirty="0"/>
          </a:p>
        </p:txBody>
      </p:sp>
      <p:sp>
        <p:nvSpPr>
          <p:cNvPr id="4" name="ZoneTexte 3"/>
          <p:cNvSpPr txBox="1"/>
          <p:nvPr/>
        </p:nvSpPr>
        <p:spPr>
          <a:xfrm>
            <a:off x="203200" y="-30843"/>
            <a:ext cx="7773481" cy="1446550"/>
          </a:xfrm>
          <a:prstGeom prst="rect">
            <a:avLst/>
          </a:prstGeom>
          <a:noFill/>
        </p:spPr>
        <p:txBody>
          <a:bodyPr wrap="square" rtlCol="0">
            <a:spAutoFit/>
          </a:bodyPr>
          <a:lstStyle/>
          <a:p>
            <a:pPr algn="r">
              <a:buClr>
                <a:srgbClr val="C00000"/>
              </a:buClr>
            </a:pPr>
            <a:r>
              <a:rPr lang="fr-FR" sz="4400" b="1" i="1" dirty="0" smtClean="0">
                <a:solidFill>
                  <a:srgbClr val="C00000"/>
                </a:solidFill>
              </a:rPr>
              <a:t>IMPORTANCE DE LA PROBLEMATISATION</a:t>
            </a:r>
            <a:endParaRPr lang="fr-FR" sz="4400" b="1" i="1" dirty="0">
              <a:solidFill>
                <a:srgbClr val="C00000"/>
              </a:solidFill>
            </a:endParaRPr>
          </a:p>
        </p:txBody>
      </p:sp>
      <p:sp>
        <p:nvSpPr>
          <p:cNvPr id="7" name="ZoneTexte 6"/>
          <p:cNvSpPr txBox="1"/>
          <p:nvPr/>
        </p:nvSpPr>
        <p:spPr>
          <a:xfrm>
            <a:off x="203200" y="2352163"/>
            <a:ext cx="8699500" cy="3170099"/>
          </a:xfrm>
          <a:prstGeom prst="rect">
            <a:avLst/>
          </a:prstGeom>
          <a:noFill/>
        </p:spPr>
        <p:txBody>
          <a:bodyPr wrap="square" rtlCol="0">
            <a:spAutoFit/>
          </a:bodyPr>
          <a:lstStyle/>
          <a:p>
            <a:pPr algn="r">
              <a:buClr>
                <a:srgbClr val="C00000"/>
              </a:buClr>
            </a:pPr>
            <a:r>
              <a:rPr lang="fr-FR" sz="4400" i="1" dirty="0" smtClean="0">
                <a:solidFill>
                  <a:srgbClr val="003399"/>
                </a:solidFill>
              </a:rPr>
              <a:t>L’entreprise</a:t>
            </a:r>
            <a:r>
              <a:rPr lang="fr-FR" sz="4400" i="1" dirty="0" smtClean="0">
                <a:solidFill>
                  <a:srgbClr val="C00000"/>
                </a:solidFill>
              </a:rPr>
              <a:t> </a:t>
            </a:r>
            <a:r>
              <a:rPr lang="fr-FR" sz="4400" dirty="0" err="1"/>
              <a:t>sol'Ex</a:t>
            </a:r>
            <a:r>
              <a:rPr lang="fr-FR" sz="4400" dirty="0"/>
              <a:t> </a:t>
            </a:r>
            <a:r>
              <a:rPr lang="fr-FR" sz="4400" dirty="0" err="1" smtClean="0"/>
              <a:t>Dantant</a:t>
            </a:r>
            <a:r>
              <a:rPr lang="fr-FR" sz="4400" dirty="0" smtClean="0"/>
              <a:t> </a:t>
            </a:r>
            <a:r>
              <a:rPr lang="fr-FR" sz="4400" i="1" dirty="0" smtClean="0">
                <a:solidFill>
                  <a:srgbClr val="003399"/>
                </a:solidFill>
              </a:rPr>
              <a:t>a-t-elle les moyens de son développement ?</a:t>
            </a:r>
          </a:p>
          <a:p>
            <a:pPr marL="571500" indent="-571500">
              <a:buClr>
                <a:srgbClr val="003399"/>
              </a:buClr>
              <a:buFontTx/>
              <a:buChar char="-"/>
            </a:pPr>
            <a:r>
              <a:rPr lang="fr-FR" sz="2800" i="1" dirty="0" smtClean="0">
                <a:solidFill>
                  <a:srgbClr val="003399"/>
                </a:solidFill>
              </a:rPr>
              <a:t>Définition de l’offre</a:t>
            </a:r>
          </a:p>
          <a:p>
            <a:pPr marL="571500" indent="-571500">
              <a:buClr>
                <a:srgbClr val="003399"/>
              </a:buClr>
              <a:buFontTx/>
              <a:buChar char="-"/>
            </a:pPr>
            <a:r>
              <a:rPr lang="fr-FR" sz="2800" i="1" dirty="0">
                <a:solidFill>
                  <a:srgbClr val="003399"/>
                </a:solidFill>
              </a:rPr>
              <a:t>Modèle économique</a:t>
            </a:r>
          </a:p>
          <a:p>
            <a:pPr marL="571500" indent="-571500">
              <a:buClr>
                <a:srgbClr val="003399"/>
              </a:buClr>
              <a:buFontTx/>
              <a:buChar char="-"/>
            </a:pPr>
            <a:r>
              <a:rPr lang="fr-FR" sz="2800" i="1" dirty="0" smtClean="0">
                <a:solidFill>
                  <a:srgbClr val="003399"/>
                </a:solidFill>
              </a:rPr>
              <a:t>Modalités de financement de l’exploitation et de l’investissement</a:t>
            </a:r>
          </a:p>
        </p:txBody>
      </p:sp>
    </p:spTree>
    <p:extLst>
      <p:ext uri="{BB962C8B-B14F-4D97-AF65-F5344CB8AC3E}">
        <p14:creationId xmlns:p14="http://schemas.microsoft.com/office/powerpoint/2010/main" val="825125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A786685B-2977-D546-9E3D-3CA676A47F0C}" type="slidenum">
              <a:rPr lang="fr-FR" smtClean="0"/>
              <a:pPr/>
              <a:t>6</a:t>
            </a:fld>
            <a:endParaRPr lang="fr-FR" dirty="0"/>
          </a:p>
        </p:txBody>
      </p:sp>
      <p:sp>
        <p:nvSpPr>
          <p:cNvPr id="4" name="Espace réservé du texte 3"/>
          <p:cNvSpPr>
            <a:spLocks noGrp="1"/>
          </p:cNvSpPr>
          <p:nvPr>
            <p:ph type="body" sz="quarter" idx="13"/>
          </p:nvPr>
        </p:nvSpPr>
        <p:spPr/>
        <p:txBody>
          <a:bodyPr/>
          <a:lstStyle/>
          <a:p>
            <a:endParaRPr lang="fr-FR"/>
          </a:p>
        </p:txBody>
      </p:sp>
      <p:graphicFrame>
        <p:nvGraphicFramePr>
          <p:cNvPr id="5" name="Diagramme 4"/>
          <p:cNvGraphicFramePr/>
          <p:nvPr>
            <p:extLst>
              <p:ext uri="{D42A27DB-BD31-4B8C-83A1-F6EECF244321}">
                <p14:modId xmlns:p14="http://schemas.microsoft.com/office/powerpoint/2010/main" val="532028541"/>
              </p:ext>
            </p:extLst>
          </p:nvPr>
        </p:nvGraphicFramePr>
        <p:xfrm>
          <a:off x="1137596" y="1397000"/>
          <a:ext cx="715037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092200" y="179792"/>
            <a:ext cx="6807200" cy="830997"/>
          </a:xfrm>
          <a:prstGeom prst="rect">
            <a:avLst/>
          </a:prstGeom>
        </p:spPr>
        <p:txBody>
          <a:bodyPr wrap="square">
            <a:spAutoFit/>
          </a:bodyPr>
          <a:lstStyle/>
          <a:p>
            <a:r>
              <a:rPr lang="fr-FR" sz="2400" b="1" i="1" dirty="0" smtClean="0">
                <a:solidFill>
                  <a:srgbClr val="C00000"/>
                </a:solidFill>
              </a:rPr>
              <a:t>L’ENTREPRISE </a:t>
            </a:r>
            <a:r>
              <a:rPr lang="fr-FR" sz="2400" b="1" i="1" dirty="0" err="1" smtClean="0"/>
              <a:t>sol’Ex</a:t>
            </a:r>
            <a:r>
              <a:rPr lang="fr-FR" sz="2400" b="1" i="1" dirty="0" smtClean="0"/>
              <a:t> </a:t>
            </a:r>
            <a:r>
              <a:rPr lang="fr-FR" sz="2400" b="1" i="1" dirty="0" err="1" smtClean="0"/>
              <a:t>Dantant</a:t>
            </a:r>
            <a:r>
              <a:rPr lang="fr-FR" sz="2400" b="1" i="1" dirty="0" smtClean="0">
                <a:solidFill>
                  <a:srgbClr val="C00000"/>
                </a:solidFill>
              </a:rPr>
              <a:t> A-T-ELLE LES MOYENS DE SON DEVELOPPEMENT ?</a:t>
            </a:r>
            <a:endParaRPr lang="fr-FR" sz="2400" b="1" dirty="0"/>
          </a:p>
        </p:txBody>
      </p:sp>
    </p:spTree>
    <p:extLst>
      <p:ext uri="{BB962C8B-B14F-4D97-AF65-F5344CB8AC3E}">
        <p14:creationId xmlns:p14="http://schemas.microsoft.com/office/powerpoint/2010/main" val="3793733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p:txBody>
          <a:bodyPr/>
          <a:lstStyle/>
          <a:p>
            <a:fld id="{A786685B-2977-D546-9E3D-3CA676A47F0C}" type="slidenum">
              <a:rPr lang="fr-FR" smtClean="0"/>
              <a:pPr/>
              <a:t>7</a:t>
            </a:fld>
            <a:endParaRPr lang="fr-FR" dirty="0"/>
          </a:p>
        </p:txBody>
      </p:sp>
      <p:sp>
        <p:nvSpPr>
          <p:cNvPr id="4" name="ZoneTexte 3"/>
          <p:cNvSpPr txBox="1"/>
          <p:nvPr/>
        </p:nvSpPr>
        <p:spPr>
          <a:xfrm>
            <a:off x="698500" y="-30843"/>
            <a:ext cx="7451442" cy="1446550"/>
          </a:xfrm>
          <a:prstGeom prst="rect">
            <a:avLst/>
          </a:prstGeom>
          <a:noFill/>
        </p:spPr>
        <p:txBody>
          <a:bodyPr wrap="square" rtlCol="0">
            <a:spAutoFit/>
          </a:bodyPr>
          <a:lstStyle/>
          <a:p>
            <a:pPr algn="r">
              <a:buClr>
                <a:srgbClr val="C00000"/>
              </a:buClr>
            </a:pPr>
            <a:r>
              <a:rPr lang="fr-FR" sz="4400" b="1" i="1" dirty="0" smtClean="0">
                <a:solidFill>
                  <a:srgbClr val="C00000"/>
                </a:solidFill>
              </a:rPr>
              <a:t> LA CARTOGRAPHIE DES QUESTIONNEMENTS</a:t>
            </a:r>
            <a:endParaRPr lang="fr-FR" sz="4400" b="1" i="1" dirty="0">
              <a:solidFill>
                <a:srgbClr val="C00000"/>
              </a:solidFill>
            </a:endParaRPr>
          </a:p>
        </p:txBody>
      </p:sp>
      <p:pic>
        <p:nvPicPr>
          <p:cNvPr id="6"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8963" y="1550362"/>
            <a:ext cx="5786437" cy="451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611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400" i="1" dirty="0">
                <a:solidFill>
                  <a:srgbClr val="C00000"/>
                </a:solidFill>
                <a:latin typeface="+mn-lt"/>
                <a:ea typeface="+mn-ea"/>
                <a:cs typeface="+mn-cs"/>
              </a:rPr>
              <a:t>Activités de l’élève</a:t>
            </a: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8</a:t>
            </a:fld>
            <a:endParaRPr lang="fr-FR" dirty="0"/>
          </a:p>
        </p:txBody>
      </p:sp>
      <p:sp>
        <p:nvSpPr>
          <p:cNvPr id="4" name="Espace réservé du texte 3"/>
          <p:cNvSpPr>
            <a:spLocks noGrp="1"/>
          </p:cNvSpPr>
          <p:nvPr>
            <p:ph type="body" sz="quarter" idx="13"/>
          </p:nvPr>
        </p:nvSpPr>
        <p:spPr/>
        <p:txBody>
          <a:bodyPr/>
          <a:lstStyle/>
          <a:p>
            <a:r>
              <a:rPr lang="fr-FR" dirty="0">
                <a:solidFill>
                  <a:srgbClr val="003399"/>
                </a:solidFill>
              </a:rPr>
              <a:t>M</a:t>
            </a:r>
            <a:r>
              <a:rPr lang="fr-FR" dirty="0" smtClean="0">
                <a:solidFill>
                  <a:srgbClr val="003399"/>
                </a:solidFill>
              </a:rPr>
              <a:t>ise </a:t>
            </a:r>
            <a:r>
              <a:rPr lang="fr-FR" dirty="0">
                <a:solidFill>
                  <a:srgbClr val="003399"/>
                </a:solidFill>
              </a:rPr>
              <a:t>en place de méthodes pour traiter les données, analyse des résultats, présentation orale et écrite avec supports numériques des principales </a:t>
            </a:r>
            <a:r>
              <a:rPr lang="fr-FR" dirty="0" smtClean="0">
                <a:solidFill>
                  <a:srgbClr val="003399"/>
                </a:solidFill>
              </a:rPr>
              <a:t>conclusions</a:t>
            </a:r>
          </a:p>
          <a:p>
            <a:r>
              <a:rPr lang="fr-FR" dirty="0" smtClean="0">
                <a:solidFill>
                  <a:srgbClr val="003399"/>
                </a:solidFill>
              </a:rPr>
              <a:t>Analyse de </a:t>
            </a:r>
            <a:r>
              <a:rPr lang="fr-FR" dirty="0">
                <a:solidFill>
                  <a:srgbClr val="003399"/>
                </a:solidFill>
              </a:rPr>
              <a:t>l’activité de services </a:t>
            </a:r>
            <a:r>
              <a:rPr lang="fr-FR" dirty="0" smtClean="0">
                <a:solidFill>
                  <a:srgbClr val="003399"/>
                </a:solidFill>
              </a:rPr>
              <a:t>par la </a:t>
            </a:r>
            <a:r>
              <a:rPr lang="fr-FR" dirty="0">
                <a:solidFill>
                  <a:srgbClr val="003399"/>
                </a:solidFill>
              </a:rPr>
              <a:t>méthode des coûts partiels après avoir exporté les données du progiciel de gestion intégré (PGI) et les avoir </a:t>
            </a:r>
            <a:r>
              <a:rPr lang="fr-FR" dirty="0" smtClean="0">
                <a:solidFill>
                  <a:srgbClr val="003399"/>
                </a:solidFill>
              </a:rPr>
              <a:t>traitées</a:t>
            </a:r>
          </a:p>
          <a:p>
            <a:pPr lvl="0"/>
            <a:r>
              <a:rPr lang="fr-FR" dirty="0" smtClean="0">
                <a:solidFill>
                  <a:srgbClr val="003399"/>
                </a:solidFill>
              </a:rPr>
              <a:t>Analyse des </a:t>
            </a:r>
            <a:r>
              <a:rPr lang="fr-FR" dirty="0">
                <a:solidFill>
                  <a:srgbClr val="003399"/>
                </a:solidFill>
              </a:rPr>
              <a:t>moyens de financements possibles pour acquérir un nouveau local (lien avec le programme d’économie en classe de première</a:t>
            </a:r>
            <a:r>
              <a:rPr lang="fr-FR" dirty="0" smtClean="0">
                <a:solidFill>
                  <a:srgbClr val="003399"/>
                </a:solidFill>
              </a:rPr>
              <a:t>). Analyse des diverses </a:t>
            </a:r>
            <a:r>
              <a:rPr lang="fr-FR" dirty="0">
                <a:solidFill>
                  <a:srgbClr val="003399"/>
                </a:solidFill>
              </a:rPr>
              <a:t>relations existantes entre une organisation et son écosystème </a:t>
            </a:r>
          </a:p>
        </p:txBody>
      </p:sp>
    </p:spTree>
    <p:extLst>
      <p:ext uri="{BB962C8B-B14F-4D97-AF65-F5344CB8AC3E}">
        <p14:creationId xmlns:p14="http://schemas.microsoft.com/office/powerpoint/2010/main" val="1799377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5400" y="0"/>
            <a:ext cx="7881400" cy="1600200"/>
          </a:xfrm>
        </p:spPr>
        <p:txBody>
          <a:bodyPr>
            <a:noAutofit/>
          </a:bodyPr>
          <a:lstStyle/>
          <a:p>
            <a:pPr lvl="1" algn="l" defTabSz="457200" rtl="0">
              <a:spcBef>
                <a:spcPct val="0"/>
              </a:spcBef>
            </a:pPr>
            <a:r>
              <a:rPr lang="fr-FR" sz="3600" b="1" i="1" kern="1200" cap="all" dirty="0">
                <a:solidFill>
                  <a:srgbClr val="C00000"/>
                </a:solidFill>
                <a:latin typeface="+mn-lt"/>
                <a:ea typeface="+mn-ea"/>
                <a:cs typeface="+mn-cs"/>
              </a:rPr>
              <a:t>Relations avec le programme de droit et économie</a:t>
            </a:r>
            <a:r>
              <a:rPr lang="fr-FR" sz="4400" b="1" i="1" kern="1200" cap="all" dirty="0">
                <a:solidFill>
                  <a:srgbClr val="C00000"/>
                </a:solidFill>
                <a:latin typeface="+mn-lt"/>
                <a:ea typeface="+mn-ea"/>
                <a:cs typeface="+mn-cs"/>
              </a:rPr>
              <a:t/>
            </a:r>
            <a:br>
              <a:rPr lang="fr-FR" sz="4400" b="1" i="1" kern="1200" cap="all" dirty="0">
                <a:solidFill>
                  <a:srgbClr val="C00000"/>
                </a:solidFill>
                <a:latin typeface="+mn-lt"/>
                <a:ea typeface="+mn-ea"/>
                <a:cs typeface="+mn-cs"/>
              </a:rPr>
            </a:br>
            <a:endParaRPr lang="fr-FR" sz="4400" b="1" i="1" kern="1200" cap="all" dirty="0">
              <a:solidFill>
                <a:srgbClr val="C00000"/>
              </a:solidFill>
              <a:latin typeface="+mn-lt"/>
              <a:ea typeface="+mn-ea"/>
              <a:cs typeface="+mn-cs"/>
            </a:endParaRPr>
          </a:p>
        </p:txBody>
      </p:sp>
      <p:sp>
        <p:nvSpPr>
          <p:cNvPr id="3" name="Espace réservé du numéro de diapositive 2"/>
          <p:cNvSpPr>
            <a:spLocks noGrp="1"/>
          </p:cNvSpPr>
          <p:nvPr>
            <p:ph type="sldNum" sz="quarter" idx="12"/>
          </p:nvPr>
        </p:nvSpPr>
        <p:spPr/>
        <p:txBody>
          <a:bodyPr/>
          <a:lstStyle/>
          <a:p>
            <a:fld id="{A786685B-2977-D546-9E3D-3CA676A47F0C}" type="slidenum">
              <a:rPr lang="fr-FR" smtClean="0"/>
              <a:pPr/>
              <a:t>9</a:t>
            </a:fld>
            <a:endParaRPr lang="fr-FR" dirty="0"/>
          </a:p>
        </p:txBody>
      </p:sp>
      <p:sp>
        <p:nvSpPr>
          <p:cNvPr id="4" name="Espace réservé du texte 3"/>
          <p:cNvSpPr>
            <a:spLocks noGrp="1"/>
          </p:cNvSpPr>
          <p:nvPr>
            <p:ph type="body" sz="quarter" idx="13"/>
          </p:nvPr>
        </p:nvSpPr>
        <p:spPr>
          <a:xfrm>
            <a:off x="533400" y="1447800"/>
            <a:ext cx="8305800" cy="4341679"/>
          </a:xfrm>
        </p:spPr>
        <p:txBody>
          <a:bodyPr>
            <a:normAutofit fontScale="70000" lnSpcReduction="20000"/>
          </a:bodyPr>
          <a:lstStyle/>
          <a:p>
            <a:pPr marL="0" indent="0">
              <a:buNone/>
            </a:pPr>
            <a:r>
              <a:rPr lang="fr-FR" b="1" dirty="0" smtClean="0">
                <a:solidFill>
                  <a:srgbClr val="003399"/>
                </a:solidFill>
              </a:rPr>
              <a:t>En </a:t>
            </a:r>
            <a:r>
              <a:rPr lang="fr-FR" b="1" dirty="0">
                <a:solidFill>
                  <a:srgbClr val="003399"/>
                </a:solidFill>
              </a:rPr>
              <a:t>droit </a:t>
            </a:r>
            <a:endParaRPr lang="fr-FR" sz="2400" b="1" dirty="0">
              <a:solidFill>
                <a:srgbClr val="003399"/>
              </a:solidFill>
            </a:endParaRPr>
          </a:p>
          <a:p>
            <a:pPr lvl="0"/>
            <a:r>
              <a:rPr lang="fr-FR" b="1" dirty="0">
                <a:solidFill>
                  <a:srgbClr val="003399"/>
                </a:solidFill>
              </a:rPr>
              <a:t>Thème 4 : </a:t>
            </a:r>
            <a:r>
              <a:rPr lang="fr-FR" dirty="0">
                <a:solidFill>
                  <a:srgbClr val="003399"/>
                </a:solidFill>
              </a:rPr>
              <a:t>Quels sont les droits reconnus aux personnes ?  Les droits patrimoniaux et les droits extrapatrimoniaux, la protection des données à caractère personnel, marque commerciale.</a:t>
            </a:r>
            <a:endParaRPr lang="fr-FR" sz="2400" dirty="0">
              <a:solidFill>
                <a:srgbClr val="003399"/>
              </a:solidFill>
            </a:endParaRPr>
          </a:p>
          <a:p>
            <a:pPr lvl="0"/>
            <a:r>
              <a:rPr lang="fr-FR" b="1" dirty="0">
                <a:solidFill>
                  <a:srgbClr val="003399"/>
                </a:solidFill>
              </a:rPr>
              <a:t>Thème 5 </a:t>
            </a:r>
            <a:r>
              <a:rPr lang="fr-FR" dirty="0">
                <a:solidFill>
                  <a:srgbClr val="003399"/>
                </a:solidFill>
              </a:rPr>
              <a:t>: Quel est le rôle du contrat ? Le contrat, les parties, les conditions de validité, l’exécution du contrat.</a:t>
            </a:r>
            <a:endParaRPr lang="fr-FR" sz="2400" dirty="0">
              <a:solidFill>
                <a:srgbClr val="003399"/>
              </a:solidFill>
            </a:endParaRPr>
          </a:p>
          <a:p>
            <a:pPr lvl="0"/>
            <a:r>
              <a:rPr lang="fr-FR" b="1" dirty="0">
                <a:solidFill>
                  <a:srgbClr val="003399"/>
                </a:solidFill>
              </a:rPr>
              <a:t>Thème 6</a:t>
            </a:r>
            <a:r>
              <a:rPr lang="fr-FR" dirty="0">
                <a:solidFill>
                  <a:srgbClr val="003399"/>
                </a:solidFill>
              </a:rPr>
              <a:t> : Qu’est-ce qu’être responsable ? La responsabilité contractuelle  </a:t>
            </a:r>
            <a:endParaRPr lang="fr-FR" sz="2400" dirty="0">
              <a:solidFill>
                <a:srgbClr val="003399"/>
              </a:solidFill>
            </a:endParaRPr>
          </a:p>
          <a:p>
            <a:pPr lvl="0"/>
            <a:r>
              <a:rPr lang="fr-FR" b="1" dirty="0">
                <a:solidFill>
                  <a:srgbClr val="003399"/>
                </a:solidFill>
              </a:rPr>
              <a:t>Thème 8</a:t>
            </a:r>
            <a:r>
              <a:rPr lang="fr-FR" dirty="0">
                <a:solidFill>
                  <a:srgbClr val="003399"/>
                </a:solidFill>
              </a:rPr>
              <a:t> : Dans quel cadre et comment entreprendre ? Les conséquences de la forme juridique d’entreprise sur le patrimoine </a:t>
            </a:r>
            <a:endParaRPr lang="fr-FR" sz="2400" dirty="0">
              <a:solidFill>
                <a:srgbClr val="003399"/>
              </a:solidFill>
            </a:endParaRPr>
          </a:p>
          <a:p>
            <a:endParaRPr lang="fr-FR" sz="2400" b="1" dirty="0"/>
          </a:p>
          <a:p>
            <a:pPr marL="0" indent="0">
              <a:buNone/>
            </a:pPr>
            <a:r>
              <a:rPr lang="fr-FR" b="1" dirty="0">
                <a:solidFill>
                  <a:srgbClr val="003399"/>
                </a:solidFill>
              </a:rPr>
              <a:t>En économie </a:t>
            </a:r>
            <a:endParaRPr lang="fr-FR" sz="2400" b="1" dirty="0">
              <a:solidFill>
                <a:srgbClr val="003399"/>
              </a:solidFill>
            </a:endParaRPr>
          </a:p>
          <a:p>
            <a:pPr lvl="0"/>
            <a:r>
              <a:rPr lang="fr-FR" b="1" dirty="0">
                <a:solidFill>
                  <a:srgbClr val="003399"/>
                </a:solidFill>
              </a:rPr>
              <a:t>Thème 2</a:t>
            </a:r>
            <a:r>
              <a:rPr lang="fr-FR" dirty="0">
                <a:solidFill>
                  <a:srgbClr val="003399"/>
                </a:solidFill>
              </a:rPr>
              <a:t> : Comment la richesse se crée-t-elle et se répartit-elle ?  Les facteurs de production primaires et secondaires, la productivité globale des facteurs, et gains de productivité La valeur ajoutée, Les revenus primaires : les revenus du travail, les revenus du capital, les revenus mixtes. </a:t>
            </a:r>
            <a:endParaRPr lang="fr-FR" sz="2400" dirty="0">
              <a:solidFill>
                <a:srgbClr val="003399"/>
              </a:solidFill>
            </a:endParaRPr>
          </a:p>
          <a:p>
            <a:pPr lvl="0"/>
            <a:r>
              <a:rPr lang="fr-FR" b="1" dirty="0">
                <a:solidFill>
                  <a:srgbClr val="003399"/>
                </a:solidFill>
              </a:rPr>
              <a:t>Thème 4 </a:t>
            </a:r>
            <a:r>
              <a:rPr lang="fr-FR" dirty="0">
                <a:solidFill>
                  <a:srgbClr val="003399"/>
                </a:solidFill>
              </a:rPr>
              <a:t>: Quels modes de financement de l’activité économique ? Les modalités de financement de l’activité économique. </a:t>
            </a:r>
            <a:endParaRPr lang="fr-FR" sz="2400" dirty="0">
              <a:solidFill>
                <a:srgbClr val="003399"/>
              </a:solidFill>
            </a:endParaRPr>
          </a:p>
          <a:p>
            <a:pPr lvl="0"/>
            <a:r>
              <a:rPr lang="fr-FR" b="1" dirty="0">
                <a:solidFill>
                  <a:srgbClr val="003399"/>
                </a:solidFill>
              </a:rPr>
              <a:t>Thème 5</a:t>
            </a:r>
            <a:r>
              <a:rPr lang="fr-FR" dirty="0">
                <a:solidFill>
                  <a:srgbClr val="003399"/>
                </a:solidFill>
              </a:rPr>
              <a:t> : Les marchés des biens et services sont-ils concurrentiels ? Le degré de concurrence selon les marchés. </a:t>
            </a:r>
            <a:endParaRPr lang="fr-FR" sz="2400" dirty="0">
              <a:solidFill>
                <a:srgbClr val="003399"/>
              </a:solidFill>
            </a:endParaRPr>
          </a:p>
          <a:p>
            <a:r>
              <a:rPr lang="fr-FR" b="1" dirty="0">
                <a:solidFill>
                  <a:srgbClr val="003399"/>
                </a:solidFill>
              </a:rPr>
              <a:t>Thème 9</a:t>
            </a:r>
            <a:r>
              <a:rPr lang="fr-FR" dirty="0">
                <a:solidFill>
                  <a:srgbClr val="003399"/>
                </a:solidFill>
              </a:rPr>
              <a:t> : Comment concilier la croissance économique et le développement durable ? L’impact des instruments de la transition écologique sur la production, la consommation et l’investissement, les caractéristiques de l’économie collaborative et de l’économie circulaire.</a:t>
            </a:r>
          </a:p>
        </p:txBody>
      </p:sp>
    </p:spTree>
    <p:extLst>
      <p:ext uri="{BB962C8B-B14F-4D97-AF65-F5344CB8AC3E}">
        <p14:creationId xmlns:p14="http://schemas.microsoft.com/office/powerpoint/2010/main" val="4275236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Expérimentation liaison bac pro Séminaire IG">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Expérimentation liaison bac pro Séminaire IG">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119f9b1cd9f589f93a03fb976800c802">
  <xsd:schema xmlns:xsd="http://www.w3.org/2001/XMLSchema" xmlns:xs="http://www.w3.org/2001/XMLSchema" xmlns:p="http://schemas.microsoft.com/office/2006/metadata/properties" xmlns:ns1="http://schemas.microsoft.com/sharepoint/v3" targetNamespace="http://schemas.microsoft.com/office/2006/metadata/properties" ma:root="true" ma:fieldsID="e3c27bd0fcb797d0a61d91e17cfc962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41C7E7-110A-4EFA-A055-AAA7588664C6}">
  <ds:schemaRefs>
    <ds:schemaRef ds:uri="http://purl.org/dc/dcmitype/"/>
    <ds:schemaRef ds:uri="http://schemas.microsoft.com/sharepoint/v3"/>
    <ds:schemaRef ds:uri="http://purl.org/dc/terms/"/>
    <ds:schemaRef ds:uri="http://purl.org/dc/elements/1.1/"/>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510C4529-7F79-4EA4-9D2E-DB53CE5896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EBBDAB-C578-4BAB-9F11-A99E307617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Expérimentation liaison bac pro Séminaire IG</Template>
  <TotalTime>30821</TotalTime>
  <Words>1202</Words>
  <Application>Microsoft Office PowerPoint</Application>
  <PresentationFormat>Affichage à l'écran (4:3)</PresentationFormat>
  <Paragraphs>135</Paragraphs>
  <Slides>10</Slides>
  <Notes>8</Notes>
  <HiddenSlides>0</HiddenSlides>
  <MMClips>0</MMClips>
  <ScaleCrop>false</ScaleCrop>
  <HeadingPairs>
    <vt:vector size="4" baseType="variant">
      <vt:variant>
        <vt:lpstr>Thème</vt:lpstr>
      </vt:variant>
      <vt:variant>
        <vt:i4>3</vt:i4>
      </vt:variant>
      <vt:variant>
        <vt:lpstr>Titres des diapositives</vt:lpstr>
      </vt:variant>
      <vt:variant>
        <vt:i4>10</vt:i4>
      </vt:variant>
    </vt:vector>
  </HeadingPairs>
  <TitlesOfParts>
    <vt:vector size="13" baseType="lpstr">
      <vt:lpstr>Expérimentation liaison bac pro Séminaire IG</vt:lpstr>
      <vt:lpstr>pages de contenus</vt:lpstr>
      <vt:lpstr>1_Expérimentation liaison bac pro Séminaire IG</vt:lpstr>
      <vt:lpstr>Présentation PowerPoint</vt:lpstr>
      <vt:lpstr>Réunion nationale 12 juin 2020</vt:lpstr>
      <vt:lpstr>Présentation PowerPoint</vt:lpstr>
      <vt:lpstr>Ressources</vt:lpstr>
      <vt:lpstr>Présentation PowerPoint</vt:lpstr>
      <vt:lpstr>Présentation PowerPoint</vt:lpstr>
      <vt:lpstr>Présentation PowerPoint</vt:lpstr>
      <vt:lpstr>Activités de l’élève</vt:lpstr>
      <vt:lpstr>Relations avec le programme de droit et économie </vt:lpstr>
      <vt:lpstr> MERCI  POUR VOTRE ATTENTION</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Expérimentation liaison bac pro/BTS académie de Besançon</dc:title>
  <dc:creator>Didier MICHEL</dc:creator>
  <cp:lastModifiedBy>Christine Gaubert-Macon</cp:lastModifiedBy>
  <cp:revision>163</cp:revision>
  <cp:lastPrinted>2020-06-12T10:11:05Z</cp:lastPrinted>
  <dcterms:created xsi:type="dcterms:W3CDTF">2019-03-20T18:35:39Z</dcterms:created>
  <dcterms:modified xsi:type="dcterms:W3CDTF">2020-06-12T11:31:50Z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