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3" r:id="rId5"/>
  </p:sldMasterIdLst>
  <p:notesMasterIdLst>
    <p:notesMasterId r:id="rId14"/>
  </p:notesMasterIdLst>
  <p:handoutMasterIdLst>
    <p:handoutMasterId r:id="rId15"/>
  </p:handoutMasterIdLst>
  <p:sldIdLst>
    <p:sldId id="289" r:id="rId6"/>
    <p:sldId id="290" r:id="rId7"/>
    <p:sldId id="323" r:id="rId8"/>
    <p:sldId id="324" r:id="rId9"/>
    <p:sldId id="327" r:id="rId10"/>
    <p:sldId id="326" r:id="rId11"/>
    <p:sldId id="325" r:id="rId12"/>
    <p:sldId id="329"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dier MICHEL" initials="DM" lastIdx="12" clrIdx="0"/>
  <p:cmAuthor id="1" name="Jean-Michel Paguet" initials="jmp" lastIdx="7" clrIdx="1"/>
  <p:cmAuthor id="2" name="Christine Gaubert-Macon" initials="CG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66"/>
    <a:srgbClr val="990000"/>
    <a:srgbClr val="9B008A"/>
    <a:srgbClr val="A3F7C9"/>
    <a:srgbClr val="9BFFC8"/>
    <a:srgbClr val="683086"/>
    <a:srgbClr val="1A86D0"/>
    <a:srgbClr val="1FA1E5"/>
    <a:srgbClr val="7800FF"/>
    <a:srgbClr val="8800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221" autoAdjust="0"/>
    <p:restoredTop sz="80859" autoAdjust="0"/>
  </p:normalViewPr>
  <p:slideViewPr>
    <p:cSldViewPr snapToGrid="0" snapToObjects="1">
      <p:cViewPr>
        <p:scale>
          <a:sx n="75" d="100"/>
          <a:sy n="75" d="100"/>
        </p:scale>
        <p:origin x="-1032"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4" d="100"/>
          <a:sy n="44" d="100"/>
        </p:scale>
        <p:origin x="-81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15/06/2020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15/06/2020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364533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73840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9"/>
            <a:ext cx="7881937" cy="3901112"/>
          </a:xfrm>
        </p:spPr>
        <p:txBody>
          <a:bodyPr/>
          <a:lstStyle>
            <a:lvl1pPr>
              <a:buClr>
                <a:srgbClr val="683086"/>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468478" y="6442244"/>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grpSp>
        <p:nvGrpSpPr>
          <p:cNvPr id="7" name="Groupe 6"/>
          <p:cNvGrpSpPr/>
          <p:nvPr userDrawn="1"/>
        </p:nvGrpSpPr>
        <p:grpSpPr>
          <a:xfrm>
            <a:off x="7397136" y="5585625"/>
            <a:ext cx="1292689" cy="936155"/>
            <a:chOff x="2171700" y="3761770"/>
            <a:chExt cx="1993376" cy="1283615"/>
          </a:xfrm>
        </p:grpSpPr>
        <p:grpSp>
          <p:nvGrpSpPr>
            <p:cNvPr id="8" name="Groupe 7"/>
            <p:cNvGrpSpPr/>
            <p:nvPr/>
          </p:nvGrpSpPr>
          <p:grpSpPr>
            <a:xfrm>
              <a:off x="2171700" y="3800041"/>
              <a:ext cx="1746257" cy="1245344"/>
              <a:chOff x="1880982" y="2648572"/>
              <a:chExt cx="2835550" cy="2328600"/>
            </a:xfrm>
          </p:grpSpPr>
          <p:sp>
            <p:nvSpPr>
              <p:cNvPr id="11" name="Rectangle 10"/>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12"/>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9" name="Rectangle 8"/>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14" name="Picture 4" descr="Elles bougent - Nos partenaires - Ministère de l'Éducation ..."/>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17026" b="19618"/>
          <a:stretch/>
        </p:blipFill>
        <p:spPr bwMode="auto">
          <a:xfrm>
            <a:off x="358775" y="5724123"/>
            <a:ext cx="2028825" cy="71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timing>
    <p:tnLst>
      <p:par>
        <p:cTn id="1" dur="indefinite" restart="never" nodeType="tmRoot"/>
      </p:par>
    </p:tnLst>
  </p:timing>
  <p:hf hdr="0"/>
  <p:txStyles>
    <p:titleStyle>
      <a:lvl1pPr algn="l" defTabSz="457200" rtl="0" eaLnBrk="1" latinLnBrk="0" hangingPunct="1">
        <a:spcBef>
          <a:spcPct val="0"/>
        </a:spcBef>
        <a:buNone/>
        <a:defRPr sz="5000" kern="1200">
          <a:solidFill>
            <a:schemeClr val="tx2">
              <a:lumMod val="7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3" name="Connecteur droit 12"/>
          <p:cNvCxnSpPr/>
          <p:nvPr/>
        </p:nvCxnSpPr>
        <p:spPr>
          <a:xfrm>
            <a:off x="698885" y="1295400"/>
            <a:ext cx="7173849" cy="0"/>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872640"/>
            <a:ext cx="642246" cy="419889"/>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flipV="1">
            <a:off x="699180" y="0"/>
            <a:ext cx="1" cy="1286937"/>
          </a:xfrm>
          <a:prstGeom prst="line">
            <a:avLst/>
          </a:prstGeom>
          <a:ln w="57150" cap="rnd" cmpd="sng">
            <a:solidFill>
              <a:srgbClr val="000066"/>
            </a:solidFill>
            <a:roun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userDrawn="1"/>
        </p:nvSpPr>
        <p:spPr>
          <a:xfrm>
            <a:off x="3320780" y="6210616"/>
            <a:ext cx="3156219" cy="276999"/>
          </a:xfrm>
          <a:prstGeom prst="rect">
            <a:avLst/>
          </a:prstGeom>
        </p:spPr>
        <p:txBody>
          <a:bodyPr wrap="square">
            <a:spAutoFit/>
          </a:bodyPr>
          <a:lstStyle/>
          <a:p>
            <a:pPr algn="ctr"/>
            <a:r>
              <a:rPr lang="fr-FR" sz="1200" kern="1200" dirty="0" smtClean="0">
                <a:solidFill>
                  <a:schemeClr val="tx2">
                    <a:lumMod val="75000"/>
                  </a:schemeClr>
                </a:solidFill>
                <a:effectLst/>
                <a:latin typeface="+mn-lt"/>
                <a:ea typeface="+mn-ea"/>
                <a:cs typeface="+mn-cs"/>
              </a:rPr>
              <a:t>Réunion</a:t>
            </a:r>
            <a:r>
              <a:rPr lang="fr-FR" sz="1200" kern="1200" baseline="0" dirty="0" smtClean="0">
                <a:solidFill>
                  <a:schemeClr val="tx2">
                    <a:lumMod val="75000"/>
                  </a:schemeClr>
                </a:solidFill>
                <a:effectLst/>
                <a:latin typeface="+mn-lt"/>
                <a:ea typeface="+mn-ea"/>
                <a:cs typeface="+mn-cs"/>
              </a:rPr>
              <a:t> </a:t>
            </a:r>
            <a:r>
              <a:rPr lang="fr-FR" sz="1200" kern="1200" baseline="0" smtClean="0">
                <a:solidFill>
                  <a:schemeClr val="tx2">
                    <a:lumMod val="75000"/>
                  </a:schemeClr>
                </a:solidFill>
                <a:effectLst/>
                <a:latin typeface="+mn-lt"/>
                <a:ea typeface="+mn-ea"/>
                <a:cs typeface="+mn-cs"/>
              </a:rPr>
              <a:t>nationale  </a:t>
            </a:r>
            <a:r>
              <a:rPr lang="fr-FR" sz="1200" kern="1200" baseline="0" smtClean="0">
                <a:solidFill>
                  <a:schemeClr val="tx2">
                    <a:lumMod val="75000"/>
                  </a:schemeClr>
                </a:solidFill>
                <a:effectLst/>
                <a:latin typeface="+mn-lt"/>
                <a:ea typeface="+mn-ea"/>
                <a:cs typeface="+mn-cs"/>
              </a:rPr>
              <a:t>12 </a:t>
            </a:r>
            <a:r>
              <a:rPr lang="fr-FR" sz="1200" kern="1200" baseline="0" dirty="0" smtClean="0">
                <a:solidFill>
                  <a:schemeClr val="tx2">
                    <a:lumMod val="75000"/>
                  </a:schemeClr>
                </a:solidFill>
                <a:effectLst/>
                <a:latin typeface="+mn-lt"/>
                <a:ea typeface="+mn-ea"/>
                <a:cs typeface="+mn-cs"/>
              </a:rPr>
              <a:t>juin 2020</a:t>
            </a:r>
            <a:r>
              <a:rPr lang="fr-FR" sz="1200" kern="1200" dirty="0" smtClean="0">
                <a:solidFill>
                  <a:schemeClr val="tx2">
                    <a:lumMod val="75000"/>
                  </a:schemeClr>
                </a:solidFill>
                <a:effectLst/>
                <a:latin typeface="+mn-lt"/>
                <a:ea typeface="+mn-ea"/>
                <a:cs typeface="+mn-cs"/>
              </a:rPr>
              <a:t> </a:t>
            </a:r>
            <a:endParaRPr lang="fr-FR" sz="900" kern="1200" dirty="0" smtClean="0">
              <a:solidFill>
                <a:schemeClr val="tx2">
                  <a:lumMod val="75000"/>
                </a:schemeClr>
              </a:solidFill>
              <a:effectLst/>
              <a:latin typeface="+mn-lt"/>
              <a:ea typeface="+mn-ea"/>
              <a:cs typeface="+mn-cs"/>
            </a:endParaRPr>
          </a:p>
        </p:txBody>
      </p:sp>
      <p:grpSp>
        <p:nvGrpSpPr>
          <p:cNvPr id="19" name="Groupe 18"/>
          <p:cNvGrpSpPr/>
          <p:nvPr userDrawn="1"/>
        </p:nvGrpSpPr>
        <p:grpSpPr>
          <a:xfrm>
            <a:off x="7397136" y="5585625"/>
            <a:ext cx="1292689" cy="936155"/>
            <a:chOff x="2171700" y="3761770"/>
            <a:chExt cx="1993376" cy="1283615"/>
          </a:xfrm>
        </p:grpSpPr>
        <p:grpSp>
          <p:nvGrpSpPr>
            <p:cNvPr id="25" name="Groupe 24"/>
            <p:cNvGrpSpPr/>
            <p:nvPr/>
          </p:nvGrpSpPr>
          <p:grpSpPr>
            <a:xfrm>
              <a:off x="2171700" y="3800041"/>
              <a:ext cx="1746257" cy="1245344"/>
              <a:chOff x="1880982" y="2648572"/>
              <a:chExt cx="2835550" cy="2328600"/>
            </a:xfrm>
          </p:grpSpPr>
          <p:sp>
            <p:nvSpPr>
              <p:cNvPr id="28" name="Rectangle 27"/>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Rectangle 25"/>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20" name="Picture 4" descr="Elles bougent - Nos partenaires - Ministère de l'Éducation ..."/>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t="17026" b="19618"/>
          <a:stretch/>
        </p:blipFill>
        <p:spPr bwMode="auto">
          <a:xfrm>
            <a:off x="358775" y="5724123"/>
            <a:ext cx="2028825" cy="71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timing>
    <p:tnLst>
      <p:par>
        <p:cTn id="1" dur="indefinite" restart="never" nodeType="tmRoot"/>
      </p:par>
    </p:tnLst>
  </p:timing>
  <p:hf hdr="0"/>
  <p:txStyles>
    <p:titleStyle>
      <a:lvl1pPr algn="l" defTabSz="457200" rtl="0" eaLnBrk="1" latinLnBrk="0" hangingPunct="1">
        <a:spcBef>
          <a:spcPct val="0"/>
        </a:spcBef>
        <a:buNone/>
        <a:defRPr sz="3000" b="1" kern="1200" cap="all">
          <a:solidFill>
            <a:srgbClr val="000066"/>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C00000"/>
          </a:solidFill>
          <a:latin typeface="+mn-lt"/>
          <a:ea typeface="+mn-ea"/>
          <a:cs typeface="+mn-cs"/>
        </a:defRPr>
      </a:lvl1pPr>
      <a:lvl2pPr marL="627063" indent="-169863" algn="l" defTabSz="457200" rtl="0" eaLnBrk="1" latinLnBrk="0" hangingPunct="1">
        <a:spcBef>
          <a:spcPct val="20000"/>
        </a:spcBef>
        <a:buClr>
          <a:srgbClr val="683086"/>
        </a:buClr>
        <a:buFont typeface="Arial Italic"/>
        <a:buChar char="■"/>
        <a:defRPr sz="1500" kern="1200">
          <a:solidFill>
            <a:srgbClr val="000066"/>
          </a:solidFill>
          <a:latin typeface="+mn-lt"/>
          <a:ea typeface="+mn-ea"/>
          <a:cs typeface="+mn-cs"/>
        </a:defRPr>
      </a:lvl2pPr>
      <a:lvl3pPr marL="627063" indent="0" algn="l" defTabSz="457200" rtl="0" eaLnBrk="1" latinLnBrk="0" hangingPunct="1">
        <a:spcBef>
          <a:spcPct val="20000"/>
        </a:spcBef>
        <a:buFont typeface="Arial"/>
        <a:buNone/>
        <a:defRPr sz="1500" kern="1200">
          <a:solidFill>
            <a:srgbClr val="000066"/>
          </a:solidFill>
          <a:latin typeface="+mn-lt"/>
          <a:ea typeface="+mn-ea"/>
          <a:cs typeface="+mn-cs"/>
        </a:defRPr>
      </a:lvl3pPr>
      <a:lvl4pPr marL="627063" indent="177800" algn="l" defTabSz="457200" rtl="0" eaLnBrk="1" latinLnBrk="0" hangingPunct="1">
        <a:spcBef>
          <a:spcPct val="20000"/>
        </a:spcBef>
        <a:buClr>
          <a:srgbClr val="683086"/>
        </a:buClr>
        <a:buFont typeface="Arial"/>
        <a:buChar char="–"/>
        <a:defRPr sz="1100" kern="1200">
          <a:solidFill>
            <a:srgbClr val="000066"/>
          </a:solidFill>
          <a:latin typeface="+mn-lt"/>
          <a:ea typeface="+mn-ea"/>
          <a:cs typeface="+mn-cs"/>
        </a:defRPr>
      </a:lvl4pPr>
      <a:lvl5pPr marL="806450" indent="0" algn="l" defTabSz="457200" rtl="0" eaLnBrk="1" latinLnBrk="0" hangingPunct="1">
        <a:spcBef>
          <a:spcPct val="20000"/>
        </a:spcBef>
        <a:buFont typeface="Arial"/>
        <a:buNone/>
        <a:defRPr sz="1100" kern="1200">
          <a:solidFill>
            <a:srgbClr val="00006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grpSp>
        <p:nvGrpSpPr>
          <p:cNvPr id="13" name="Groupe 12"/>
          <p:cNvGrpSpPr/>
          <p:nvPr/>
        </p:nvGrpSpPr>
        <p:grpSpPr>
          <a:xfrm>
            <a:off x="2107503" y="1238709"/>
            <a:ext cx="4583583" cy="4073522"/>
            <a:chOff x="2028237" y="3800041"/>
            <a:chExt cx="2136839" cy="1245344"/>
          </a:xfrm>
        </p:grpSpPr>
        <p:grpSp>
          <p:nvGrpSpPr>
            <p:cNvPr id="14" name="Groupe 13"/>
            <p:cNvGrpSpPr/>
            <p:nvPr/>
          </p:nvGrpSpPr>
          <p:grpSpPr>
            <a:xfrm>
              <a:off x="2171700" y="3800041"/>
              <a:ext cx="1746257" cy="1245344"/>
              <a:chOff x="1880982" y="2648572"/>
              <a:chExt cx="2835550" cy="2328600"/>
            </a:xfrm>
          </p:grpSpPr>
          <p:sp>
            <p:nvSpPr>
              <p:cNvPr id="17" name="Rectangle 16"/>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17"/>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5" name="Rectangle 14"/>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p:cNvSpPr txBox="1"/>
            <p:nvPr/>
          </p:nvSpPr>
          <p:spPr>
            <a:xfrm>
              <a:off x="2028237" y="3800041"/>
              <a:ext cx="2033183" cy="28227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5400" b="1" spc="-100" dirty="0" smtClean="0">
                  <a:solidFill>
                    <a:schemeClr val="tx2">
                      <a:lumMod val="75000"/>
                    </a:schemeClr>
                  </a:solidFill>
                  <a:cs typeface="Arial" panose="020B0604020202020204" pitchFamily="34" charset="0"/>
                </a:rPr>
                <a:t>STMG </a:t>
              </a:r>
              <a:r>
                <a:rPr lang="fr-FR" sz="3600" b="1" spc="-100" dirty="0" smtClean="0">
                  <a:solidFill>
                    <a:schemeClr val="bg1">
                      <a:lumMod val="65000"/>
                    </a:schemeClr>
                  </a:solidFill>
                  <a:effectLst>
                    <a:outerShdw blurRad="38100" dist="38100" dir="2700000" algn="tl">
                      <a:srgbClr val="000000">
                        <a:alpha val="43137"/>
                      </a:srgbClr>
                    </a:outerShdw>
                  </a:effectLst>
                  <a:cs typeface="Arial" panose="020B0604020202020204" pitchFamily="34" charset="0"/>
                </a:rPr>
                <a:t>2021</a:t>
              </a:r>
              <a:endParaRPr lang="fr-FR" sz="3600" b="1" spc="-100" dirty="0">
                <a:solidFill>
                  <a:schemeClr val="bg1">
                    <a:lumMod val="65000"/>
                  </a:schemeClr>
                </a:solidFill>
                <a:effectLst>
                  <a:outerShdw blurRad="38100" dist="38100" dir="2700000" algn="tl">
                    <a:srgbClr val="000000">
                      <a:alpha val="43137"/>
                    </a:srgbClr>
                  </a:outerShdw>
                </a:effectLst>
                <a:cs typeface="Arial" panose="020B0604020202020204" pitchFamily="34" charset="0"/>
              </a:endParaRPr>
            </a:p>
          </p:txBody>
        </p:sp>
      </p:grpSp>
    </p:spTree>
    <p:extLst>
      <p:ext uri="{BB962C8B-B14F-4D97-AF65-F5344CB8AC3E}">
        <p14:creationId xmlns:p14="http://schemas.microsoft.com/office/powerpoint/2010/main" val="1073803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2</a:t>
            </a:fld>
            <a:endParaRPr lang="fr-FR" dirty="0"/>
          </a:p>
        </p:txBody>
      </p:sp>
      <p:sp>
        <p:nvSpPr>
          <p:cNvPr id="2" name="Titre 1"/>
          <p:cNvSpPr>
            <a:spLocks noGrp="1"/>
          </p:cNvSpPr>
          <p:nvPr>
            <p:ph type="ctrTitle"/>
          </p:nvPr>
        </p:nvSpPr>
        <p:spPr>
          <a:xfrm>
            <a:off x="719443" y="976320"/>
            <a:ext cx="7894637" cy="2433895"/>
          </a:xfrm>
        </p:spPr>
        <p:txBody>
          <a:bodyPr/>
          <a:lstStyle/>
          <a:p>
            <a:pPr algn="ctr"/>
            <a:r>
              <a:rPr lang="fr-FR" b="1" dirty="0"/>
              <a:t>Réunion </a:t>
            </a:r>
            <a:r>
              <a:rPr lang="fr-FR" b="1" dirty="0" smtClean="0"/>
              <a:t>nationale</a:t>
            </a:r>
            <a:r>
              <a:rPr lang="fr-FR" dirty="0" smtClean="0"/>
              <a:t/>
            </a:r>
            <a:br>
              <a:rPr lang="fr-FR" dirty="0" smtClean="0"/>
            </a:br>
            <a:r>
              <a:rPr lang="fr-FR" sz="3200" dirty="0" smtClean="0"/>
              <a:t>12 juin 2020</a:t>
            </a:r>
            <a:endParaRPr lang="fr-FR" sz="3200" dirty="0"/>
          </a:p>
        </p:txBody>
      </p:sp>
      <p:sp>
        <p:nvSpPr>
          <p:cNvPr id="4" name="Sous-titre 3"/>
          <p:cNvSpPr>
            <a:spLocks noGrp="1"/>
          </p:cNvSpPr>
          <p:nvPr>
            <p:ph type="subTitle" idx="1"/>
          </p:nvPr>
        </p:nvSpPr>
        <p:spPr>
          <a:xfrm>
            <a:off x="706743" y="3086100"/>
            <a:ext cx="7596190" cy="2157758"/>
          </a:xfrm>
        </p:spPr>
        <p:txBody>
          <a:bodyPr>
            <a:normAutofit lnSpcReduction="10000"/>
          </a:bodyPr>
          <a:lstStyle/>
          <a:p>
            <a:pPr algn="ctr"/>
            <a:r>
              <a:rPr lang="fr-FR" dirty="0" smtClean="0"/>
              <a:t>Le projet  de gestion en terminale STMG</a:t>
            </a:r>
          </a:p>
          <a:p>
            <a:pPr algn="ctr"/>
            <a:endParaRPr lang="fr-FR" dirty="0"/>
          </a:p>
          <a:p>
            <a:pPr lvl="0" algn="ctr"/>
            <a:r>
              <a:rPr lang="fr-FR" b="1" dirty="0"/>
              <a:t>Projet de gestion en lien avec l’enseignement spécifique « Mercatique »</a:t>
            </a:r>
            <a:endParaRPr lang="fr-FR" dirty="0"/>
          </a:p>
          <a:p>
            <a:pPr algn="ctr"/>
            <a:endParaRPr lang="fr-FR" dirty="0" smtClean="0"/>
          </a:p>
        </p:txBody>
      </p:sp>
    </p:spTree>
    <p:extLst>
      <p:ext uri="{BB962C8B-B14F-4D97-AF65-F5344CB8AC3E}">
        <p14:creationId xmlns:p14="http://schemas.microsoft.com/office/powerpoint/2010/main" val="6792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r>
              <a:rPr lang="fr-FR" sz="2000" dirty="0" smtClean="0"/>
              <a:t/>
            </a:r>
            <a:br>
              <a:rPr lang="fr-FR" sz="2000" dirty="0" smtClean="0"/>
            </a:br>
            <a:r>
              <a:rPr lang="fr-FR" sz="2000" dirty="0" smtClean="0"/>
              <a:t> </a:t>
            </a:r>
            <a:r>
              <a:rPr lang="fr-FR" sz="2400" dirty="0" smtClean="0"/>
              <a:t>Le lancement d’un nouveau produit dans une brasserie</a:t>
            </a:r>
            <a:r>
              <a:rPr lang="fr-FR" sz="2000" dirty="0" smtClean="0"/>
              <a:t/>
            </a:r>
            <a:br>
              <a:rPr lang="fr-FR" sz="2000" dirty="0" smtClean="0"/>
            </a:br>
            <a:endParaRPr lang="fr-FR" sz="2000"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3</a:t>
            </a:fld>
            <a:endParaRPr lang="fr-FR" dirty="0"/>
          </a:p>
        </p:txBody>
      </p:sp>
      <p:sp>
        <p:nvSpPr>
          <p:cNvPr id="4" name="Espace réservé du texte 3"/>
          <p:cNvSpPr>
            <a:spLocks noGrp="1"/>
          </p:cNvSpPr>
          <p:nvPr>
            <p:ph type="body" sz="quarter" idx="13"/>
          </p:nvPr>
        </p:nvSpPr>
        <p:spPr/>
        <p:txBody>
          <a:bodyPr>
            <a:normAutofit lnSpcReduction="10000"/>
          </a:bodyPr>
          <a:lstStyle/>
          <a:p>
            <a:r>
              <a:rPr lang="fr-FR" dirty="0"/>
              <a:t> </a:t>
            </a:r>
            <a:r>
              <a:rPr lang="fr-FR" sz="1600" b="1" dirty="0" smtClean="0"/>
              <a:t>Problème </a:t>
            </a:r>
            <a:r>
              <a:rPr lang="fr-FR" sz="1600" b="1" dirty="0"/>
              <a:t>de gestion</a:t>
            </a:r>
            <a:endParaRPr lang="fr-FR" sz="1800" dirty="0"/>
          </a:p>
          <a:p>
            <a:r>
              <a:rPr lang="fr-FR" dirty="0"/>
              <a:t>La brasserie fondamentale (LBF) est une petite brasserie artisanale située à Paris, dans le 11ème arrondissement. Ses fondateurs souhaitent lancer une </a:t>
            </a:r>
            <a:r>
              <a:rPr lang="fr-FR" b="1" dirty="0"/>
              <a:t>bière sans alcool </a:t>
            </a:r>
            <a:r>
              <a:rPr lang="fr-FR" dirty="0"/>
              <a:t>pour répondre à une demande émergente. Le directeur technique assure qu’il n’y a pas de problème technique à fabriquer cette bière sans alcool car l’entreprise dispose de capacités de production inutilisées.  </a:t>
            </a:r>
            <a:endParaRPr lang="fr-FR" dirty="0" smtClean="0"/>
          </a:p>
          <a:p>
            <a:r>
              <a:rPr lang="fr-FR" dirty="0" smtClean="0"/>
              <a:t>Le </a:t>
            </a:r>
            <a:r>
              <a:rPr lang="fr-FR" dirty="0"/>
              <a:t>projet prendra la forme d’un dossier qui sera présenté aux fondateurs. Ce dossier comprendra le descriptif du produit ou du service, des différentes étapes de lancement du projet ainsi que du contexte économique et juridique du projet. Il  sera accompagné de productions diverses : recherche d’idées grâce à un logiciel de carte mentale, planification des tâches grâce à un logiciel dédié (type graphique de Gantt), budget sur tableur, visuel d’une campagne publicitaire sur </a:t>
            </a:r>
            <a:r>
              <a:rPr lang="fr-FR" dirty="0" err="1"/>
              <a:t>Préao</a:t>
            </a:r>
            <a:r>
              <a:rPr lang="fr-FR" dirty="0"/>
              <a:t>, etc.  </a:t>
            </a:r>
          </a:p>
          <a:p>
            <a:endParaRPr lang="fr-FR" dirty="0"/>
          </a:p>
        </p:txBody>
      </p:sp>
    </p:spTree>
    <p:extLst>
      <p:ext uri="{BB962C8B-B14F-4D97-AF65-F5344CB8AC3E}">
        <p14:creationId xmlns:p14="http://schemas.microsoft.com/office/powerpoint/2010/main" val="334318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defTabSz="457200" rtl="0">
              <a:spcBef>
                <a:spcPct val="0"/>
              </a:spcBef>
            </a:pPr>
            <a:r>
              <a:rPr lang="fr-FR" sz="3600" b="1" dirty="0" smtClean="0"/>
              <a:t/>
            </a:r>
            <a:br>
              <a:rPr lang="fr-FR" sz="3600" b="1" dirty="0" smtClean="0"/>
            </a:br>
            <a:r>
              <a:rPr lang="fr-FR" sz="3600" b="1" dirty="0" smtClean="0"/>
              <a:t>Les activités de l’élève</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lnSpcReduction="10000"/>
          </a:bodyPr>
          <a:lstStyle/>
          <a:p>
            <a:endParaRPr lang="fr-FR" dirty="0" smtClean="0"/>
          </a:p>
          <a:p>
            <a:r>
              <a:rPr lang="fr-FR" dirty="0" smtClean="0"/>
              <a:t>L’élève </a:t>
            </a:r>
            <a:r>
              <a:rPr lang="fr-FR" dirty="0"/>
              <a:t>mène des recherches et formalise des propositions concernant les principales étapes du lancement de son produit : </a:t>
            </a:r>
          </a:p>
          <a:p>
            <a:pPr lvl="1"/>
            <a:r>
              <a:rPr lang="fr-FR" sz="1800" dirty="0"/>
              <a:t>les caractéristiques techniques et commerciales du produit (contenance, emballage, présentation), </a:t>
            </a:r>
            <a:endParaRPr lang="fr-FR" sz="2400" dirty="0"/>
          </a:p>
          <a:p>
            <a:pPr lvl="1"/>
            <a:r>
              <a:rPr lang="fr-FR" sz="1800" dirty="0"/>
              <a:t>la détermination du prix du produit (à partir du coût de production et/ou d’un relevé de prix des marques concurrentes),</a:t>
            </a:r>
            <a:endParaRPr lang="fr-FR" sz="2400" dirty="0"/>
          </a:p>
          <a:p>
            <a:pPr lvl="1"/>
            <a:r>
              <a:rPr lang="fr-FR" sz="1800" dirty="0"/>
              <a:t>le choix d’une aire et d’un mode de distribution,</a:t>
            </a:r>
            <a:endParaRPr lang="fr-FR" sz="2400" dirty="0"/>
          </a:p>
          <a:p>
            <a:pPr lvl="1"/>
            <a:r>
              <a:rPr lang="fr-FR" sz="1800" dirty="0"/>
              <a:t>le choix des modalités de communication sur le produit (on insistera par exemple sur le caractère local, sans alcool du produit).  </a:t>
            </a:r>
            <a:endParaRPr lang="fr-FR" sz="2400" dirty="0"/>
          </a:p>
          <a:p>
            <a:r>
              <a:rPr lang="fr-FR" dirty="0" smtClean="0"/>
              <a:t>Ce </a:t>
            </a:r>
            <a:r>
              <a:rPr lang="fr-FR" dirty="0"/>
              <a:t>projet compte tenu de l’ampleur pourrait être collectif. Il reviendra à chaque élève d’identifier et de présenter sa contribution personnelle au projet général et de déterminer les questions qui pourront être présentées au Grand oral…</a:t>
            </a:r>
            <a:br>
              <a:rPr lang="fr-FR" dirty="0"/>
            </a:br>
            <a:endParaRPr lang="fr-FR" dirty="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4</a:t>
            </a:fld>
            <a:endParaRPr lang="fr-FR"/>
          </a:p>
        </p:txBody>
      </p:sp>
    </p:spTree>
    <p:extLst>
      <p:ext uri="{BB962C8B-B14F-4D97-AF65-F5344CB8AC3E}">
        <p14:creationId xmlns:p14="http://schemas.microsoft.com/office/powerpoint/2010/main" val="1011294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itinéraire de questionnement en lien avec le programme de MSDGN (Thème 1 de l’enseignement tronc commun)</a:t>
            </a:r>
            <a:endParaRPr lang="fr-FR" dirty="0"/>
          </a:p>
        </p:txBody>
      </p:sp>
      <p:sp>
        <p:nvSpPr>
          <p:cNvPr id="3" name="Espace réservé du contenu 2"/>
          <p:cNvSpPr>
            <a:spLocks noGrp="1"/>
          </p:cNvSpPr>
          <p:nvPr>
            <p:ph idx="1"/>
          </p:nvPr>
        </p:nvSpPr>
        <p:spPr/>
        <p:txBody>
          <a:bodyPr>
            <a:normAutofit fontScale="70000" lnSpcReduction="20000"/>
          </a:bodyPr>
          <a:lstStyle/>
          <a:p>
            <a:r>
              <a:rPr lang="fr-FR" sz="2800" dirty="0" smtClean="0"/>
              <a:t>Produit et marché (question 1.1)</a:t>
            </a:r>
          </a:p>
          <a:p>
            <a:pPr lvl="1"/>
            <a:r>
              <a:rPr lang="fr-FR" sz="2800" dirty="0"/>
              <a:t>Quelles sont les caractéristiques d’un marché ?</a:t>
            </a:r>
          </a:p>
          <a:p>
            <a:pPr lvl="1"/>
            <a:r>
              <a:rPr lang="fr-FR" sz="2800" dirty="0"/>
              <a:t>Comment connaître ces caractéristiques ?</a:t>
            </a:r>
          </a:p>
          <a:p>
            <a:pPr lvl="1"/>
            <a:r>
              <a:rPr lang="fr-FR" sz="2800" dirty="0"/>
              <a:t> Quels choix l’entreprise </a:t>
            </a:r>
            <a:r>
              <a:rPr lang="fr-FR" sz="2800" dirty="0" err="1"/>
              <a:t>doit-elle</a:t>
            </a:r>
            <a:r>
              <a:rPr lang="fr-FR" sz="2800" dirty="0"/>
              <a:t> effectuer en cohérence avec ses orientations stratégiques </a:t>
            </a:r>
            <a:r>
              <a:rPr lang="fr-FR" sz="2800" dirty="0" smtClean="0"/>
              <a:t>?</a:t>
            </a:r>
          </a:p>
          <a:p>
            <a:r>
              <a:rPr lang="fr-FR" sz="2800" dirty="0" smtClean="0"/>
              <a:t>Ressources (question 1.2)</a:t>
            </a:r>
          </a:p>
          <a:p>
            <a:pPr lvl="1"/>
            <a:r>
              <a:rPr lang="fr-FR" sz="2800" dirty="0" smtClean="0"/>
              <a:t>Quelles </a:t>
            </a:r>
            <a:r>
              <a:rPr lang="fr-FR" sz="2800" dirty="0"/>
              <a:t>ressources financières peut  mobiliser l’organisation pour assurer son développement?</a:t>
            </a:r>
          </a:p>
          <a:p>
            <a:pPr lvl="1"/>
            <a:r>
              <a:rPr lang="fr-FR" sz="2800" dirty="0"/>
              <a:t>Comment adapter les ressources humaines aux besoins de l’organisation ?</a:t>
            </a:r>
          </a:p>
          <a:p>
            <a:pPr lvl="1"/>
            <a:r>
              <a:rPr lang="fr-FR" sz="2800" dirty="0"/>
              <a:t>Comment identifier et recruter les ressources humaines dont l’organisation a besoin ?</a:t>
            </a:r>
          </a:p>
          <a:p>
            <a:r>
              <a:rPr lang="fr-FR" sz="2800" dirty="0" smtClean="0"/>
              <a:t>Choix de production (question 1.3)</a:t>
            </a:r>
          </a:p>
          <a:p>
            <a:pPr lvl="1"/>
            <a:r>
              <a:rPr lang="fr-FR" sz="2800" dirty="0"/>
              <a:t>Quelle organisation de la production mettre en place ?</a:t>
            </a:r>
          </a:p>
          <a:p>
            <a:pPr lvl="1"/>
            <a:r>
              <a:rPr lang="fr-FR" sz="2800" dirty="0"/>
              <a:t>Comment évaluer le coût de la production ?</a:t>
            </a:r>
          </a:p>
          <a:p>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5</a:t>
            </a:fld>
            <a:endParaRPr lang="fr-FR"/>
          </a:p>
        </p:txBody>
      </p:sp>
    </p:spTree>
    <p:extLst>
      <p:ext uri="{BB962C8B-B14F-4D97-AF65-F5344CB8AC3E}">
        <p14:creationId xmlns:p14="http://schemas.microsoft.com/office/powerpoint/2010/main" val="428857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ITINERAIRE DE QUESTIONNEMENT en lien avec le programme de MSDGN (Enseignement spécifique de mercatique)</a:t>
            </a:r>
            <a:endParaRPr lang="fr-FR" dirty="0"/>
          </a:p>
        </p:txBody>
      </p:sp>
      <p:sp>
        <p:nvSpPr>
          <p:cNvPr id="3" name="Espace réservé du contenu 2"/>
          <p:cNvSpPr>
            <a:spLocks noGrp="1"/>
          </p:cNvSpPr>
          <p:nvPr>
            <p:ph idx="1"/>
          </p:nvPr>
        </p:nvSpPr>
        <p:spPr/>
        <p:txBody>
          <a:bodyPr>
            <a:normAutofit fontScale="70000" lnSpcReduction="20000"/>
          </a:bodyPr>
          <a:lstStyle/>
          <a:p>
            <a:r>
              <a:rPr lang="fr-FR" sz="2800" dirty="0" smtClean="0"/>
              <a:t>Définition </a:t>
            </a:r>
            <a:r>
              <a:rPr lang="fr-FR" sz="2800" dirty="0"/>
              <a:t>de </a:t>
            </a:r>
            <a:r>
              <a:rPr lang="fr-FR" sz="2800" dirty="0" smtClean="0"/>
              <a:t>l’offre (thème 1)</a:t>
            </a:r>
            <a:endParaRPr lang="fr-FR" sz="2800" dirty="0"/>
          </a:p>
          <a:p>
            <a:pPr lvl="1"/>
            <a:r>
              <a:rPr lang="fr-FR" sz="2800" dirty="0"/>
              <a:t>Comment concevoir et mettre en place une offre personnalisée ?</a:t>
            </a:r>
          </a:p>
          <a:p>
            <a:pPr lvl="1"/>
            <a:r>
              <a:rPr lang="fr-FR" sz="2800" dirty="0"/>
              <a:t>Comment l’offre peut-elle créer une expérience de consommation ? </a:t>
            </a:r>
          </a:p>
          <a:p>
            <a:pPr lvl="1"/>
            <a:r>
              <a:rPr lang="fr-FR" sz="2800" dirty="0" smtClean="0"/>
              <a:t>Comment définir le prix </a:t>
            </a:r>
            <a:r>
              <a:rPr lang="fr-FR" sz="2800" dirty="0"/>
              <a:t>de l’offre ?</a:t>
            </a:r>
          </a:p>
          <a:p>
            <a:r>
              <a:rPr lang="fr-FR" sz="2800" dirty="0" smtClean="0"/>
              <a:t>Distribution de l’offre (thème 2)</a:t>
            </a:r>
          </a:p>
          <a:p>
            <a:pPr lvl="1"/>
            <a:r>
              <a:rPr lang="fr-FR" sz="2800" dirty="0" smtClean="0"/>
              <a:t>En </a:t>
            </a:r>
            <a:r>
              <a:rPr lang="fr-FR" sz="2800" dirty="0"/>
              <a:t>quoi la distribution de l’offre constitue-t-elle un enjeu stratégique ?</a:t>
            </a:r>
          </a:p>
          <a:p>
            <a:pPr lvl="1"/>
            <a:r>
              <a:rPr lang="fr-FR" sz="2800" dirty="0"/>
              <a:t>Comment adapter la distribution aux nouvelles formes de consommation ?</a:t>
            </a:r>
          </a:p>
          <a:p>
            <a:pPr lvl="1"/>
            <a:r>
              <a:rPr lang="fr-FR" sz="2800" dirty="0"/>
              <a:t>A l’heure de la digitalisation, l’offre peut-elle être </a:t>
            </a:r>
            <a:r>
              <a:rPr lang="fr-FR" sz="2800" dirty="0" smtClean="0"/>
              <a:t>e-distribuée</a:t>
            </a:r>
            <a:r>
              <a:rPr lang="fr-FR" sz="2800" dirty="0"/>
              <a:t> ?</a:t>
            </a:r>
          </a:p>
          <a:p>
            <a:r>
              <a:rPr lang="fr-FR" sz="2800" dirty="0" smtClean="0"/>
              <a:t>Communication de l’offre </a:t>
            </a:r>
            <a:r>
              <a:rPr lang="fr-FR" sz="2800" smtClean="0"/>
              <a:t>(thème 3)</a:t>
            </a:r>
            <a:endParaRPr lang="fr-FR" sz="2800" dirty="0" smtClean="0"/>
          </a:p>
          <a:p>
            <a:pPr lvl="1"/>
            <a:r>
              <a:rPr lang="fr-FR" sz="2800" dirty="0"/>
              <a:t>Comment, à partir d’une diversité d’objets, de formes et de moyens, construire une communication cohérente pour valoriser l’offre </a:t>
            </a:r>
            <a:r>
              <a:rPr lang="fr-FR" sz="2800" dirty="0" smtClean="0"/>
              <a:t>?</a:t>
            </a:r>
          </a:p>
          <a:p>
            <a:pPr lvl="1"/>
            <a:r>
              <a:rPr lang="fr-FR" sz="2800" dirty="0" smtClean="0"/>
              <a:t> </a:t>
            </a:r>
            <a:r>
              <a:rPr lang="fr-FR" sz="2800" dirty="0"/>
              <a:t>La communication numérique peut-elle </a:t>
            </a:r>
            <a:r>
              <a:rPr lang="fr-FR" sz="2800" dirty="0" smtClean="0"/>
              <a:t>fidéliser le client</a:t>
            </a:r>
            <a:r>
              <a:rPr lang="fr-FR" sz="2800" dirty="0"/>
              <a:t> ?</a:t>
            </a:r>
          </a:p>
          <a:p>
            <a:endParaRPr lang="fr-FR" dirty="0" smtClean="0"/>
          </a:p>
          <a:p>
            <a:pPr lvl="1"/>
            <a:endParaRPr lang="fr-FR" dirty="0"/>
          </a:p>
          <a:p>
            <a:pPr lvl="1"/>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6</a:t>
            </a:fld>
            <a:endParaRPr lang="fr-FR"/>
          </a:p>
        </p:txBody>
      </p:sp>
    </p:spTree>
    <p:extLst>
      <p:ext uri="{BB962C8B-B14F-4D97-AF65-F5344CB8AC3E}">
        <p14:creationId xmlns:p14="http://schemas.microsoft.com/office/powerpoint/2010/main" val="43926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1" algn="l" defTabSz="457200" rtl="0">
              <a:spcBef>
                <a:spcPct val="0"/>
              </a:spcBef>
            </a:pPr>
            <a:r>
              <a:rPr lang="fr-FR" sz="2700" b="1" dirty="0" smtClean="0"/>
              <a:t/>
            </a:r>
            <a:br>
              <a:rPr lang="fr-FR" sz="2700" b="1" dirty="0" smtClean="0"/>
            </a:br>
            <a:r>
              <a:rPr lang="fr-FR" sz="2700" b="1" dirty="0" smtClean="0"/>
              <a:t>Les </a:t>
            </a:r>
            <a:r>
              <a:rPr lang="fr-FR" sz="2700" b="1" dirty="0"/>
              <a:t>r</a:t>
            </a:r>
            <a:r>
              <a:rPr lang="fr-FR" sz="2700" b="1" dirty="0" smtClean="0"/>
              <a:t>elations avec le programme de droit-économie</a:t>
            </a:r>
            <a:r>
              <a:rPr lang="fr-FR" sz="4000" dirty="0" smtClean="0"/>
              <a:t/>
            </a:r>
            <a:br>
              <a:rPr lang="fr-FR" sz="4000" dirty="0" smtClean="0"/>
            </a:br>
            <a:endParaRPr lang="fr-FR" sz="4000" dirty="0"/>
          </a:p>
        </p:txBody>
      </p:sp>
      <p:sp>
        <p:nvSpPr>
          <p:cNvPr id="3" name="Espace réservé du contenu 2"/>
          <p:cNvSpPr>
            <a:spLocks noGrp="1"/>
          </p:cNvSpPr>
          <p:nvPr>
            <p:ph idx="1"/>
          </p:nvPr>
        </p:nvSpPr>
        <p:spPr/>
        <p:txBody>
          <a:bodyPr>
            <a:normAutofit fontScale="62500" lnSpcReduction="20000"/>
          </a:bodyPr>
          <a:lstStyle/>
          <a:p>
            <a:r>
              <a:rPr lang="fr-FR" sz="3200" b="1" dirty="0" smtClean="0"/>
              <a:t>En </a:t>
            </a:r>
            <a:r>
              <a:rPr lang="fr-FR" sz="3200" b="1" dirty="0"/>
              <a:t>droit </a:t>
            </a:r>
            <a:endParaRPr lang="fr-FR" sz="3200" dirty="0"/>
          </a:p>
          <a:p>
            <a:pPr lvl="1"/>
            <a:r>
              <a:rPr lang="fr-FR" sz="3200" dirty="0"/>
              <a:t>La responsabilité dans le cadre de la production et la distribution du produit (thème 6 du programme de droit de terminale)</a:t>
            </a:r>
          </a:p>
          <a:p>
            <a:pPr lvl="1"/>
            <a:r>
              <a:rPr lang="fr-FR" sz="3200" dirty="0" smtClean="0"/>
              <a:t>Le </a:t>
            </a:r>
            <a:r>
              <a:rPr lang="fr-FR" sz="3200" dirty="0"/>
              <a:t>statut de l’entreprise (thème 8 du programme de droit de terminale) </a:t>
            </a:r>
          </a:p>
          <a:p>
            <a:pPr lvl="1"/>
            <a:r>
              <a:rPr lang="fr-FR" sz="3200" dirty="0" smtClean="0"/>
              <a:t>Le </a:t>
            </a:r>
            <a:r>
              <a:rPr lang="fr-FR" sz="3200" dirty="0"/>
              <a:t>thème 8 de droit (dans quel cadre et comment entreprendre) pourra être abordé sous l’angle du droit de la concurrence (thème 8.3).</a:t>
            </a:r>
          </a:p>
          <a:p>
            <a:r>
              <a:rPr lang="fr-FR" sz="3200" b="1" dirty="0" smtClean="0"/>
              <a:t>En </a:t>
            </a:r>
            <a:r>
              <a:rPr lang="fr-FR" sz="3200" b="1" dirty="0"/>
              <a:t>économie </a:t>
            </a:r>
            <a:endParaRPr lang="fr-FR" sz="3200" dirty="0"/>
          </a:p>
          <a:p>
            <a:pPr lvl="1"/>
            <a:r>
              <a:rPr lang="fr-FR" sz="3200" dirty="0"/>
              <a:t>Le marché du produit, la concurrence, les barrières à l’entrée, les produits et services substituables, l’innovation (thème </a:t>
            </a:r>
            <a:r>
              <a:rPr lang="fr-FR" sz="3200" dirty="0" smtClean="0"/>
              <a:t>5 </a:t>
            </a:r>
            <a:r>
              <a:rPr lang="fr-FR" sz="3200" dirty="0"/>
              <a:t>du programme d’économie de première) </a:t>
            </a:r>
          </a:p>
          <a:p>
            <a:pPr lvl="1"/>
            <a:r>
              <a:rPr lang="fr-FR" sz="3200" dirty="0" smtClean="0"/>
              <a:t>Le </a:t>
            </a:r>
            <a:r>
              <a:rPr lang="fr-FR" sz="3200" dirty="0"/>
              <a:t>thème 9 d’économie (comment concilier croissance et développement durable) pourra être abordé grâce au thème 9.1 (les sources d’un développement soutenable).</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786685B-2977-D546-9E3D-3CA676A47F0C}" type="slidenum">
              <a:rPr lang="fr-FR" smtClean="0"/>
              <a:t>7</a:t>
            </a:fld>
            <a:endParaRPr lang="fr-FR"/>
          </a:p>
        </p:txBody>
      </p:sp>
    </p:spTree>
    <p:extLst>
      <p:ext uri="{BB962C8B-B14F-4D97-AF65-F5344CB8AC3E}">
        <p14:creationId xmlns:p14="http://schemas.microsoft.com/office/powerpoint/2010/main" val="2046598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4386" y="2229120"/>
            <a:ext cx="5897726" cy="2108160"/>
          </a:xfrm>
        </p:spPr>
        <p:txBody>
          <a:bodyPr>
            <a:normAutofit/>
          </a:bodyPr>
          <a:lstStyle/>
          <a:p>
            <a:r>
              <a:rPr lang="fr-FR" sz="3200" dirty="0" smtClean="0"/>
              <a:t/>
            </a:r>
            <a:br>
              <a:rPr lang="fr-FR" sz="3200" dirty="0" smtClean="0"/>
            </a:br>
            <a:r>
              <a:rPr lang="fr-FR" sz="3200" dirty="0" smtClean="0"/>
              <a:t>MERCI  POUR VOTRE ATTENTION</a:t>
            </a:r>
            <a:endParaRPr lang="fr-FR" sz="3200" dirty="0"/>
          </a:p>
        </p:txBody>
      </p:sp>
      <p:sp>
        <p:nvSpPr>
          <p:cNvPr id="3" name="Espace réservé du numéro de diapositive 2"/>
          <p:cNvSpPr>
            <a:spLocks noGrp="1"/>
          </p:cNvSpPr>
          <p:nvPr>
            <p:ph type="sldNum" sz="quarter" idx="12"/>
          </p:nvPr>
        </p:nvSpPr>
        <p:spPr/>
        <p:txBody>
          <a:bodyPr/>
          <a:lstStyle/>
          <a:p>
            <a:fld id="{1FC8907D-B208-DC44-82F5-2940ECA1C9FA}" type="slidenum">
              <a:rPr lang="fr-FR" smtClean="0"/>
              <a:pPr/>
              <a:t>8</a:t>
            </a:fld>
            <a:endParaRPr lang="fr-FR" dirty="0"/>
          </a:p>
        </p:txBody>
      </p:sp>
    </p:spTree>
    <p:extLst>
      <p:ext uri="{BB962C8B-B14F-4D97-AF65-F5344CB8AC3E}">
        <p14:creationId xmlns:p14="http://schemas.microsoft.com/office/powerpoint/2010/main" val="2189025595"/>
      </p:ext>
    </p:extLst>
  </p:cSld>
  <p:clrMapOvr>
    <a:masterClrMapping/>
  </p:clrMapOvr>
</p:sld>
</file>

<file path=ppt/theme/theme1.xml><?xml version="1.0" encoding="utf-8"?>
<a:theme xmlns:a="http://schemas.openxmlformats.org/drawingml/2006/main" name="Expérimentation liaison bac pro Séminaire IG">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41C7E7-110A-4EFA-A055-AAA7588664C6}">
  <ds:schemaRefs>
    <ds:schemaRef ds:uri="http://purl.org/dc/elements/1.1/"/>
    <ds:schemaRef ds:uri="http://purl.org/dc/terms/"/>
    <ds:schemaRef ds:uri="http://purl.org/dc/dcmitype/"/>
    <ds:schemaRef ds:uri="http://schemas.microsoft.com/office/2006/documentManagement/types"/>
    <ds:schemaRef ds:uri="http://www.w3.org/XML/1998/namespace"/>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5EBBDAB-C578-4BAB-9F11-A99E30761753}">
  <ds:schemaRefs>
    <ds:schemaRef ds:uri="http://schemas.microsoft.com/sharepoint/v3/contenttype/forms"/>
  </ds:schemaRefs>
</ds:datastoreItem>
</file>

<file path=customXml/itemProps3.xml><?xml version="1.0" encoding="utf-8"?>
<ds:datastoreItem xmlns:ds="http://schemas.openxmlformats.org/officeDocument/2006/customXml" ds:itemID="{510C4529-7F79-4EA4-9D2E-DB53CE589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Expérimentation liaison bac pro Séminaire IG</Template>
  <TotalTime>30488</TotalTime>
  <Words>304</Words>
  <Application>Microsoft Office PowerPoint</Application>
  <PresentationFormat>Affichage à l'écran (4:3)</PresentationFormat>
  <Paragraphs>61</Paragraphs>
  <Slides>8</Slides>
  <Notes>2</Notes>
  <HiddenSlides>0</HiddenSlides>
  <MMClips>0</MMClips>
  <ScaleCrop>false</ScaleCrop>
  <HeadingPairs>
    <vt:vector size="4" baseType="variant">
      <vt:variant>
        <vt:lpstr>Thème</vt:lpstr>
      </vt:variant>
      <vt:variant>
        <vt:i4>2</vt:i4>
      </vt:variant>
      <vt:variant>
        <vt:lpstr>Titres des diapositives</vt:lpstr>
      </vt:variant>
      <vt:variant>
        <vt:i4>8</vt:i4>
      </vt:variant>
    </vt:vector>
  </HeadingPairs>
  <TitlesOfParts>
    <vt:vector size="10" baseType="lpstr">
      <vt:lpstr>Expérimentation liaison bac pro Séminaire IG</vt:lpstr>
      <vt:lpstr>pages de contenus</vt:lpstr>
      <vt:lpstr>Présentation PowerPoint</vt:lpstr>
      <vt:lpstr>Réunion nationale 12 juin 2020</vt:lpstr>
      <vt:lpstr>  Le lancement d’un nouveau produit dans une brasserie </vt:lpstr>
      <vt:lpstr> Les activités de l’élève </vt:lpstr>
      <vt:lpstr>Un itinéraire de questionnement en lien avec le programme de MSDGN (Thème 1 de l’enseignement tronc commun)</vt:lpstr>
      <vt:lpstr>UN ITINERAIRE DE QUESTIONNEMENT en lien avec le programme de MSDGN (Enseignement spécifique de mercatique)</vt:lpstr>
      <vt:lpstr> Les relations avec le programme de droit-économie </vt:lpstr>
      <vt:lpstr> MERCI  POUR VOTRE ATTENTION</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Expérimentation liaison bac pro/BTS académie de Besançon</dc:title>
  <dc:creator>Didier MICHEL</dc:creator>
  <cp:lastModifiedBy>Christine Gaubert-Macon</cp:lastModifiedBy>
  <cp:revision>142</cp:revision>
  <cp:lastPrinted>2015-02-04T16:19:06Z</cp:lastPrinted>
  <dcterms:created xsi:type="dcterms:W3CDTF">2019-03-20T18:35:39Z</dcterms:created>
  <dcterms:modified xsi:type="dcterms:W3CDTF">2020-06-15T13:45:04Z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