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4"/>
    <p:sldMasterId id="2147483663" r:id="rId5"/>
  </p:sldMasterIdLst>
  <p:notesMasterIdLst>
    <p:notesMasterId r:id="rId19"/>
  </p:notesMasterIdLst>
  <p:handoutMasterIdLst>
    <p:handoutMasterId r:id="rId20"/>
  </p:handoutMasterIdLst>
  <p:sldIdLst>
    <p:sldId id="289" r:id="rId6"/>
    <p:sldId id="290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</p:sldIdLst>
  <p:sldSz cx="9144000" cy="6858000" type="screen4x3"/>
  <p:notesSz cx="6888163" cy="100203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dier MICHEL" initials="DM" lastIdx="12" clrIdx="0"/>
  <p:cmAuthor id="1" name="Jean-Michel Paguet" initials="jmp" lastIdx="7" clrIdx="1"/>
  <p:cmAuthor id="2" name="Christine Gaubert-Macon" initials="CG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66"/>
    <a:srgbClr val="990000"/>
    <a:srgbClr val="9B008A"/>
    <a:srgbClr val="A3F7C9"/>
    <a:srgbClr val="9BFFC8"/>
    <a:srgbClr val="683086"/>
    <a:srgbClr val="1A86D0"/>
    <a:srgbClr val="1FA1E5"/>
    <a:srgbClr val="7800FF"/>
    <a:srgbClr val="8800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86" autoAdjust="0"/>
    <p:restoredTop sz="91055" autoAdjust="0"/>
  </p:normalViewPr>
  <p:slideViewPr>
    <p:cSldViewPr snapToGrid="0" snapToObjects="1">
      <p:cViewPr>
        <p:scale>
          <a:sx n="66" d="100"/>
          <a:sy n="66" d="100"/>
        </p:scale>
        <p:origin x="-10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44" d="100"/>
          <a:sy n="44" d="100"/>
        </p:scale>
        <p:origin x="-810" y="-10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7D9186E-EAA7-3A42-AFD2-CC349621202A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E2EF2D4-44B9-F34D-AC77-36ED78FDDA30}" type="datetimeFigureOut">
              <a:rPr lang="fr-FR" smtClean="0"/>
              <a:t>15/06/2020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5335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241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241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241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241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4038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241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241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241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241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241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Note de service définissant l’épreuve orale dite « Grand oral » de la classe de terminale de la voie technologique à compter de la session 2021 de l'examen du baccalauréat : https://www.education.gouv.fr/bo/20/Special2/MENE2002781N.htm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241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24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09" y="976320"/>
            <a:ext cx="7894637" cy="2433895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3472208"/>
            <a:ext cx="759619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3674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3283200"/>
            <a:ext cx="5897726" cy="210816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 smtClean="0"/>
              <a:t>Contacts :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0721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contenu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71083"/>
            <a:ext cx="7881937" cy="4598988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979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de contenu avec texte et grap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05400" y="1476296"/>
            <a:ext cx="7881400" cy="4525963"/>
          </a:xfrm>
        </p:spPr>
        <p:txBody>
          <a:bodyPr/>
          <a:lstStyle>
            <a:lvl1pPr marL="177800" marR="0" indent="-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/>
              <a:buChar char="■"/>
              <a:tabLst/>
              <a:defRPr>
                <a:solidFill>
                  <a:srgbClr val="683086"/>
                </a:solidFill>
              </a:defRPr>
            </a:lvl1pPr>
            <a:lvl2pPr marL="627063" marR="0" indent="-169863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 Italic"/>
              <a:buChar char="■"/>
              <a:tabLst/>
              <a:defRPr/>
            </a:lvl2pPr>
            <a:lvl3pPr marL="627063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3pPr>
            <a:lvl4pPr marL="627063" marR="0" indent="1778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683086"/>
              </a:buClr>
              <a:buSzTx/>
              <a:buFont typeface="Arial"/>
              <a:buChar char="–"/>
              <a:tabLst/>
              <a:defRPr/>
            </a:lvl4pPr>
            <a:lvl5pPr marL="80645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5pPr>
          </a:lstStyle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539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804863" y="1469379"/>
            <a:ext cx="7881937" cy="3901112"/>
          </a:xfrm>
        </p:spPr>
        <p:txBody>
          <a:bodyPr/>
          <a:lstStyle>
            <a:lvl1pPr>
              <a:buClr>
                <a:srgbClr val="683086"/>
              </a:buClr>
              <a:defRPr>
                <a:solidFill>
                  <a:srgbClr val="000000"/>
                </a:solidFill>
              </a:defRPr>
            </a:lvl1pPr>
          </a:lstStyle>
          <a:p>
            <a:pPr lvl="0"/>
            <a:r>
              <a:rPr lang="fr-FR" dirty="0" smtClean="0"/>
              <a:t> 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717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8773" y="69692"/>
            <a:ext cx="8004162" cy="828574"/>
          </a:xfrm>
        </p:spPr>
        <p:txBody>
          <a:bodyPr anchor="b">
            <a:normAutofit/>
          </a:bodyPr>
          <a:lstStyle>
            <a:lvl1pPr algn="l">
              <a:defRPr sz="3000" b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677333" y="1494531"/>
            <a:ext cx="7923066" cy="32330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333" y="5367338"/>
            <a:ext cx="79230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92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097485" y="915840"/>
            <a:ext cx="7982797" cy="2548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CLIQUEZ ET MODIFIEZ </a:t>
            </a:r>
            <a:br>
              <a:rPr lang="fr-FR" dirty="0" smtClean="0"/>
            </a:b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97486" y="3464803"/>
            <a:ext cx="7589313" cy="1249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468478" y="6442244"/>
            <a:ext cx="4038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1FC8907D-B208-DC44-82F5-2940ECA1C9FA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7" name="Groupe 6"/>
          <p:cNvGrpSpPr/>
          <p:nvPr userDrawn="1"/>
        </p:nvGrpSpPr>
        <p:grpSpPr>
          <a:xfrm>
            <a:off x="7397136" y="5585625"/>
            <a:ext cx="1292689" cy="936155"/>
            <a:chOff x="2171700" y="3761770"/>
            <a:chExt cx="1993376" cy="1283615"/>
          </a:xfrm>
        </p:grpSpPr>
        <p:grpSp>
          <p:nvGrpSpPr>
            <p:cNvPr id="8" name="Groupe 7"/>
            <p:cNvGrpSpPr/>
            <p:nvPr/>
          </p:nvGrpSpPr>
          <p:grpSpPr>
            <a:xfrm>
              <a:off x="2171700" y="3800041"/>
              <a:ext cx="1746257" cy="1245344"/>
              <a:chOff x="1880982" y="2648572"/>
              <a:chExt cx="2835550" cy="23286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1880982" y="2648572"/>
                <a:ext cx="2835550" cy="1580161"/>
              </a:xfrm>
              <a:prstGeom prst="rect">
                <a:avLst/>
              </a:prstGeom>
              <a:noFill/>
              <a:ln w="381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336891" y="3706702"/>
                <a:ext cx="1552533" cy="1270470"/>
              </a:xfrm>
              <a:prstGeom prst="rect">
                <a:avLst/>
              </a:prstGeom>
              <a:noFill/>
              <a:ln w="38100" cmpd="sng">
                <a:solidFill>
                  <a:srgbClr val="00B050"/>
                </a:solidFill>
              </a:ln>
              <a:scene3d>
                <a:camera prst="orthographicFront"/>
                <a:lightRig rig="threePt" dir="t"/>
              </a:scene3d>
              <a:sp3d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128629" y="3341419"/>
                <a:ext cx="997307" cy="1407357"/>
              </a:xfrm>
              <a:prstGeom prst="rect">
                <a:avLst/>
              </a:prstGeom>
              <a:noFill/>
              <a:ln w="38100" cmpd="sng">
                <a:solidFill>
                  <a:srgbClr val="FFFF00"/>
                </a:solidFill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" name="Rectangle 8"/>
            <p:cNvSpPr/>
            <p:nvPr/>
          </p:nvSpPr>
          <p:spPr>
            <a:xfrm>
              <a:off x="3210607" y="4464142"/>
              <a:ext cx="954469" cy="36195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2265703" y="3761770"/>
              <a:ext cx="1652254" cy="379809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spc="-100" dirty="0" smtClean="0">
                  <a:solidFill>
                    <a:srgbClr val="777777"/>
                  </a:solidFill>
                  <a:cs typeface="Arial" panose="020B0604020202020204" pitchFamily="34" charset="0"/>
                </a:rPr>
                <a:t>STMG </a:t>
              </a:r>
              <a:r>
                <a:rPr lang="fr-FR" sz="1200" b="1" spc="-100" dirty="0" smtClean="0">
                  <a:solidFill>
                    <a:srgbClr val="C0C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anose="020B0604020202020204" pitchFamily="34" charset="0"/>
                </a:rPr>
                <a:t>2021</a:t>
              </a:r>
              <a:endParaRPr lang="fr-FR" sz="1200" b="1" spc="-100" dirty="0">
                <a:solidFill>
                  <a:srgbClr val="C0C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endParaRPr>
            </a:p>
          </p:txBody>
        </p:sp>
      </p:grpSp>
      <p:pic>
        <p:nvPicPr>
          <p:cNvPr id="1026" name="Picture 2" descr="Elles bougent - Nos partenaires - Ministère de l'Éducation ...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17" y="5613536"/>
            <a:ext cx="202882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64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5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206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05400" y="0"/>
            <a:ext cx="7881400" cy="12869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5400" y="1476022"/>
            <a:ext cx="7881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 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149942" y="6390910"/>
            <a:ext cx="4504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404040"/>
                </a:solidFill>
              </a:defRPr>
            </a:lvl1pPr>
          </a:lstStyle>
          <a:p>
            <a:fld id="{A786685B-2977-D546-9E3D-3CA676A47F0C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698885" y="1295400"/>
            <a:ext cx="7173849" cy="0"/>
          </a:xfrm>
          <a:prstGeom prst="line">
            <a:avLst/>
          </a:prstGeom>
          <a:ln w="57150" cap="rnd" cmpd="sng">
            <a:solidFill>
              <a:srgbClr val="00206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7872734" y="872640"/>
            <a:ext cx="642246" cy="419889"/>
          </a:xfrm>
          <a:prstGeom prst="line">
            <a:avLst/>
          </a:prstGeom>
          <a:ln w="57150" cap="rnd" cmpd="sng">
            <a:solidFill>
              <a:srgbClr val="002060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 flipV="1">
            <a:off x="699180" y="0"/>
            <a:ext cx="1" cy="1286937"/>
          </a:xfrm>
          <a:prstGeom prst="line">
            <a:avLst/>
          </a:prstGeom>
          <a:ln w="57150" cap="rnd" cmpd="sng">
            <a:solidFill>
              <a:srgbClr val="000066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 userDrawn="1"/>
        </p:nvSpPr>
        <p:spPr>
          <a:xfrm>
            <a:off x="3320780" y="6210616"/>
            <a:ext cx="31562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00" kern="1200" dirty="0" smtClean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Réunion</a:t>
            </a:r>
            <a:r>
              <a:rPr lang="fr-FR" sz="1200" kern="1200" baseline="0" dirty="0" smtClean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 nationale  12  juin 2020</a:t>
            </a:r>
            <a:r>
              <a:rPr lang="fr-FR" sz="1200" kern="1200" dirty="0" smtClean="0">
                <a:solidFill>
                  <a:schemeClr val="tx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fr-FR" sz="900" kern="1200" dirty="0" smtClean="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endParaRPr>
          </a:p>
        </p:txBody>
      </p:sp>
      <p:grpSp>
        <p:nvGrpSpPr>
          <p:cNvPr id="19" name="Groupe 18"/>
          <p:cNvGrpSpPr/>
          <p:nvPr userDrawn="1"/>
        </p:nvGrpSpPr>
        <p:grpSpPr>
          <a:xfrm>
            <a:off x="7397136" y="5585625"/>
            <a:ext cx="1292689" cy="936155"/>
            <a:chOff x="2171700" y="3761770"/>
            <a:chExt cx="1993376" cy="1283615"/>
          </a:xfrm>
        </p:grpSpPr>
        <p:grpSp>
          <p:nvGrpSpPr>
            <p:cNvPr id="25" name="Groupe 24"/>
            <p:cNvGrpSpPr/>
            <p:nvPr/>
          </p:nvGrpSpPr>
          <p:grpSpPr>
            <a:xfrm>
              <a:off x="2171700" y="3800041"/>
              <a:ext cx="1746257" cy="1245344"/>
              <a:chOff x="1880982" y="2648572"/>
              <a:chExt cx="2835550" cy="232860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880982" y="2648572"/>
                <a:ext cx="2835550" cy="1580161"/>
              </a:xfrm>
              <a:prstGeom prst="rect">
                <a:avLst/>
              </a:prstGeom>
              <a:noFill/>
              <a:ln w="381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336891" y="3706702"/>
                <a:ext cx="1552533" cy="1270470"/>
              </a:xfrm>
              <a:prstGeom prst="rect">
                <a:avLst/>
              </a:prstGeom>
              <a:noFill/>
              <a:ln w="38100" cmpd="sng">
                <a:solidFill>
                  <a:srgbClr val="00B050"/>
                </a:solidFill>
              </a:ln>
              <a:scene3d>
                <a:camera prst="orthographicFront"/>
                <a:lightRig rig="threePt" dir="t"/>
              </a:scene3d>
              <a:sp3d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128629" y="3341419"/>
                <a:ext cx="997307" cy="1407357"/>
              </a:xfrm>
              <a:prstGeom prst="rect">
                <a:avLst/>
              </a:prstGeom>
              <a:noFill/>
              <a:ln w="38100" cmpd="sng">
                <a:solidFill>
                  <a:srgbClr val="FFFF00"/>
                </a:solidFill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6" name="Rectangle 25"/>
            <p:cNvSpPr/>
            <p:nvPr/>
          </p:nvSpPr>
          <p:spPr>
            <a:xfrm>
              <a:off x="3210607" y="4464142"/>
              <a:ext cx="954469" cy="36195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2265703" y="3761770"/>
              <a:ext cx="1652254" cy="379809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b="1" spc="-100" dirty="0" smtClean="0">
                  <a:solidFill>
                    <a:srgbClr val="777777"/>
                  </a:solidFill>
                  <a:cs typeface="Arial" panose="020B0604020202020204" pitchFamily="34" charset="0"/>
                </a:rPr>
                <a:t>STMG </a:t>
              </a:r>
              <a:r>
                <a:rPr lang="fr-FR" sz="1200" b="1" spc="-100" dirty="0" smtClean="0">
                  <a:solidFill>
                    <a:srgbClr val="C0C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anose="020B0604020202020204" pitchFamily="34" charset="0"/>
                </a:rPr>
                <a:t>2021</a:t>
              </a:r>
              <a:endParaRPr lang="fr-FR" sz="1200" b="1" spc="-100" dirty="0">
                <a:solidFill>
                  <a:srgbClr val="C0C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endParaRPr>
            </a:p>
          </p:txBody>
        </p:sp>
      </p:grpSp>
      <p:pic>
        <p:nvPicPr>
          <p:cNvPr id="2050" name="Picture 2" descr="Elles bougent - Nos partenaires - Ministère de l'Éducation ...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00" y="5929918"/>
            <a:ext cx="1339701" cy="74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175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5" r:id="rId2"/>
    <p:sldLayoutId id="2147483680" r:id="rId3"/>
    <p:sldLayoutId id="2147483672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000" b="1" kern="1200" cap="all">
          <a:solidFill>
            <a:srgbClr val="000066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457200" rtl="0" eaLnBrk="1" latinLnBrk="0" hangingPunct="1">
        <a:spcBef>
          <a:spcPct val="20000"/>
        </a:spcBef>
        <a:buSzPct val="100000"/>
        <a:buFont typeface="Arial"/>
        <a:buChar char="■"/>
        <a:defRPr sz="2000" kern="1200">
          <a:solidFill>
            <a:srgbClr val="C00000"/>
          </a:solidFill>
          <a:latin typeface="+mn-lt"/>
          <a:ea typeface="+mn-ea"/>
          <a:cs typeface="+mn-cs"/>
        </a:defRPr>
      </a:lvl1pPr>
      <a:lvl2pPr marL="627063" indent="-169863" algn="l" defTabSz="457200" rtl="0" eaLnBrk="1" latinLnBrk="0" hangingPunct="1">
        <a:spcBef>
          <a:spcPct val="20000"/>
        </a:spcBef>
        <a:buClr>
          <a:srgbClr val="683086"/>
        </a:buClr>
        <a:buFont typeface="Arial Italic"/>
        <a:buChar char="■"/>
        <a:defRPr sz="1500" kern="1200">
          <a:solidFill>
            <a:srgbClr val="000066"/>
          </a:solidFill>
          <a:latin typeface="+mn-lt"/>
          <a:ea typeface="+mn-ea"/>
          <a:cs typeface="+mn-cs"/>
        </a:defRPr>
      </a:lvl2pPr>
      <a:lvl3pPr marL="627063" indent="0" algn="l" defTabSz="457200" rtl="0" eaLnBrk="1" latinLnBrk="0" hangingPunct="1">
        <a:spcBef>
          <a:spcPct val="20000"/>
        </a:spcBef>
        <a:buFont typeface="Arial"/>
        <a:buNone/>
        <a:defRPr sz="1500" kern="1200">
          <a:solidFill>
            <a:srgbClr val="000066"/>
          </a:solidFill>
          <a:latin typeface="+mn-lt"/>
          <a:ea typeface="+mn-ea"/>
          <a:cs typeface="+mn-cs"/>
        </a:defRPr>
      </a:lvl3pPr>
      <a:lvl4pPr marL="627063" indent="177800" algn="l" defTabSz="457200" rtl="0" eaLnBrk="1" latinLnBrk="0" hangingPunct="1">
        <a:spcBef>
          <a:spcPct val="20000"/>
        </a:spcBef>
        <a:buClr>
          <a:srgbClr val="683086"/>
        </a:buClr>
        <a:buFont typeface="Arial"/>
        <a:buChar char="–"/>
        <a:defRPr sz="1100" kern="1200">
          <a:solidFill>
            <a:srgbClr val="000066"/>
          </a:solidFill>
          <a:latin typeface="+mn-lt"/>
          <a:ea typeface="+mn-ea"/>
          <a:cs typeface="+mn-cs"/>
        </a:defRPr>
      </a:lvl4pPr>
      <a:lvl5pPr marL="806450" indent="0" algn="l" defTabSz="457200" rtl="0" eaLnBrk="1" latinLnBrk="0" hangingPunct="1">
        <a:spcBef>
          <a:spcPct val="20000"/>
        </a:spcBef>
        <a:buFont typeface="Arial"/>
        <a:buNone/>
        <a:defRPr sz="1100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1</a:t>
            </a:fld>
            <a:endParaRPr lang="fr-FR" dirty="0"/>
          </a:p>
        </p:txBody>
      </p:sp>
      <p:grpSp>
        <p:nvGrpSpPr>
          <p:cNvPr id="13" name="Groupe 12"/>
          <p:cNvGrpSpPr/>
          <p:nvPr/>
        </p:nvGrpSpPr>
        <p:grpSpPr>
          <a:xfrm>
            <a:off x="2107503" y="1238709"/>
            <a:ext cx="4583583" cy="4073522"/>
            <a:chOff x="2028237" y="3800041"/>
            <a:chExt cx="2136839" cy="1245344"/>
          </a:xfrm>
        </p:grpSpPr>
        <p:grpSp>
          <p:nvGrpSpPr>
            <p:cNvPr id="14" name="Groupe 13"/>
            <p:cNvGrpSpPr/>
            <p:nvPr/>
          </p:nvGrpSpPr>
          <p:grpSpPr>
            <a:xfrm>
              <a:off x="2171700" y="3800041"/>
              <a:ext cx="1746257" cy="1245344"/>
              <a:chOff x="1880982" y="2648572"/>
              <a:chExt cx="2835550" cy="23286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80982" y="2648572"/>
                <a:ext cx="2835550" cy="1580161"/>
              </a:xfrm>
              <a:prstGeom prst="rect">
                <a:avLst/>
              </a:prstGeom>
              <a:noFill/>
              <a:ln w="38100">
                <a:solidFill>
                  <a:schemeClr val="tx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336891" y="3706702"/>
                <a:ext cx="1552533" cy="1270470"/>
              </a:xfrm>
              <a:prstGeom prst="rect">
                <a:avLst/>
              </a:prstGeom>
              <a:noFill/>
              <a:ln w="38100" cmpd="sng">
                <a:solidFill>
                  <a:srgbClr val="00B050"/>
                </a:solidFill>
              </a:ln>
              <a:scene3d>
                <a:camera prst="orthographicFront"/>
                <a:lightRig rig="threePt" dir="t"/>
              </a:scene3d>
              <a:sp3d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128629" y="3341419"/>
                <a:ext cx="997307" cy="1407357"/>
              </a:xfrm>
              <a:prstGeom prst="rect">
                <a:avLst/>
              </a:prstGeom>
              <a:noFill/>
              <a:ln w="38100" cmpd="sng">
                <a:solidFill>
                  <a:srgbClr val="FFFF00"/>
                </a:solidFill>
              </a:ln>
              <a:scene3d>
                <a:camera prst="orthographicFront"/>
                <a:lightRig rig="threePt" dir="t"/>
              </a:scene3d>
              <a:sp3d prstMaterial="matte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5" name="Rectangle 14"/>
            <p:cNvSpPr/>
            <p:nvPr/>
          </p:nvSpPr>
          <p:spPr>
            <a:xfrm>
              <a:off x="3210607" y="4464142"/>
              <a:ext cx="954469" cy="36195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2028237" y="3800041"/>
              <a:ext cx="2033183" cy="282278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5400" b="1" spc="-100" dirty="0" smtClean="0">
                  <a:solidFill>
                    <a:schemeClr val="tx2">
                      <a:lumMod val="75000"/>
                    </a:schemeClr>
                  </a:solidFill>
                  <a:cs typeface="Arial" panose="020B0604020202020204" pitchFamily="34" charset="0"/>
                </a:rPr>
                <a:t>STMG </a:t>
              </a:r>
              <a:r>
                <a:rPr lang="fr-FR" sz="3600" b="1" spc="-100" dirty="0" smtClean="0">
                  <a:solidFill>
                    <a:schemeClr val="bg1">
                      <a:lumMod val="6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Arial" panose="020B0604020202020204" pitchFamily="34" charset="0"/>
                </a:rPr>
                <a:t>2021</a:t>
              </a:r>
              <a:endParaRPr lang="fr-FR" sz="3600" b="1" spc="-100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7380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12973" y="237763"/>
            <a:ext cx="8731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rgbClr val="C00000"/>
              </a:buClr>
            </a:pPr>
            <a:r>
              <a:rPr lang="fr-FR" sz="4000" i="1" dirty="0" smtClean="0">
                <a:solidFill>
                  <a:srgbClr val="C00000"/>
                </a:solidFill>
              </a:rPr>
              <a:t>Les caractéristiques du projet de gestion</a:t>
            </a:r>
            <a:endParaRPr lang="fr-FR" sz="4000" i="1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3199" y="1500989"/>
            <a:ext cx="86995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>
                <a:solidFill>
                  <a:srgbClr val="002060"/>
                </a:solidFill>
              </a:rPr>
              <a:t>L</a:t>
            </a:r>
            <a:r>
              <a:rPr lang="fr-FR" sz="2000" dirty="0" smtClean="0">
                <a:solidFill>
                  <a:srgbClr val="002060"/>
                </a:solidFill>
              </a:rPr>
              <a:t>e </a:t>
            </a:r>
            <a:r>
              <a:rPr lang="fr-FR" sz="2000" dirty="0" smtClean="0">
                <a:solidFill>
                  <a:srgbClr val="002060"/>
                </a:solidFill>
              </a:rPr>
              <a:t>traitement du problème de gestion conduit l’élève à mobiliser les </a:t>
            </a:r>
            <a:r>
              <a:rPr lang="fr-FR" sz="2000" b="1" dirty="0" smtClean="0">
                <a:solidFill>
                  <a:srgbClr val="002060"/>
                </a:solidFill>
              </a:rPr>
              <a:t>techniques, les démarches et les outils liés à l’enseignement spécifique choisi </a:t>
            </a:r>
            <a:r>
              <a:rPr lang="fr-FR" sz="2000" dirty="0" smtClean="0">
                <a:solidFill>
                  <a:srgbClr val="002060"/>
                </a:solidFill>
              </a:rPr>
              <a:t>en </a:t>
            </a:r>
            <a:r>
              <a:rPr lang="fr-FR" sz="2000" dirty="0" smtClean="0">
                <a:solidFill>
                  <a:srgbClr val="002060"/>
                </a:solidFill>
              </a:rPr>
              <a:t>terminale.</a:t>
            </a:r>
            <a:endParaRPr lang="fr-FR" sz="2000" dirty="0" smtClean="0">
              <a:solidFill>
                <a:srgbClr val="00206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>
                <a:solidFill>
                  <a:srgbClr val="002060"/>
                </a:solidFill>
              </a:rPr>
              <a:t>L</a:t>
            </a:r>
            <a:r>
              <a:rPr lang="fr-FR" sz="2000" dirty="0" smtClean="0">
                <a:solidFill>
                  <a:srgbClr val="002060"/>
                </a:solidFill>
              </a:rPr>
              <a:t>e </a:t>
            </a:r>
            <a:r>
              <a:rPr lang="fr-FR" sz="2000" dirty="0">
                <a:solidFill>
                  <a:srgbClr val="002060"/>
                </a:solidFill>
              </a:rPr>
              <a:t>traitement du problème de gestion conduit aussi à mobiliser </a:t>
            </a:r>
            <a:r>
              <a:rPr lang="fr-FR" sz="2000" b="1" dirty="0">
                <a:solidFill>
                  <a:srgbClr val="002060"/>
                </a:solidFill>
              </a:rPr>
              <a:t>des méthodes et des démarches de gestion spécifiques à la série </a:t>
            </a:r>
            <a:r>
              <a:rPr lang="fr-FR" sz="2000" dirty="0">
                <a:solidFill>
                  <a:srgbClr val="002060"/>
                </a:solidFill>
              </a:rPr>
              <a:t>comme la recherche d’informations, la veille informationnelle, l’investigation, la simulation, l’optimisation ou encore </a:t>
            </a:r>
            <a:r>
              <a:rPr lang="fr-FR" sz="2000" dirty="0" smtClean="0">
                <a:solidFill>
                  <a:srgbClr val="002060"/>
                </a:solidFill>
              </a:rPr>
              <a:t>l’enquête.</a:t>
            </a:r>
            <a:endParaRPr lang="fr-FR" sz="2000" dirty="0" smtClean="0">
              <a:solidFill>
                <a:srgbClr val="00206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>
                <a:solidFill>
                  <a:srgbClr val="002060"/>
                </a:solidFill>
              </a:rPr>
              <a:t>L</a:t>
            </a:r>
            <a:r>
              <a:rPr lang="fr-FR" sz="2000" dirty="0" smtClean="0">
                <a:solidFill>
                  <a:srgbClr val="002060"/>
                </a:solidFill>
              </a:rPr>
              <a:t>e </a:t>
            </a:r>
            <a:r>
              <a:rPr lang="fr-FR" sz="2000" dirty="0">
                <a:solidFill>
                  <a:srgbClr val="002060"/>
                </a:solidFill>
              </a:rPr>
              <a:t>projet de gestion permet à l’élève de mettre en évidence </a:t>
            </a:r>
            <a:r>
              <a:rPr lang="fr-FR" sz="2000" b="1" dirty="0">
                <a:solidFill>
                  <a:srgbClr val="002060"/>
                </a:solidFill>
              </a:rPr>
              <a:t>les tensions organisationnelles </a:t>
            </a:r>
            <a:r>
              <a:rPr lang="fr-FR" sz="2000" dirty="0">
                <a:solidFill>
                  <a:srgbClr val="002060"/>
                </a:solidFill>
              </a:rPr>
              <a:t>que révèle le problème de gestion, d’évaluer et de </a:t>
            </a:r>
            <a:r>
              <a:rPr lang="fr-FR" sz="2000" b="1" dirty="0">
                <a:solidFill>
                  <a:srgbClr val="002060"/>
                </a:solidFill>
              </a:rPr>
              <a:t>questionner réellement les choix opérés et leurs conséquences</a:t>
            </a:r>
            <a:r>
              <a:rPr lang="fr-FR" sz="2000" dirty="0">
                <a:solidFill>
                  <a:srgbClr val="002060"/>
                </a:solidFill>
              </a:rPr>
              <a:t>, de </a:t>
            </a:r>
            <a:r>
              <a:rPr lang="fr-FR" sz="2000" b="1" dirty="0">
                <a:solidFill>
                  <a:srgbClr val="002060"/>
                </a:solidFill>
              </a:rPr>
              <a:t>formuler des hypothèses, de collecter des données complémentaires, de conduire des raisonnements pour produire des conclusions </a:t>
            </a:r>
            <a:r>
              <a:rPr lang="fr-FR" sz="2000" b="1" dirty="0" smtClean="0">
                <a:solidFill>
                  <a:srgbClr val="002060"/>
                </a:solidFill>
              </a:rPr>
              <a:t>argumentées.</a:t>
            </a:r>
            <a:endParaRPr lang="fr-F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53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12973" y="237763"/>
            <a:ext cx="8731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rgbClr val="C00000"/>
              </a:buClr>
            </a:pPr>
            <a:r>
              <a:rPr lang="fr-FR" sz="4000" i="1" dirty="0" smtClean="0">
                <a:solidFill>
                  <a:srgbClr val="C00000"/>
                </a:solidFill>
              </a:rPr>
              <a:t>Les caractéristiques du projet de gestion</a:t>
            </a:r>
            <a:endParaRPr lang="fr-FR" sz="4000" i="1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3199" y="1500989"/>
            <a:ext cx="8699500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Le </a:t>
            </a:r>
            <a:r>
              <a:rPr lang="fr-FR" sz="2000" dirty="0">
                <a:solidFill>
                  <a:srgbClr val="002060"/>
                </a:solidFill>
              </a:rPr>
              <a:t>projet de gestion </a:t>
            </a:r>
            <a:r>
              <a:rPr lang="fr-FR" sz="2000" dirty="0">
                <a:solidFill>
                  <a:srgbClr val="002060"/>
                </a:solidFill>
              </a:rPr>
              <a:t>conduit à des </a:t>
            </a:r>
            <a:r>
              <a:rPr lang="fr-FR" sz="2000" b="1" dirty="0">
                <a:solidFill>
                  <a:srgbClr val="002060"/>
                </a:solidFill>
              </a:rPr>
              <a:t>productions concrètes </a:t>
            </a:r>
            <a:r>
              <a:rPr lang="fr-FR" sz="2000" dirty="0">
                <a:solidFill>
                  <a:srgbClr val="002060"/>
                </a:solidFill>
              </a:rPr>
              <a:t>associées au traitement et à la résolution du problème de </a:t>
            </a:r>
            <a:r>
              <a:rPr lang="fr-FR" sz="2000" dirty="0" smtClean="0">
                <a:solidFill>
                  <a:srgbClr val="002060"/>
                </a:solidFill>
              </a:rPr>
              <a:t>gestion.</a:t>
            </a:r>
            <a:endParaRPr lang="fr-FR" sz="2000" dirty="0" smtClean="0">
              <a:solidFill>
                <a:srgbClr val="00206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>
                <a:solidFill>
                  <a:srgbClr val="002060"/>
                </a:solidFill>
              </a:rPr>
              <a:t>L</a:t>
            </a:r>
            <a:r>
              <a:rPr lang="fr-FR" sz="2000" dirty="0" smtClean="0">
                <a:solidFill>
                  <a:srgbClr val="002060"/>
                </a:solidFill>
              </a:rPr>
              <a:t>e </a:t>
            </a:r>
            <a:r>
              <a:rPr lang="fr-FR" sz="2000" dirty="0">
                <a:solidFill>
                  <a:srgbClr val="002060"/>
                </a:solidFill>
              </a:rPr>
              <a:t>projet de gestion est réalisé dans </a:t>
            </a:r>
            <a:r>
              <a:rPr lang="fr-FR" sz="2000" b="1" dirty="0">
                <a:solidFill>
                  <a:srgbClr val="002060"/>
                </a:solidFill>
              </a:rPr>
              <a:t>le cadre d’un travail collectif </a:t>
            </a:r>
            <a:r>
              <a:rPr lang="fr-FR" sz="2000" dirty="0">
                <a:solidFill>
                  <a:srgbClr val="002060"/>
                </a:solidFill>
              </a:rPr>
              <a:t>des élèves par la mise en place de conditions propices aux </a:t>
            </a:r>
            <a:r>
              <a:rPr lang="fr-FR" sz="2000" b="1" dirty="0">
                <a:solidFill>
                  <a:srgbClr val="002060"/>
                </a:solidFill>
              </a:rPr>
              <a:t>échanges collaboratifs, aux débats, à la coopération.</a:t>
            </a:r>
            <a:r>
              <a:rPr lang="fr-FR" sz="2000" dirty="0">
                <a:solidFill>
                  <a:srgbClr val="002060"/>
                </a:solidFill>
              </a:rPr>
              <a:t> </a:t>
            </a:r>
            <a:endParaRPr lang="fr-FR" sz="2000" dirty="0" smtClean="0">
              <a:solidFill>
                <a:srgbClr val="00206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Tout </a:t>
            </a:r>
            <a:r>
              <a:rPr lang="fr-FR" sz="2000" dirty="0">
                <a:solidFill>
                  <a:srgbClr val="002060"/>
                </a:solidFill>
              </a:rPr>
              <a:t>comme dans les organisations, les projets mobilisent de expertises différentes, les groupes constitués autour de projets </a:t>
            </a:r>
            <a:r>
              <a:rPr lang="fr-FR" sz="2000" dirty="0" smtClean="0">
                <a:solidFill>
                  <a:srgbClr val="002060"/>
                </a:solidFill>
              </a:rPr>
              <a:t> de gestion peuvent </a:t>
            </a:r>
            <a:r>
              <a:rPr lang="fr-FR" sz="2000" b="1" i="1" dirty="0">
                <a:solidFill>
                  <a:srgbClr val="002060"/>
                </a:solidFill>
              </a:rPr>
              <a:t>associer des élèves ayant choisi des enseignements spécifiques </a:t>
            </a:r>
            <a:r>
              <a:rPr lang="fr-FR" sz="2000" b="1" i="1" dirty="0" smtClean="0">
                <a:solidFill>
                  <a:srgbClr val="002060"/>
                </a:solidFill>
              </a:rPr>
              <a:t>différents.</a:t>
            </a:r>
            <a:endParaRPr lang="fr-FR" sz="2000" dirty="0" smtClean="0">
              <a:solidFill>
                <a:srgbClr val="00206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>
                <a:solidFill>
                  <a:srgbClr val="002060"/>
                </a:solidFill>
              </a:rPr>
              <a:t>L</a:t>
            </a:r>
            <a:r>
              <a:rPr lang="fr-FR" sz="2000" dirty="0">
                <a:solidFill>
                  <a:srgbClr val="002060"/>
                </a:solidFill>
              </a:rPr>
              <a:t>e projet de gestion </a:t>
            </a:r>
            <a:r>
              <a:rPr lang="fr-FR" sz="2000" dirty="0" smtClean="0">
                <a:solidFill>
                  <a:srgbClr val="002060"/>
                </a:solidFill>
              </a:rPr>
              <a:t>tout </a:t>
            </a:r>
            <a:r>
              <a:rPr lang="fr-FR" sz="2000" dirty="0">
                <a:solidFill>
                  <a:srgbClr val="002060"/>
                </a:solidFill>
              </a:rPr>
              <a:t>en ayant une dimension collective, doit conduire </a:t>
            </a:r>
            <a:r>
              <a:rPr lang="fr-FR" sz="2000" b="1" dirty="0">
                <a:solidFill>
                  <a:srgbClr val="002060"/>
                </a:solidFill>
              </a:rPr>
              <a:t>chaque élève à faire apparaître sa contribution et ses appréciations </a:t>
            </a:r>
            <a:r>
              <a:rPr lang="fr-FR" sz="2000" b="1" dirty="0" smtClean="0">
                <a:solidFill>
                  <a:srgbClr val="002060"/>
                </a:solidFill>
              </a:rPr>
              <a:t>personnelles</a:t>
            </a:r>
            <a:r>
              <a:rPr lang="fr-FR" sz="2000" dirty="0">
                <a:solidFill>
                  <a:srgbClr val="002060"/>
                </a:solidFill>
              </a:rPr>
              <a:t>.</a:t>
            </a:r>
            <a:r>
              <a:rPr lang="fr-FR" sz="2000" dirty="0" smtClean="0">
                <a:solidFill>
                  <a:srgbClr val="002060"/>
                </a:solidFill>
              </a:rPr>
              <a:t> </a:t>
            </a:r>
            <a:endParaRPr lang="fr-FR" sz="2000" dirty="0" smtClean="0">
              <a:solidFill>
                <a:srgbClr val="00206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endParaRPr lang="fr-FR" sz="2000" dirty="0">
              <a:solidFill>
                <a:srgbClr val="00206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endParaRPr lang="fr-FR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7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12973" y="237763"/>
            <a:ext cx="8731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rgbClr val="C00000"/>
              </a:buClr>
            </a:pPr>
            <a:r>
              <a:rPr lang="fr-FR" sz="4000" i="1" dirty="0" smtClean="0">
                <a:solidFill>
                  <a:srgbClr val="C00000"/>
                </a:solidFill>
              </a:rPr>
              <a:t>Les caractéristiques du projet de gestion</a:t>
            </a:r>
            <a:endParaRPr lang="fr-FR" sz="4000" i="1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3199" y="1500989"/>
            <a:ext cx="86995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De fait</a:t>
            </a:r>
            <a:r>
              <a:rPr lang="fr-FR" sz="2000" dirty="0">
                <a:solidFill>
                  <a:srgbClr val="002060"/>
                </a:solidFill>
              </a:rPr>
              <a:t>, il ne s’agit pas de lier le projet à une problématique d’entrepreneuriat axée sur la création d’une organisation. Ce contexte spécifique étant trop proto-organisationnel pour pouvoir en apprécier la complexité managériale.</a:t>
            </a:r>
          </a:p>
          <a:p>
            <a:endParaRPr lang="fr-FR" sz="2000" dirty="0" smtClean="0">
              <a:solidFill>
                <a:srgbClr val="002060"/>
              </a:solidFill>
            </a:endParaRPr>
          </a:p>
          <a:p>
            <a:endParaRPr lang="fr-FR" sz="2000" dirty="0">
              <a:solidFill>
                <a:srgbClr val="002060"/>
              </a:solidFill>
            </a:endParaRPr>
          </a:p>
          <a:p>
            <a:r>
              <a:rPr lang="fr-FR" sz="2000" dirty="0">
                <a:solidFill>
                  <a:srgbClr val="C00000"/>
                </a:solidFill>
              </a:rPr>
              <a:t>L</a:t>
            </a:r>
            <a:r>
              <a:rPr lang="fr-FR" sz="2000" dirty="0" smtClean="0">
                <a:solidFill>
                  <a:srgbClr val="C00000"/>
                </a:solidFill>
              </a:rPr>
              <a:t>a </a:t>
            </a:r>
            <a:r>
              <a:rPr lang="fr-FR" sz="2000" dirty="0">
                <a:solidFill>
                  <a:srgbClr val="C00000"/>
                </a:solidFill>
              </a:rPr>
              <a:t>problématique de l’étude de gestion réalisée en première et présentée lors de l’épreuve de contrôle continu peut trouver un prolongement et une traduction concrète dans l’élaboration du projet de gestion.</a:t>
            </a:r>
          </a:p>
          <a:p>
            <a:r>
              <a:rPr lang="fr-FR" sz="2000" dirty="0">
                <a:solidFill>
                  <a:srgbClr val="002060"/>
                </a:solidFill>
              </a:rPr>
              <a:t> 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endParaRPr lang="fr-FR" sz="2000" dirty="0">
              <a:solidFill>
                <a:srgbClr val="00206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endParaRPr lang="fr-FR" sz="2000" dirty="0">
              <a:solidFill>
                <a:srgbClr val="00206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endParaRPr lang="fr-FR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72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2" name="ZoneTexte 1"/>
          <p:cNvSpPr txBox="1"/>
          <p:nvPr/>
        </p:nvSpPr>
        <p:spPr>
          <a:xfrm>
            <a:off x="1009427" y="2809143"/>
            <a:ext cx="75909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projet est le brouillon de l’avenir</a:t>
            </a:r>
          </a:p>
          <a:p>
            <a:endParaRPr lang="fr-FR" sz="4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fr-FR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Jules renard  1864-1910</a:t>
            </a:r>
            <a:endParaRPr lang="fr-F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720744" y="339363"/>
            <a:ext cx="3839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fr-FR" sz="4000" i="1" dirty="0" smtClean="0">
                <a:solidFill>
                  <a:srgbClr val="C00000"/>
                </a:solidFill>
              </a:rPr>
              <a:t>A suivre….</a:t>
            </a:r>
            <a:endParaRPr lang="fr-FR" sz="40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84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249851" y="6390910"/>
            <a:ext cx="351529" cy="365125"/>
          </a:xfrm>
        </p:spPr>
        <p:txBody>
          <a:bodyPr/>
          <a:lstStyle/>
          <a:p>
            <a:fld id="{C6B7B3CB-E3BA-F74C-AB76-86EFC5843CD6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06743" y="976320"/>
            <a:ext cx="7894637" cy="2433895"/>
          </a:xfrm>
        </p:spPr>
        <p:txBody>
          <a:bodyPr/>
          <a:lstStyle/>
          <a:p>
            <a:pPr algn="ctr"/>
            <a:r>
              <a:rPr lang="fr-FR" b="1" dirty="0"/>
              <a:t>Réunion </a:t>
            </a:r>
            <a:r>
              <a:rPr lang="fr-FR" b="1" dirty="0" smtClean="0"/>
              <a:t>nationale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200" dirty="0" smtClean="0"/>
              <a:t>13 juin 2020</a:t>
            </a:r>
            <a:endParaRPr lang="fr-FR" sz="3200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706743" y="3086100"/>
            <a:ext cx="7596190" cy="215775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fr-FR" dirty="0"/>
              <a:t>R</a:t>
            </a:r>
            <a:r>
              <a:rPr lang="fr-FR" dirty="0" smtClean="0"/>
              <a:t>énovation STMG</a:t>
            </a:r>
          </a:p>
          <a:p>
            <a:pPr algn="ctr"/>
            <a:r>
              <a:rPr lang="fr-FR" sz="2800" b="1" dirty="0" smtClean="0"/>
              <a:t>Repères </a:t>
            </a:r>
            <a:r>
              <a:rPr lang="fr-FR" sz="2800" b="1" dirty="0"/>
              <a:t>pour </a:t>
            </a:r>
            <a:r>
              <a:rPr lang="fr-FR" sz="2800" b="1" dirty="0" smtClean="0"/>
              <a:t>accompagner</a:t>
            </a:r>
          </a:p>
          <a:p>
            <a:pPr algn="ctr"/>
            <a:r>
              <a:rPr lang="fr-FR" sz="2800" b="1" dirty="0" smtClean="0"/>
              <a:t>la </a:t>
            </a:r>
            <a:r>
              <a:rPr lang="fr-FR" sz="2800" b="1" dirty="0"/>
              <a:t>réalisation du projet de gestion </a:t>
            </a:r>
            <a:endParaRPr lang="fr-FR" sz="2800" dirty="0"/>
          </a:p>
          <a:p>
            <a:pPr algn="ctr"/>
            <a:endParaRPr lang="fr-FR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 identité et singularité…</a:t>
            </a:r>
            <a:endParaRPr lang="fr-F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21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98500" y="353877"/>
            <a:ext cx="7451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rgbClr val="C00000"/>
              </a:buClr>
            </a:pPr>
            <a:r>
              <a:rPr lang="fr-FR" sz="4000" i="1" dirty="0" smtClean="0">
                <a:solidFill>
                  <a:srgbClr val="C00000"/>
                </a:solidFill>
              </a:rPr>
              <a:t>L’esprit des repères</a:t>
            </a:r>
            <a:endParaRPr lang="fr-FR" sz="4000" i="1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3200" y="1944007"/>
            <a:ext cx="86995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800" dirty="0" smtClean="0">
                <a:solidFill>
                  <a:srgbClr val="002060"/>
                </a:solidFill>
              </a:rPr>
              <a:t>Ancrage dans l’identité de la voie techno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800" dirty="0" smtClean="0">
                <a:solidFill>
                  <a:srgbClr val="002060"/>
                </a:solidFill>
              </a:rPr>
              <a:t>Ancrage dans l’identité de STMG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800" dirty="0" smtClean="0">
                <a:solidFill>
                  <a:srgbClr val="002060"/>
                </a:solidFill>
              </a:rPr>
              <a:t>Ouverture, </a:t>
            </a:r>
            <a:r>
              <a:rPr lang="fr-FR" sz="2800" dirty="0">
                <a:solidFill>
                  <a:srgbClr val="002060"/>
                </a:solidFill>
              </a:rPr>
              <a:t>flexibilité, n</a:t>
            </a:r>
            <a:r>
              <a:rPr lang="fr-FR" sz="2800" dirty="0" smtClean="0">
                <a:solidFill>
                  <a:srgbClr val="002060"/>
                </a:solidFill>
              </a:rPr>
              <a:t>on </a:t>
            </a:r>
            <a:r>
              <a:rPr lang="fr-FR" sz="2800" dirty="0" err="1" smtClean="0">
                <a:solidFill>
                  <a:srgbClr val="002060"/>
                </a:solidFill>
              </a:rPr>
              <a:t>modélisants</a:t>
            </a:r>
            <a:endParaRPr lang="fr-FR" sz="2800" dirty="0" smtClean="0">
              <a:solidFill>
                <a:srgbClr val="00206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800" dirty="0" smtClean="0">
                <a:solidFill>
                  <a:srgbClr val="002060"/>
                </a:solidFill>
              </a:rPr>
              <a:t>Différents d’un cahier des charges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800" dirty="0" smtClean="0">
                <a:solidFill>
                  <a:srgbClr val="002060"/>
                </a:solidFill>
              </a:rPr>
              <a:t>Cohérents avec les ambitions des programmes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800" dirty="0" smtClean="0">
                <a:solidFill>
                  <a:srgbClr val="002060"/>
                </a:solidFill>
              </a:rPr>
              <a:t>Cohérents avec les ambitions formatives et certificatives</a:t>
            </a:r>
          </a:p>
          <a:p>
            <a:pPr>
              <a:buClr>
                <a:srgbClr val="C00000"/>
              </a:buClr>
            </a:pPr>
            <a:r>
              <a:rPr lang="fr-FR" sz="3200" i="1" dirty="0">
                <a:solidFill>
                  <a:srgbClr val="C00000"/>
                </a:solidFill>
              </a:rPr>
              <a:t> </a:t>
            </a:r>
            <a:r>
              <a:rPr lang="fr-FR" sz="3200" i="1" dirty="0" smtClean="0">
                <a:solidFill>
                  <a:srgbClr val="C00000"/>
                </a:solidFill>
              </a:rPr>
              <a:t>…cadre pour penser le projet de gestion</a:t>
            </a:r>
            <a:endParaRPr lang="fr-FR" sz="32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81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03199" y="353877"/>
            <a:ext cx="8397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rgbClr val="C00000"/>
              </a:buClr>
            </a:pPr>
            <a:r>
              <a:rPr lang="fr-FR" sz="4000" i="1" dirty="0" smtClean="0">
                <a:solidFill>
                  <a:srgbClr val="C00000"/>
                </a:solidFill>
              </a:rPr>
              <a:t>Les objectifs du projet de gestion</a:t>
            </a:r>
            <a:endParaRPr lang="fr-FR" sz="4000" i="1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3199" y="1500989"/>
            <a:ext cx="86995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fr-FR" sz="2800" dirty="0" smtClean="0">
                <a:solidFill>
                  <a:srgbClr val="C00000"/>
                </a:solidFill>
              </a:rPr>
              <a:t>1. Objectifs didactiques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Apprendre, comprendre et agir face à une réalité organisationnelle complexe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La comprendre dans sa globalité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Posture particulière de l’élève : la comprendre en </a:t>
            </a:r>
            <a:r>
              <a:rPr lang="fr-FR" sz="2000" i="1" dirty="0" smtClean="0">
                <a:solidFill>
                  <a:srgbClr val="002060"/>
                </a:solidFill>
              </a:rPr>
              <a:t>passant de l’autre côté du miroir</a:t>
            </a:r>
            <a:r>
              <a:rPr lang="fr-FR" sz="2000" dirty="0" smtClean="0">
                <a:solidFill>
                  <a:srgbClr val="002060"/>
                </a:solidFill>
              </a:rPr>
              <a:t>, garder sa distance critique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Apprendre </a:t>
            </a:r>
            <a:r>
              <a:rPr lang="fr-FR" sz="2000" i="1" dirty="0" smtClean="0">
                <a:solidFill>
                  <a:srgbClr val="002060"/>
                </a:solidFill>
              </a:rPr>
              <a:t>de</a:t>
            </a:r>
            <a:r>
              <a:rPr lang="fr-FR" sz="2000" dirty="0" smtClean="0">
                <a:solidFill>
                  <a:srgbClr val="002060"/>
                </a:solidFill>
              </a:rPr>
              <a:t> et </a:t>
            </a:r>
            <a:r>
              <a:rPr lang="fr-FR" sz="2000" i="1" dirty="0" smtClean="0">
                <a:solidFill>
                  <a:srgbClr val="002060"/>
                </a:solidFill>
              </a:rPr>
              <a:t>par</a:t>
            </a:r>
            <a:r>
              <a:rPr lang="fr-FR" sz="2000" dirty="0" smtClean="0">
                <a:solidFill>
                  <a:srgbClr val="002060"/>
                </a:solidFill>
              </a:rPr>
              <a:t> l’organisation : situation spécifique/généralisation/comparaison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Triangle didactique : Réel/tensions/questionnements</a:t>
            </a:r>
            <a:endParaRPr lang="fr-FR" sz="2800" i="1" dirty="0" smtClean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fr-FR" sz="2800" i="1" dirty="0" smtClean="0">
                <a:solidFill>
                  <a:srgbClr val="C00000"/>
                </a:solidFill>
              </a:rPr>
              <a:t>Le projet de gestion vu comme une « autre modalité » pour tracer un itinéraire de questionnement au sein des programmes …</a:t>
            </a:r>
          </a:p>
        </p:txBody>
      </p:sp>
    </p:spTree>
    <p:extLst>
      <p:ext uri="{BB962C8B-B14F-4D97-AF65-F5344CB8AC3E}">
        <p14:creationId xmlns:p14="http://schemas.microsoft.com/office/powerpoint/2010/main" val="261985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03199" y="353877"/>
            <a:ext cx="8397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rgbClr val="C00000"/>
              </a:buClr>
            </a:pPr>
            <a:r>
              <a:rPr lang="fr-FR" sz="4000" i="1" dirty="0" smtClean="0">
                <a:solidFill>
                  <a:srgbClr val="C00000"/>
                </a:solidFill>
              </a:rPr>
              <a:t>Les objectifs du projet de gestion</a:t>
            </a:r>
            <a:endParaRPr lang="fr-FR" sz="4000" i="1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3199" y="1500989"/>
            <a:ext cx="8699500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fr-FR" sz="2800" dirty="0" smtClean="0">
                <a:solidFill>
                  <a:srgbClr val="C00000"/>
                </a:solidFill>
              </a:rPr>
              <a:t>1. Objectifs didactiques…l’AGIR ?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L’agir….appréhender les modes d’action : Choisir une focale spécifique pour observer et analyser des modes d’action, des décisions opérationnelles, leurs effets pour traiter le problème de gestion considéré.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i="1" dirty="0" smtClean="0">
                <a:solidFill>
                  <a:srgbClr val="002060"/>
                </a:solidFill>
              </a:rPr>
              <a:t>L’apport de l’enseignement spécifique  pour </a:t>
            </a:r>
            <a:r>
              <a:rPr lang="fr-FR" sz="2000" i="1" dirty="0">
                <a:solidFill>
                  <a:srgbClr val="002060"/>
                </a:solidFill>
              </a:rPr>
              <a:t> </a:t>
            </a:r>
            <a:r>
              <a:rPr lang="fr-FR" sz="2000" i="1" dirty="0" smtClean="0">
                <a:solidFill>
                  <a:srgbClr val="002060"/>
                </a:solidFill>
              </a:rPr>
              <a:t>appréhender les modes d’action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i="1" dirty="0" smtClean="0">
                <a:solidFill>
                  <a:srgbClr val="002060"/>
                </a:solidFill>
              </a:rPr>
              <a:t>L’agir…définir une démarche d’observation et d’analyse (enquêtes, recherche documentaire, </a:t>
            </a:r>
            <a:r>
              <a:rPr lang="fr-FR" sz="2000" i="1" dirty="0" err="1" smtClean="0">
                <a:solidFill>
                  <a:srgbClr val="002060"/>
                </a:solidFill>
              </a:rPr>
              <a:t>etc</a:t>
            </a:r>
            <a:r>
              <a:rPr lang="fr-FR" sz="2000" i="1" dirty="0" smtClean="0">
                <a:solidFill>
                  <a:srgbClr val="002060"/>
                </a:solidFill>
              </a:rPr>
              <a:t>)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i="1" dirty="0" smtClean="0">
                <a:solidFill>
                  <a:srgbClr val="002060"/>
                </a:solidFill>
              </a:rPr>
              <a:t>L’agir…production d’outils de découverte, d’observation, d’analyse, de simulation, de tests, de synthèse</a:t>
            </a:r>
            <a:endParaRPr lang="fr-FR" sz="2800" i="1" dirty="0" smtClean="0">
              <a:solidFill>
                <a:srgbClr val="C00000"/>
              </a:solidFill>
            </a:endParaRPr>
          </a:p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fr-FR" sz="2800" i="1" dirty="0" smtClean="0">
                <a:solidFill>
                  <a:srgbClr val="C00000"/>
                </a:solidFill>
              </a:rPr>
              <a:t>Un agir , non professionnel, non détaché…</a:t>
            </a:r>
          </a:p>
        </p:txBody>
      </p:sp>
    </p:spTree>
    <p:extLst>
      <p:ext uri="{BB962C8B-B14F-4D97-AF65-F5344CB8AC3E}">
        <p14:creationId xmlns:p14="http://schemas.microsoft.com/office/powerpoint/2010/main" val="36191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03199" y="353877"/>
            <a:ext cx="8397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rgbClr val="C00000"/>
              </a:buClr>
            </a:pPr>
            <a:r>
              <a:rPr lang="fr-FR" sz="4000" i="1" dirty="0" smtClean="0">
                <a:solidFill>
                  <a:srgbClr val="C00000"/>
                </a:solidFill>
              </a:rPr>
              <a:t>Les objectifs du projet de gestion</a:t>
            </a:r>
            <a:endParaRPr lang="fr-FR" sz="4000" i="1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3199" y="1500989"/>
            <a:ext cx="86995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fr-FR" sz="2800" dirty="0">
                <a:solidFill>
                  <a:srgbClr val="C00000"/>
                </a:solidFill>
              </a:rPr>
              <a:t>2</a:t>
            </a:r>
            <a:r>
              <a:rPr lang="fr-FR" sz="2800" dirty="0" smtClean="0">
                <a:solidFill>
                  <a:srgbClr val="C00000"/>
                </a:solidFill>
              </a:rPr>
              <a:t>. Objectifs pédagogiques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Démarche de projet vs gestion </a:t>
            </a:r>
            <a:r>
              <a:rPr lang="fr-FR" sz="2000" dirty="0" smtClean="0">
                <a:solidFill>
                  <a:srgbClr val="002060"/>
                </a:solidFill>
              </a:rPr>
              <a:t>de </a:t>
            </a:r>
            <a:r>
              <a:rPr lang="fr-FR" sz="2000" dirty="0" smtClean="0">
                <a:solidFill>
                  <a:srgbClr val="002060"/>
                </a:solidFill>
              </a:rPr>
              <a:t>projet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Relation pédagogique particulière : accompagnement, autonomie, </a:t>
            </a:r>
            <a:r>
              <a:rPr lang="fr-FR" sz="2000" dirty="0" smtClean="0">
                <a:solidFill>
                  <a:srgbClr val="002060"/>
                </a:solidFill>
              </a:rPr>
              <a:t>initiative</a:t>
            </a:r>
            <a:r>
              <a:rPr lang="fr-FR" sz="2000" dirty="0" smtClean="0">
                <a:solidFill>
                  <a:srgbClr val="002060"/>
                </a:solidFill>
              </a:rPr>
              <a:t>, travail de groupe, responsabilité…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Caractéristiques de la démarche de projet : objectifs explicités, inventaire de ressources, démarches explicites, planification, bilans et points d’étape, modalités de  coordinations et d’échanges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Pratiques enseignantes : progressivité, suivi, évaluation, traçabilité…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Pas de focalisation sur une production unique !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endParaRPr lang="fr-FR" sz="2000" dirty="0" smtClean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fr-FR" sz="2800" i="1" dirty="0" smtClean="0">
                <a:solidFill>
                  <a:srgbClr val="C00000"/>
                </a:solidFill>
              </a:rPr>
              <a:t>   Le projet de gestion…au cœur d’un </a:t>
            </a:r>
            <a:r>
              <a:rPr lang="fr-FR" sz="2800" i="1" dirty="0" smtClean="0">
                <a:solidFill>
                  <a:srgbClr val="C00000"/>
                </a:solidFill>
              </a:rPr>
              <a:t>écosystème </a:t>
            </a:r>
            <a:r>
              <a:rPr lang="fr-FR" sz="2800" i="1" dirty="0" smtClean="0">
                <a:solidFill>
                  <a:srgbClr val="C00000"/>
                </a:solidFill>
              </a:rPr>
              <a:t>pédagogique</a:t>
            </a:r>
          </a:p>
        </p:txBody>
      </p:sp>
    </p:spTree>
    <p:extLst>
      <p:ext uri="{BB962C8B-B14F-4D97-AF65-F5344CB8AC3E}">
        <p14:creationId xmlns:p14="http://schemas.microsoft.com/office/powerpoint/2010/main" val="265105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03199" y="353877"/>
            <a:ext cx="8397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rgbClr val="C00000"/>
              </a:buClr>
            </a:pPr>
            <a:r>
              <a:rPr lang="fr-FR" sz="4000" i="1" dirty="0" smtClean="0">
                <a:solidFill>
                  <a:srgbClr val="C00000"/>
                </a:solidFill>
              </a:rPr>
              <a:t>Les objectifs du projet de gestion</a:t>
            </a:r>
            <a:endParaRPr lang="fr-FR" sz="4000" i="1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3199" y="1500989"/>
            <a:ext cx="86995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fr-FR" sz="2800" dirty="0">
                <a:solidFill>
                  <a:srgbClr val="C00000"/>
                </a:solidFill>
              </a:rPr>
              <a:t>3</a:t>
            </a:r>
            <a:r>
              <a:rPr lang="fr-FR" sz="2800" dirty="0" smtClean="0">
                <a:solidFill>
                  <a:srgbClr val="C00000"/>
                </a:solidFill>
              </a:rPr>
              <a:t>. Objectifs éducatifs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Liés aux ambitions de la voie technologique : apprendre par la mise en activité et la confrontation au réel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Socialisation via la dimension collective des projets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Citoyens éclairés des organisations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Démarche de construction d’une maturité intellectuelle  ET opérationnelle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endParaRPr lang="fr-FR" sz="2000" dirty="0" smtClean="0">
              <a:solidFill>
                <a:srgbClr val="002060"/>
              </a:solidFill>
            </a:endParaRPr>
          </a:p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fr-FR" sz="2800" i="1" dirty="0" smtClean="0">
                <a:solidFill>
                  <a:srgbClr val="C00000"/>
                </a:solidFill>
              </a:rPr>
              <a:t>   Le projet de gestion…projet d’orientation et propédeutique à une professionnalisation réussie à </a:t>
            </a:r>
            <a:r>
              <a:rPr lang="fr-FR" sz="2800" i="1" dirty="0" smtClean="0">
                <a:solidFill>
                  <a:srgbClr val="C00000"/>
                </a:solidFill>
              </a:rPr>
              <a:t>court terme </a:t>
            </a:r>
            <a:r>
              <a:rPr lang="fr-FR" sz="2800" i="1" dirty="0" smtClean="0">
                <a:solidFill>
                  <a:srgbClr val="C00000"/>
                </a:solidFill>
              </a:rPr>
              <a:t>ou à </a:t>
            </a:r>
            <a:r>
              <a:rPr lang="fr-FR" sz="2800" i="1" dirty="0" smtClean="0">
                <a:solidFill>
                  <a:srgbClr val="C00000"/>
                </a:solidFill>
              </a:rPr>
              <a:t>long terme </a:t>
            </a:r>
            <a:endParaRPr lang="fr-FR" sz="2800" i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39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03199" y="353877"/>
            <a:ext cx="8397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rgbClr val="C00000"/>
              </a:buClr>
            </a:pPr>
            <a:r>
              <a:rPr lang="fr-FR" sz="4000" i="1" dirty="0" smtClean="0">
                <a:solidFill>
                  <a:srgbClr val="C00000"/>
                </a:solidFill>
              </a:rPr>
              <a:t>Les objectifs du projet de gestion</a:t>
            </a:r>
            <a:endParaRPr lang="fr-FR" sz="4000" i="1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3199" y="1500989"/>
            <a:ext cx="86995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fr-FR" sz="2800" dirty="0">
                <a:solidFill>
                  <a:srgbClr val="C00000"/>
                </a:solidFill>
              </a:rPr>
              <a:t>4</a:t>
            </a:r>
            <a:r>
              <a:rPr lang="fr-FR" sz="2800" dirty="0" smtClean="0">
                <a:solidFill>
                  <a:srgbClr val="C00000"/>
                </a:solidFill>
              </a:rPr>
              <a:t>. Objectifs certificatifs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Liens avec  l’épreuve de l’oral terminal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Appellation « </a:t>
            </a:r>
            <a:r>
              <a:rPr lang="fr-FR" sz="2000" dirty="0" smtClean="0">
                <a:solidFill>
                  <a:srgbClr val="002060"/>
                </a:solidFill>
              </a:rPr>
              <a:t>étude </a:t>
            </a:r>
            <a:r>
              <a:rPr lang="fr-FR" sz="2000" dirty="0" smtClean="0">
                <a:solidFill>
                  <a:srgbClr val="002060"/>
                </a:solidFill>
              </a:rPr>
              <a:t>approfondie » de la </a:t>
            </a:r>
            <a:r>
              <a:rPr lang="fr-FR" sz="2000" dirty="0" smtClean="0">
                <a:solidFill>
                  <a:srgbClr val="002060"/>
                </a:solidFill>
              </a:rPr>
              <a:t>note de service</a:t>
            </a:r>
            <a:endParaRPr lang="fr-FR" sz="2000" dirty="0" smtClean="0">
              <a:solidFill>
                <a:srgbClr val="00206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Le projet de gestion alimente formellement les deux questions du </a:t>
            </a:r>
            <a:r>
              <a:rPr lang="fr-FR" sz="2000" dirty="0" smtClean="0">
                <a:solidFill>
                  <a:srgbClr val="002060"/>
                </a:solidFill>
              </a:rPr>
              <a:t>Grand oral </a:t>
            </a:r>
            <a:r>
              <a:rPr lang="fr-FR" sz="2000" dirty="0" smtClean="0">
                <a:solidFill>
                  <a:srgbClr val="002060"/>
                </a:solidFill>
              </a:rPr>
              <a:t>ainsi que le projet personnel d’orientation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Explicitation de l’expérience organisationnelle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L’accompagnement du projet permet de travailler les capacités réinvesties dans le </a:t>
            </a:r>
            <a:r>
              <a:rPr lang="fr-FR" sz="2000" dirty="0" smtClean="0">
                <a:solidFill>
                  <a:srgbClr val="002060"/>
                </a:solidFill>
              </a:rPr>
              <a:t>Grand oral </a:t>
            </a:r>
            <a:r>
              <a:rPr lang="fr-FR" sz="2000" dirty="0" smtClean="0">
                <a:solidFill>
                  <a:srgbClr val="002060"/>
                </a:solidFill>
              </a:rPr>
              <a:t>(oralité, argumentation, problématisation, point de vue éclairé, connaissances,  etc.</a:t>
            </a:r>
          </a:p>
          <a:p>
            <a:pPr>
              <a:spcAft>
                <a:spcPts val="600"/>
              </a:spcAft>
              <a:buClr>
                <a:srgbClr val="C00000"/>
              </a:buClr>
            </a:pPr>
            <a:r>
              <a:rPr lang="fr-FR" sz="2800" i="1" dirty="0" smtClean="0">
                <a:solidFill>
                  <a:srgbClr val="C00000"/>
                </a:solidFill>
              </a:rPr>
              <a:t>   Le projet de gestion… un enjeu pour la classe terminale</a:t>
            </a:r>
          </a:p>
        </p:txBody>
      </p:sp>
    </p:spTree>
    <p:extLst>
      <p:ext uri="{BB962C8B-B14F-4D97-AF65-F5344CB8AC3E}">
        <p14:creationId xmlns:p14="http://schemas.microsoft.com/office/powerpoint/2010/main" val="139215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685B-2977-D546-9E3D-3CA676A47F0C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12973" y="237763"/>
            <a:ext cx="8731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Clr>
                <a:srgbClr val="C00000"/>
              </a:buClr>
            </a:pPr>
            <a:r>
              <a:rPr lang="fr-FR" sz="4000" i="1" dirty="0" smtClean="0">
                <a:solidFill>
                  <a:srgbClr val="C00000"/>
                </a:solidFill>
              </a:rPr>
              <a:t>Les caractéristiques du projet de gestion</a:t>
            </a:r>
            <a:endParaRPr lang="fr-FR" sz="4000" i="1" dirty="0">
              <a:solidFill>
                <a:srgbClr val="C0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03199" y="1500989"/>
            <a:ext cx="869950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Le </a:t>
            </a:r>
            <a:r>
              <a:rPr lang="fr-FR" sz="2000" dirty="0" smtClean="0">
                <a:solidFill>
                  <a:srgbClr val="002060"/>
                </a:solidFill>
              </a:rPr>
              <a:t>projet de </a:t>
            </a:r>
            <a:r>
              <a:rPr lang="fr-FR" sz="2000" dirty="0" smtClean="0">
                <a:solidFill>
                  <a:srgbClr val="002060"/>
                </a:solidFill>
              </a:rPr>
              <a:t>gestion</a:t>
            </a:r>
            <a:r>
              <a:rPr lang="fr-FR" sz="2000" dirty="0" smtClean="0">
                <a:solidFill>
                  <a:srgbClr val="002060"/>
                </a:solidFill>
              </a:rPr>
              <a:t> </a:t>
            </a:r>
            <a:r>
              <a:rPr lang="fr-FR" sz="2000" dirty="0" smtClean="0">
                <a:solidFill>
                  <a:srgbClr val="002060"/>
                </a:solidFill>
              </a:rPr>
              <a:t>est ancré </a:t>
            </a:r>
            <a:r>
              <a:rPr lang="fr-FR" sz="2000" dirty="0">
                <a:solidFill>
                  <a:srgbClr val="002060"/>
                </a:solidFill>
              </a:rPr>
              <a:t>sur une </a:t>
            </a:r>
            <a:r>
              <a:rPr lang="fr-FR" sz="2000" b="1" dirty="0">
                <a:solidFill>
                  <a:srgbClr val="002060"/>
                </a:solidFill>
              </a:rPr>
              <a:t>organisation existante </a:t>
            </a:r>
            <a:r>
              <a:rPr lang="fr-FR" sz="2000" dirty="0">
                <a:solidFill>
                  <a:srgbClr val="002060"/>
                </a:solidFill>
              </a:rPr>
              <a:t> (entreprise, association, institution publique</a:t>
            </a:r>
            <a:r>
              <a:rPr lang="fr-FR" sz="2000" dirty="0" smtClean="0">
                <a:solidFill>
                  <a:srgbClr val="002060"/>
                </a:solidFill>
              </a:rPr>
              <a:t>).</a:t>
            </a:r>
            <a:endParaRPr lang="fr-FR" sz="2000" dirty="0" smtClean="0">
              <a:solidFill>
                <a:srgbClr val="00206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 smtClean="0">
                <a:solidFill>
                  <a:srgbClr val="002060"/>
                </a:solidFill>
              </a:rPr>
              <a:t>Le </a:t>
            </a:r>
            <a:r>
              <a:rPr lang="fr-FR" sz="2000" dirty="0">
                <a:solidFill>
                  <a:srgbClr val="002060"/>
                </a:solidFill>
              </a:rPr>
              <a:t>projet de gestion </a:t>
            </a:r>
            <a:r>
              <a:rPr lang="fr-FR" sz="2000" dirty="0" smtClean="0">
                <a:solidFill>
                  <a:srgbClr val="002060"/>
                </a:solidFill>
              </a:rPr>
              <a:t>permet </a:t>
            </a:r>
            <a:r>
              <a:rPr lang="fr-FR" sz="2000" dirty="0">
                <a:solidFill>
                  <a:srgbClr val="002060"/>
                </a:solidFill>
              </a:rPr>
              <a:t>à l’élève de s’impliquer, de se projeter dans la réalité d’une organisation inscrite dans un </a:t>
            </a:r>
            <a:r>
              <a:rPr lang="fr-FR" sz="2000" b="1" dirty="0">
                <a:solidFill>
                  <a:srgbClr val="002060"/>
                </a:solidFill>
              </a:rPr>
              <a:t>environnement économique et juridique </a:t>
            </a:r>
            <a:r>
              <a:rPr lang="fr-FR" sz="2000" dirty="0">
                <a:solidFill>
                  <a:srgbClr val="002060"/>
                </a:solidFill>
              </a:rPr>
              <a:t>et dont il peut s’approprier le contexte réel, les éléments </a:t>
            </a:r>
            <a:r>
              <a:rPr lang="fr-FR" sz="2000" b="1" dirty="0">
                <a:solidFill>
                  <a:srgbClr val="002060"/>
                </a:solidFill>
              </a:rPr>
              <a:t>stratégiques, managériaux </a:t>
            </a:r>
            <a:r>
              <a:rPr lang="fr-FR" sz="2000" dirty="0">
                <a:solidFill>
                  <a:srgbClr val="002060"/>
                </a:solidFill>
              </a:rPr>
              <a:t>ainsi que le système </a:t>
            </a:r>
            <a:r>
              <a:rPr lang="fr-FR" sz="2000" b="1" dirty="0" smtClean="0">
                <a:solidFill>
                  <a:srgbClr val="002060"/>
                </a:solidFill>
              </a:rPr>
              <a:t>d’information</a:t>
            </a:r>
            <a:r>
              <a:rPr lang="fr-FR" sz="2000" dirty="0">
                <a:solidFill>
                  <a:srgbClr val="002060"/>
                </a:solidFill>
              </a:rPr>
              <a:t>.</a:t>
            </a:r>
            <a:endParaRPr lang="fr-FR" sz="2000" dirty="0" smtClean="0">
              <a:solidFill>
                <a:srgbClr val="00206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>
                <a:solidFill>
                  <a:srgbClr val="002060"/>
                </a:solidFill>
              </a:rPr>
              <a:t>L</a:t>
            </a:r>
            <a:r>
              <a:rPr lang="fr-FR" sz="2000" dirty="0" smtClean="0">
                <a:solidFill>
                  <a:srgbClr val="002060"/>
                </a:solidFill>
              </a:rPr>
              <a:t>e </a:t>
            </a:r>
            <a:r>
              <a:rPr lang="fr-FR" sz="2000" dirty="0">
                <a:solidFill>
                  <a:srgbClr val="002060"/>
                </a:solidFill>
              </a:rPr>
              <a:t>projet de gestion permet </a:t>
            </a:r>
            <a:r>
              <a:rPr lang="fr-FR" sz="2000" dirty="0">
                <a:solidFill>
                  <a:srgbClr val="002060"/>
                </a:solidFill>
              </a:rPr>
              <a:t>à l’élève d’identifier une </a:t>
            </a:r>
            <a:r>
              <a:rPr lang="fr-FR" sz="2000" b="1" dirty="0">
                <a:solidFill>
                  <a:srgbClr val="002060"/>
                </a:solidFill>
              </a:rPr>
              <a:t>situation organisationnelle </a:t>
            </a:r>
            <a:r>
              <a:rPr lang="fr-FR" sz="2000" dirty="0">
                <a:solidFill>
                  <a:srgbClr val="002060"/>
                </a:solidFill>
              </a:rPr>
              <a:t>faisant apparaître un </a:t>
            </a:r>
            <a:r>
              <a:rPr lang="fr-FR" sz="2000" b="1" dirty="0">
                <a:solidFill>
                  <a:srgbClr val="002060"/>
                </a:solidFill>
              </a:rPr>
              <a:t>problème de gestion </a:t>
            </a:r>
            <a:r>
              <a:rPr lang="fr-FR" sz="2000" dirty="0">
                <a:solidFill>
                  <a:srgbClr val="002060"/>
                </a:solidFill>
              </a:rPr>
              <a:t>à </a:t>
            </a:r>
            <a:r>
              <a:rPr lang="fr-FR" sz="2000" dirty="0" smtClean="0">
                <a:solidFill>
                  <a:srgbClr val="002060"/>
                </a:solidFill>
              </a:rPr>
              <a:t>traiter</a:t>
            </a:r>
            <a:r>
              <a:rPr lang="fr-FR" sz="2000" dirty="0">
                <a:solidFill>
                  <a:srgbClr val="002060"/>
                </a:solidFill>
              </a:rPr>
              <a:t>.</a:t>
            </a:r>
            <a:endParaRPr lang="fr-FR" sz="2000" dirty="0" smtClean="0">
              <a:solidFill>
                <a:srgbClr val="002060"/>
              </a:solidFill>
            </a:endParaRP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Font typeface="Wingdings 2" panose="05020102010507070707" pitchFamily="18" charset="2"/>
              <a:buChar char="»"/>
            </a:pPr>
            <a:r>
              <a:rPr lang="fr-FR" sz="2000" dirty="0">
                <a:solidFill>
                  <a:srgbClr val="002060"/>
                </a:solidFill>
              </a:rPr>
              <a:t>L</a:t>
            </a:r>
            <a:r>
              <a:rPr lang="fr-FR" sz="2000" dirty="0" smtClean="0">
                <a:solidFill>
                  <a:srgbClr val="002060"/>
                </a:solidFill>
              </a:rPr>
              <a:t>e </a:t>
            </a:r>
            <a:r>
              <a:rPr lang="fr-FR" sz="2000" dirty="0">
                <a:solidFill>
                  <a:srgbClr val="002060"/>
                </a:solidFill>
              </a:rPr>
              <a:t>périmètre des projets de gestion couvre les programmes des </a:t>
            </a:r>
            <a:r>
              <a:rPr lang="fr-FR" sz="2000" b="1" dirty="0">
                <a:solidFill>
                  <a:srgbClr val="002060"/>
                </a:solidFill>
              </a:rPr>
              <a:t>deux enseignements de spécialité, management, sciences de gestion et numérique d’une part, droit et économie d’autre par</a:t>
            </a:r>
            <a:r>
              <a:rPr lang="fr-FR" sz="2000" dirty="0">
                <a:solidFill>
                  <a:srgbClr val="002060"/>
                </a:solidFill>
              </a:rPr>
              <a:t>t. </a:t>
            </a:r>
            <a:endParaRPr lang="fr-FR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90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périmentation liaison bac pro Séminaire IG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ges de contenus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711CBDF24E87429AD9C0273156F54A" ma:contentTypeVersion="1" ma:contentTypeDescription="Crée un document." ma:contentTypeScope="" ma:versionID="119f9b1cd9f589f93a03fb976800c80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3c27bd0fcb797d0a61d91e17cfc962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10C4529-7F79-4EA4-9D2E-DB53CE5896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EBBDAB-C578-4BAB-9F11-A99E307617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41C7E7-110A-4EFA-A055-AAA7588664C6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Expérimentation liaison bac pro Séminaire IG</Template>
  <TotalTime>30781</TotalTime>
  <Words>807</Words>
  <Application>Microsoft Office PowerPoint</Application>
  <PresentationFormat>Affichage à l'écran (4:3)</PresentationFormat>
  <Paragraphs>107</Paragraphs>
  <Slides>13</Slides>
  <Notes>13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15" baseType="lpstr">
      <vt:lpstr>Expérimentation liaison bac pro Séminaire IG</vt:lpstr>
      <vt:lpstr>pages de contenus</vt:lpstr>
      <vt:lpstr>Présentation PowerPoint</vt:lpstr>
      <vt:lpstr>Réunion nationale 13 juin 2020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Ministere de l'Education Nationale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Expérimentation liaison bac pro/BTS académie de Besançon</dc:title>
  <dc:creator>Didier MICHEL</dc:creator>
  <cp:lastModifiedBy>Christine Gaubert-Macon</cp:lastModifiedBy>
  <cp:revision>169</cp:revision>
  <cp:lastPrinted>2020-06-08T10:24:54Z</cp:lastPrinted>
  <dcterms:created xsi:type="dcterms:W3CDTF">2019-03-20T18:35:39Z</dcterms:created>
  <dcterms:modified xsi:type="dcterms:W3CDTF">2020-06-15T13:39:02Z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0x010100AA711CBDF24E87429AD9C0273156F54A</vt:lpwstr>
  </property>
</Properties>
</file>